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60" r:id="rId4"/>
    <p:sldId id="275" r:id="rId5"/>
    <p:sldId id="301" r:id="rId6"/>
    <p:sldId id="297" r:id="rId7"/>
    <p:sldId id="298" r:id="rId8"/>
    <p:sldId id="300" r:id="rId9"/>
    <p:sldId id="268" r:id="rId10"/>
    <p:sldId id="295" r:id="rId11"/>
    <p:sldId id="29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90A42-80D0-45CE-B76C-BB1400293D7A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97C30-E8B7-4609-8940-AC6416070F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82090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0927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10911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elektro.cz/exec/sitemap.aspx" TargetMode="External"/><Relationship Id="rId2" Type="http://schemas.openxmlformats.org/officeDocument/2006/relationships/hyperlink" Target="http://www.prakab.cz/fileadmin/content/prakab/Vyrobky/PRAKAB_Katalog_produktu_2009-2010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12626555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VY_32_INOVACE_625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Metalické kabely /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Holé vodiče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Lubomír Franek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 2. a 3 ročník  elektro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metalické kabely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1990" y="476672"/>
            <a:ext cx="8301608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Značení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vodičů barvami nebo číslicemi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7"/>
            <a:ext cx="8229600" cy="1872208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800" dirty="0" smtClean="0"/>
              <a:t> </a:t>
            </a:r>
            <a:r>
              <a:rPr lang="cs-CZ" sz="2800" b="1" dirty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AutoNum type="arabicPeriod" startAt="2"/>
            </a:pPr>
            <a:r>
              <a:rPr lang="cs-CZ" b="1" dirty="0" smtClean="0"/>
              <a:t>Kde používáme v elektrotechnice</a:t>
            </a:r>
            <a:r>
              <a:rPr lang="cs-CZ" dirty="0" smtClean="0"/>
              <a:t> </a:t>
            </a:r>
            <a:r>
              <a:rPr lang="cs-CZ" b="1" dirty="0" smtClean="0"/>
              <a:t>měděné </a:t>
            </a:r>
            <a:r>
              <a:rPr lang="cs-CZ" b="1" dirty="0"/>
              <a:t>pletivo </a:t>
            </a:r>
            <a:endParaRPr lang="cs-CZ" dirty="0"/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2000" dirty="0" smtClean="0"/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b="1" dirty="0" smtClean="0"/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b="1" dirty="0"/>
          </a:p>
          <a:p>
            <a:pPr marL="0" indent="0">
              <a:buNone/>
            </a:pPr>
            <a:endParaRPr lang="cs-CZ" sz="26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547664" y="3501008"/>
            <a:ext cx="446449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cs-CZ" sz="2000" dirty="0">
                <a:solidFill>
                  <a:schemeClr val="accent1">
                    <a:lumMod val="75000"/>
                  </a:schemeClr>
                </a:solidFill>
              </a:rPr>
              <a:t>K propojení kovových dveří nebo oddělitelných krytů různých strojů a </a:t>
            </a:r>
            <a:r>
              <a:rPr lang="cs-CZ" sz="2000" dirty="0" smtClean="0">
                <a:solidFill>
                  <a:schemeClr val="accent1">
                    <a:lumMod val="75000"/>
                  </a:schemeClr>
                </a:solidFill>
              </a:rPr>
              <a:t>rozváděčů</a:t>
            </a:r>
            <a:r>
              <a:rPr lang="cs-CZ" sz="2000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7042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KATALOG PRODUKTŮ. [online]. [cit. 2014-01-6]. Dostupné z </a:t>
            </a:r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</a:t>
            </a:r>
            <a:r>
              <a:rPr lang="cs-CZ" dirty="0" smtClean="0">
                <a:hlinkClick r:id="rId2"/>
              </a:rPr>
              <a:t>www.prakab.cz/fileadmin/content/prakab/Vyrobky/PRAKAB_Katalog_produktu_2009-2010.pdf</a:t>
            </a:r>
            <a:endParaRPr lang="cs-CZ" dirty="0" smtClean="0"/>
          </a:p>
          <a:p>
            <a:r>
              <a:rPr lang="pl-PL" dirty="0"/>
              <a:t>Bbelektro. [online]. [cit. </a:t>
            </a:r>
            <a:r>
              <a:rPr lang="pl-PL" smtClean="0"/>
              <a:t>2014-02-20]. </a:t>
            </a:r>
            <a:r>
              <a:rPr lang="pl-PL" dirty="0"/>
              <a:t>Dostupné z: </a:t>
            </a:r>
            <a:r>
              <a:rPr lang="pl-PL" dirty="0">
                <a:hlinkClick r:id="rId3"/>
              </a:rPr>
              <a:t>http://www.bbelektro.cz/exec/sitemap.aspx</a:t>
            </a:r>
            <a:endParaRPr lang="cs-CZ" dirty="0"/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110896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293260"/>
            <a:ext cx="85344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co jsou to </a:t>
            </a:r>
            <a:r>
              <a:rPr lang="cs-CZ" sz="2000" dirty="0" smtClean="0">
                <a:latin typeface="Times New Roman" pitchFamily="18" charset="0"/>
              </a:rPr>
              <a:t>Holé vodiče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a kde se používají.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k tématu,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380999"/>
            <a:ext cx="86106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Holé vodiče </a:t>
            </a:r>
            <a:endParaRPr lang="cs-CZ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lnSpc>
                <a:spcPct val="110000"/>
              </a:lnSpc>
              <a:spcBef>
                <a:spcPts val="1200"/>
              </a:spcBef>
            </a:pP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104701" y="2348880"/>
            <a:ext cx="6408712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cs-CZ" sz="2400" b="1" dirty="0" smtClean="0"/>
              <a:t>Určení:</a:t>
            </a:r>
            <a:endParaRPr lang="cs-CZ" sz="2400" dirty="0" smtClean="0"/>
          </a:p>
          <a:p>
            <a:r>
              <a:rPr lang="cs-CZ" sz="2400" dirty="0"/>
              <a:t>Tyto vodiče se používají tam, kde za běžných podmínek (včetně tzv. podmínek jedné poruchy) nehrozí nežádoucí chování vodiče (bezprostřední ohrožení života a zdraví, zkrat apod.) nebo tam, kde je naopak žádoucí, aby vodivé jádro bylo přístupné přímo.</a:t>
            </a:r>
          </a:p>
          <a:p>
            <a:r>
              <a:rPr lang="cs-CZ" sz="2400" dirty="0"/>
              <a:t> </a:t>
            </a:r>
          </a:p>
          <a:p>
            <a:pPr lvl="1"/>
            <a:r>
              <a:rPr lang="cs-CZ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5393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301608" cy="1143000"/>
          </a:xfrm>
        </p:spPr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Holé vodiče 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 smtClean="0"/>
              <a:t>Holý měděný drát</a:t>
            </a:r>
          </a:p>
          <a:p>
            <a:pPr marL="0" indent="0">
              <a:buNone/>
            </a:pPr>
            <a:r>
              <a:rPr lang="cs-CZ" sz="2400" dirty="0"/>
              <a:t>k</a:t>
            </a:r>
            <a:r>
              <a:rPr lang="cs-CZ" sz="2400" dirty="0" smtClean="0"/>
              <a:t>ruhového průřezu </a:t>
            </a:r>
            <a:r>
              <a:rPr lang="cs-CZ" sz="2400" dirty="0"/>
              <a:t>se </a:t>
            </a:r>
            <a:r>
              <a:rPr lang="cs-CZ" sz="2400" dirty="0" smtClean="0"/>
              <a:t>užívá k výrobě spojek uvnitř</a:t>
            </a:r>
            <a:r>
              <a:rPr lang="cs-CZ" sz="2400" dirty="0"/>
              <a:t> rozvaděčů</a:t>
            </a:r>
            <a:r>
              <a:rPr lang="cs-CZ" sz="2400" dirty="0" smtClean="0"/>
              <a:t>.</a:t>
            </a:r>
          </a:p>
          <a:p>
            <a:pPr marL="0" indent="0">
              <a:buNone/>
            </a:pPr>
            <a:r>
              <a:rPr lang="cs-CZ" sz="2400" dirty="0"/>
              <a:t> </a:t>
            </a:r>
            <a:r>
              <a:rPr lang="cs-CZ" sz="2400" b="1" dirty="0"/>
              <a:t>Měděné tyče </a:t>
            </a:r>
            <a:endParaRPr lang="cs-CZ" sz="2400" b="1" dirty="0" smtClean="0"/>
          </a:p>
          <a:p>
            <a:pPr marL="0" indent="0">
              <a:buNone/>
            </a:pPr>
            <a:r>
              <a:rPr lang="cs-CZ" sz="2400" dirty="0" smtClean="0"/>
              <a:t>obdélníkového </a:t>
            </a:r>
            <a:r>
              <a:rPr lang="cs-CZ" sz="2400" dirty="0"/>
              <a:t>nebo obecně nekruhového průřezu </a:t>
            </a:r>
            <a:r>
              <a:rPr lang="cs-CZ" sz="2400" dirty="0" smtClean="0"/>
              <a:t> </a:t>
            </a:r>
            <a:r>
              <a:rPr lang="cs-CZ" sz="2400" dirty="0"/>
              <a:t>na přípojnice uvnitř rozvoden, rozvaděčů, jako součást </a:t>
            </a:r>
            <a:r>
              <a:rPr lang="cs-CZ" sz="2400" dirty="0" err="1"/>
              <a:t>přípojnicových</a:t>
            </a:r>
            <a:r>
              <a:rPr lang="cs-CZ" sz="2400" dirty="0"/>
              <a:t> rozvodů, </a:t>
            </a:r>
            <a:r>
              <a:rPr lang="cs-CZ" sz="2400" dirty="0" smtClean="0"/>
              <a:t>kterými </a:t>
            </a:r>
            <a:r>
              <a:rPr lang="cs-CZ" sz="2400" dirty="0"/>
              <a:t>se napájejí stroje v průmyslových </a:t>
            </a:r>
            <a:r>
              <a:rPr lang="cs-CZ" sz="2400" dirty="0" smtClean="0"/>
              <a:t>provozech</a:t>
            </a:r>
          </a:p>
          <a:p>
            <a:pPr marL="0" indent="0">
              <a:buNone/>
            </a:pPr>
            <a:endParaRPr lang="cs-CZ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289" t="9024" r="14931" b="12097"/>
          <a:stretch/>
        </p:blipFill>
        <p:spPr bwMode="auto">
          <a:xfrm>
            <a:off x="2051720" y="4608649"/>
            <a:ext cx="1625010" cy="1444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264" t="5739" r="14956" b="18671"/>
          <a:stretch/>
        </p:blipFill>
        <p:spPr bwMode="auto">
          <a:xfrm>
            <a:off x="4572000" y="4509120"/>
            <a:ext cx="1728192" cy="147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7475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301608" cy="1143000"/>
          </a:xfrm>
        </p:spPr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Holé vodiče 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/>
              <a:t> </a:t>
            </a:r>
            <a:r>
              <a:rPr lang="cs-CZ" sz="2400" b="1" dirty="0"/>
              <a:t>Měděná lana holá </a:t>
            </a:r>
          </a:p>
          <a:p>
            <a:pPr marL="0" indent="0">
              <a:buNone/>
            </a:pPr>
            <a:r>
              <a:rPr lang="cs-CZ" sz="2400" dirty="0"/>
              <a:t>Technická specifikace: ČSN 34 7201 (ČSN EN 60228) </a:t>
            </a:r>
          </a:p>
          <a:p>
            <a:pPr marL="0" indent="0">
              <a:buNone/>
            </a:pPr>
            <a:r>
              <a:rPr lang="cs-CZ" sz="2400" dirty="0" smtClean="0"/>
              <a:t>Použití</a:t>
            </a:r>
            <a:r>
              <a:rPr lang="cs-CZ" sz="2400" dirty="0"/>
              <a:t>: </a:t>
            </a:r>
          </a:p>
          <a:p>
            <a:pPr marL="0" indent="0">
              <a:buNone/>
            </a:pPr>
            <a:r>
              <a:rPr lang="cs-CZ" sz="2400" dirty="0"/>
              <a:t>Vodiče jsou určeny pro propojení míst stejného elektrického potenciálu nebo pro velké proudy a nízká </a:t>
            </a:r>
            <a:r>
              <a:rPr lang="cs-CZ" sz="2400" dirty="0" smtClean="0"/>
              <a:t>napětí</a:t>
            </a:r>
          </a:p>
          <a:p>
            <a:pPr marL="0" indent="0">
              <a:buNone/>
            </a:pPr>
            <a:endParaRPr lang="cs-CZ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199" t="22968" r="52853" b="70294"/>
          <a:stretch/>
        </p:blipFill>
        <p:spPr bwMode="auto">
          <a:xfrm>
            <a:off x="1907704" y="4365104"/>
            <a:ext cx="3096000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7688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301608" cy="1143000"/>
          </a:xfrm>
        </p:spPr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Holé vodiče 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sz="2400" dirty="0"/>
              <a:t> </a:t>
            </a:r>
            <a:r>
              <a:rPr lang="cs-CZ" sz="2400" b="1" dirty="0"/>
              <a:t>Měděné pletivo </a:t>
            </a:r>
            <a:r>
              <a:rPr lang="cs-CZ" sz="2400" dirty="0"/>
              <a:t>- pás spletený z tenkých měděných drátků, používá se k propojení kovových dveří nebo oddělitelných krytů </a:t>
            </a:r>
            <a:r>
              <a:rPr lang="cs-CZ" sz="2400" dirty="0" smtClean="0"/>
              <a:t>různých </a:t>
            </a:r>
            <a:r>
              <a:rPr lang="cs-CZ" sz="2400" dirty="0"/>
              <a:t>strojů a </a:t>
            </a:r>
            <a:r>
              <a:rPr lang="cs-CZ" sz="2400" dirty="0" smtClean="0"/>
              <a:t>rozvaděčů.</a:t>
            </a:r>
          </a:p>
          <a:p>
            <a:pPr marL="0" indent="0">
              <a:buNone/>
            </a:pPr>
            <a:r>
              <a:rPr lang="cs-CZ" sz="2400" dirty="0"/>
              <a:t>Technická specifikace: TP PRAKAB </a:t>
            </a:r>
            <a:r>
              <a:rPr lang="cs-CZ" sz="2400" dirty="0" smtClean="0"/>
              <a:t>11/02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 smtClean="0"/>
              <a:t>                                                         </a:t>
            </a:r>
          </a:p>
          <a:p>
            <a:pPr marL="0" indent="0">
              <a:buNone/>
            </a:pPr>
            <a:r>
              <a:rPr lang="cs-CZ" sz="2400" dirty="0" smtClean="0"/>
              <a:t>     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 smtClean="0"/>
              <a:t>                                                        </a:t>
            </a:r>
            <a:r>
              <a:rPr lang="cs-CZ" sz="1700" dirty="0" smtClean="0"/>
              <a:t>1</a:t>
            </a:r>
          </a:p>
          <a:p>
            <a:pPr marL="0" indent="0">
              <a:buNone/>
            </a:pPr>
            <a:r>
              <a:rPr lang="cs-CZ" sz="2400" dirty="0" smtClean="0"/>
              <a:t> Konstrukce:</a:t>
            </a:r>
          </a:p>
          <a:p>
            <a:pPr marL="0" indent="0">
              <a:buNone/>
            </a:pPr>
            <a:r>
              <a:rPr lang="cs-CZ" sz="2400" dirty="0" smtClean="0"/>
              <a:t>           1  </a:t>
            </a:r>
            <a:r>
              <a:rPr lang="cs-CZ" sz="2400" dirty="0" err="1"/>
              <a:t>Cu</a:t>
            </a:r>
            <a:r>
              <a:rPr lang="cs-CZ" sz="2400" dirty="0"/>
              <a:t> drátky stočené v pramence, pramence v pletiva </a:t>
            </a:r>
            <a:r>
              <a:rPr lang="cs-CZ" sz="2400" dirty="0" err="1"/>
              <a:t>neploštěná</a:t>
            </a:r>
            <a:r>
              <a:rPr lang="cs-CZ" sz="2400" dirty="0"/>
              <a:t> </a:t>
            </a:r>
            <a:br>
              <a:rPr lang="cs-CZ" sz="2400" dirty="0"/>
            </a:br>
            <a:r>
              <a:rPr lang="cs-CZ" sz="2400" dirty="0"/>
              <a:t>	(kulatá) a ploštěná (plochá)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365" t="24708" r="47612" b="64176"/>
          <a:stretch/>
        </p:blipFill>
        <p:spPr bwMode="auto">
          <a:xfrm>
            <a:off x="683568" y="3717032"/>
            <a:ext cx="4140000" cy="11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3922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301608" cy="1143000"/>
          </a:xfrm>
        </p:spPr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Holé vodiče 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/>
              <a:t> </a:t>
            </a:r>
            <a:r>
              <a:rPr lang="cs-CZ" sz="2400" b="1" dirty="0"/>
              <a:t>Trolejový </a:t>
            </a:r>
            <a:r>
              <a:rPr lang="cs-CZ" sz="2400" b="1" dirty="0" smtClean="0"/>
              <a:t>drát</a:t>
            </a:r>
            <a:r>
              <a:rPr lang="cs-CZ" sz="2400" b="1" dirty="0"/>
              <a:t> </a:t>
            </a:r>
            <a:r>
              <a:rPr lang="cs-CZ" sz="2400" dirty="0"/>
              <a:t>- drát s rybinovou upevňovací drážkou, slouží jako vrchní napájecí vedení na elektrifikovaných drahách (tramvaje, trolejbusy, elektrifikované železnice, starší typy mostových jeřábů</a:t>
            </a:r>
            <a:r>
              <a:rPr lang="cs-CZ" sz="2400" dirty="0" smtClean="0"/>
              <a:t>)</a:t>
            </a:r>
          </a:p>
          <a:p>
            <a:pPr marL="0" indent="0">
              <a:buNone/>
            </a:pPr>
            <a:endParaRPr lang="cs-CZ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31084" y="3573016"/>
            <a:ext cx="180975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54146"/>
            <a:ext cx="2263527" cy="244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8964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380999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Holé vodiče </a:t>
            </a:r>
          </a:p>
        </p:txBody>
      </p:sp>
      <p:sp>
        <p:nvSpPr>
          <p:cNvPr id="2" name="Obdélník 1"/>
          <p:cNvSpPr/>
          <p:nvPr/>
        </p:nvSpPr>
        <p:spPr>
          <a:xfrm>
            <a:off x="1102322" y="1412776"/>
            <a:ext cx="64087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Provedení: </a:t>
            </a:r>
            <a:r>
              <a:rPr lang="cs-CZ" sz="2800" dirty="0" smtClean="0"/>
              <a:t>holé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Elektroenergetické vodiče holé hliníkové s ocelovým jádrem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	        </a:t>
            </a:r>
            <a:endParaRPr lang="cs-CZ" sz="28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 </a:t>
            </a:r>
            <a:r>
              <a:rPr lang="cs-CZ" sz="2800" b="1" dirty="0" smtClean="0"/>
              <a:t>Určení</a:t>
            </a:r>
            <a:r>
              <a:rPr lang="cs-CZ" sz="2800" dirty="0" smtClean="0"/>
              <a:t>: </a:t>
            </a:r>
            <a:r>
              <a:rPr lang="cs-CZ" sz="2800" dirty="0"/>
              <a:t>vodiče jsou určeny pro vzdušná elektrická vedení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8299" y="2748378"/>
            <a:ext cx="9048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48695" y="4437112"/>
            <a:ext cx="4515966" cy="2157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6593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25252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Holé vodiče 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54066" y="1962972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Kde se používají holé vodiče</a:t>
            </a:r>
          </a:p>
        </p:txBody>
      </p:sp>
      <p:sp>
        <p:nvSpPr>
          <p:cNvPr id="2" name="Obdélník 1"/>
          <p:cNvSpPr/>
          <p:nvPr/>
        </p:nvSpPr>
        <p:spPr>
          <a:xfrm>
            <a:off x="1115616" y="3356992"/>
            <a:ext cx="69127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solidFill>
                  <a:schemeClr val="tx2"/>
                </a:solidFill>
              </a:rPr>
              <a:t>Tyto vodiče se používají tam, kde za běžných podmínek (včetně tzv. podmínek jedné poruchy) nehrozí nežádoucí chování vodiče (bezprostřední ohrožení života a zdraví, zkrat apod.) nebo tam, kde je naopak žádoucí, aby vodivé jádro bylo přístupné přímo.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smtClean="0">
                <a:solidFill>
                  <a:schemeClr val="tx2"/>
                </a:solidFill>
              </a:rPr>
              <a:t> </a:t>
            </a: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203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17083</TotalTime>
  <Words>281</Words>
  <Application>Microsoft Office PowerPoint</Application>
  <PresentationFormat>Předvádění na obrazovce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systému Office</vt:lpstr>
      <vt:lpstr>Snímek 1</vt:lpstr>
      <vt:lpstr>Snímek 2</vt:lpstr>
      <vt:lpstr>Snímek 3</vt:lpstr>
      <vt:lpstr>Holé vodiče  </vt:lpstr>
      <vt:lpstr>Holé vodiče  </vt:lpstr>
      <vt:lpstr>Holé vodiče  </vt:lpstr>
      <vt:lpstr>Holé vodiče  </vt:lpstr>
      <vt:lpstr>Snímek 8</vt:lpstr>
      <vt:lpstr>Snímek 9</vt:lpstr>
      <vt:lpstr>Značení vodičů barvami nebo číslicemi</vt:lpstr>
      <vt:lpstr>SEZNAM POUŽITÝCH ZDROJŮ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Erda</cp:lastModifiedBy>
  <cp:revision>119</cp:revision>
  <dcterms:created xsi:type="dcterms:W3CDTF">2014-04-06T14:10:38Z</dcterms:created>
  <dcterms:modified xsi:type="dcterms:W3CDTF">2014-10-15T21:10:08Z</dcterms:modified>
</cp:coreProperties>
</file>