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7" r:id="rId2"/>
    <p:sldId id="258" r:id="rId3"/>
    <p:sldId id="320" r:id="rId4"/>
    <p:sldId id="325" r:id="rId5"/>
    <p:sldId id="326" r:id="rId6"/>
    <p:sldId id="327" r:id="rId7"/>
    <p:sldId id="328" r:id="rId8"/>
    <p:sldId id="331" r:id="rId9"/>
    <p:sldId id="335" r:id="rId10"/>
    <p:sldId id="336" r:id="rId11"/>
    <p:sldId id="334" r:id="rId12"/>
    <p:sldId id="337" r:id="rId13"/>
    <p:sldId id="338" r:id="rId14"/>
    <p:sldId id="295" r:id="rId15"/>
    <p:sldId id="296" r:id="rId16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632" autoAdjust="0"/>
    <p:restoredTop sz="94662" autoAdjust="0"/>
  </p:normalViewPr>
  <p:slideViewPr>
    <p:cSldViewPr>
      <p:cViewPr varScale="1">
        <p:scale>
          <a:sx n="69" d="100"/>
          <a:sy n="69" d="100"/>
        </p:scale>
        <p:origin x="-124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590A42-80D0-45CE-B76C-BB1400293D7A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B97C30-E8B7-4609-8940-AC6416070F92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582090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4125662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8621642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309279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810911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315732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410383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238409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7477382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260596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2267844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219482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39133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llkabel.cz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3" name="Obrázek 4" descr="OPVK_hor_zakladni_logolink_CMYK_cz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80200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515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730856380"/>
              </p:ext>
            </p:extLst>
          </p:nvPr>
        </p:nvGraphicFramePr>
        <p:xfrm>
          <a:off x="533400" y="2209800"/>
          <a:ext cx="8001000" cy="3735391"/>
        </p:xfrm>
        <a:graphic>
          <a:graphicData uri="http://schemas.openxmlformats.org/drawingml/2006/table">
            <a:tbl>
              <a:tblPr/>
              <a:tblGrid>
                <a:gridCol w="2535238"/>
                <a:gridCol w="5465762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VY_32_INOVACE_632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cs-CZ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Metalické kabely / Pryžové, jeřábové a stavební kabely</a:t>
                      </a:r>
                      <a:endParaRPr kumimoji="0" lang="cs-CZ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Lubomír Franek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Září 2013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1. 2. a 3. ročník  elektro oboru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ODBORNÝ VÝCVIK –  metalické kabely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12" name="Text Box 464"/>
          <p:cNvSpPr txBox="1">
            <a:spLocks noChangeArrowheads="1"/>
          </p:cNvSpPr>
          <p:nvPr/>
        </p:nvSpPr>
        <p:spPr bwMode="auto">
          <a:xfrm>
            <a:off x="533400" y="6172200"/>
            <a:ext cx="8001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cs-CZ" b="1" dirty="0">
                <a:latin typeface="Times New Roman" pitchFamily="18" charset="0"/>
                <a:cs typeface="Times New Roman" pitchFamily="18" charset="0"/>
              </a:rPr>
              <a:t>Autor prohlašuje, že řádně uvedl všechny použité zdroje.</a:t>
            </a:r>
            <a:br>
              <a:rPr lang="cs-CZ" b="1" dirty="0">
                <a:latin typeface="Times New Roman" pitchFamily="18" charset="0"/>
                <a:cs typeface="Times New Roman" pitchFamily="18" charset="0"/>
              </a:rPr>
            </a:br>
            <a:r>
              <a:rPr lang="cs-CZ" b="1" dirty="0">
                <a:latin typeface="Times New Roman" pitchFamily="18" charset="0"/>
                <a:cs typeface="Times New Roman" pitchFamily="18" charset="0"/>
              </a:rPr>
              <a:t>Pokud není uvedeno jinak, použitý materiál je z vlastních zdrojů autora.</a:t>
            </a:r>
          </a:p>
        </p:txBody>
      </p:sp>
    </p:spTree>
    <p:extLst>
      <p:ext uri="{BB962C8B-B14F-4D97-AF65-F5344CB8AC3E}">
        <p14:creationId xmlns:p14="http://schemas.microsoft.com/office/powerpoint/2010/main" xmlns="" val="2720261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299209" y="620688"/>
            <a:ext cx="86106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4400" dirty="0" smtClean="0">
                <a:latin typeface="Times New Roman" pitchFamily="18" charset="0"/>
              </a:rPr>
              <a:t>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Pryžové, jeřábové a stavební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kabely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1080795" y="1772816"/>
            <a:ext cx="673156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b="1" dirty="0" smtClean="0"/>
              <a:t>Pryžový </a:t>
            </a:r>
            <a:r>
              <a:rPr lang="cs-CZ" sz="1600" b="1" dirty="0"/>
              <a:t>kabel pro navíjení na jeřábový kabelový </a:t>
            </a:r>
            <a:r>
              <a:rPr lang="cs-CZ" sz="1600" b="1" dirty="0" smtClean="0"/>
              <a:t>buben</a:t>
            </a:r>
          </a:p>
          <a:p>
            <a:r>
              <a:rPr lang="cs-CZ" sz="1600" b="1" dirty="0" err="1" smtClean="0"/>
              <a:t>NSHTöu</a:t>
            </a:r>
            <a:endParaRPr lang="cs-CZ" sz="1600" b="1" dirty="0"/>
          </a:p>
          <a:p>
            <a:endParaRPr lang="cs-CZ" sz="1600" b="1" dirty="0"/>
          </a:p>
        </p:txBody>
      </p:sp>
      <p:graphicFrame>
        <p:nvGraphicFramePr>
          <p:cNvPr id="3" name="Tabulk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173007659"/>
              </p:ext>
            </p:extLst>
          </p:nvPr>
        </p:nvGraphicFramePr>
        <p:xfrm>
          <a:off x="489709" y="2608485"/>
          <a:ext cx="8229600" cy="3474720"/>
        </p:xfrm>
        <a:graphic>
          <a:graphicData uri="http://schemas.openxmlformats.org/drawingml/2006/table">
            <a:tbl>
              <a:tblPr/>
              <a:tblGrid>
                <a:gridCol w="2057400"/>
                <a:gridCol w="2057400"/>
                <a:gridCol w="2057400"/>
                <a:gridCol w="2057400"/>
              </a:tblGrid>
              <a:tr h="0">
                <a:tc>
                  <a:txBody>
                    <a:bodyPr/>
                    <a:lstStyle/>
                    <a:p>
                      <a:r>
                        <a:rPr lang="cs-CZ" b="1" dirty="0" smtClean="0"/>
                        <a:t>Technické údaje:</a:t>
                      </a:r>
                      <a:endParaRPr lang="cs-CZ" dirty="0" smtClean="0"/>
                    </a:p>
                    <a:p>
                      <a:r>
                        <a:rPr lang="cs-CZ" dirty="0" smtClean="0"/>
                        <a:t>Jmenovité </a:t>
                      </a:r>
                      <a:r>
                        <a:rPr lang="cs-CZ" dirty="0"/>
                        <a:t>napětí </a:t>
                      </a:r>
                      <a:r>
                        <a:rPr lang="cs-CZ" dirty="0" err="1"/>
                        <a:t>Uo</a:t>
                      </a:r>
                      <a:r>
                        <a:rPr lang="cs-CZ" dirty="0"/>
                        <a:t>/U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[V]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600 / 1000 voltů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cs-CZ"/>
                        <a:t>Zkušební napětí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[V]AC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4000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cs-CZ"/>
                        <a:t>Teplotní rozsah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flexibilní uložení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-20°C až +90°C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cs-CZ"/>
                        <a:t>Provozní teplota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zkrat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°C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200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cs-CZ"/>
                        <a:t>Doba zkratu 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max.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za [sek.]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5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cs-CZ"/>
                        <a:t>Poloměr ohybu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min.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x VP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8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cs-CZ"/>
                        <a:t>Odolnost proti oleji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norma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EN 60811-2-1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cs-CZ"/>
                        <a:t>Vlastnosti při hoření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norma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EN 60332-1-2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34843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299209" y="620688"/>
            <a:ext cx="86106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4400" dirty="0" smtClean="0">
                <a:latin typeface="Times New Roman" pitchFamily="18" charset="0"/>
              </a:rPr>
              <a:t>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Pryžové, jeřábové a stavební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kabely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1080795" y="1772816"/>
            <a:ext cx="6731563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cs-CZ" sz="1600" b="1" dirty="0"/>
          </a:p>
          <a:p>
            <a:r>
              <a:rPr lang="cs-CZ" sz="1600" b="1" dirty="0" smtClean="0"/>
              <a:t> </a:t>
            </a:r>
            <a:r>
              <a:rPr lang="cs-CZ" sz="1600" b="1" dirty="0"/>
              <a:t>Polyuretanový staveništní kabel s žilami izolovanými pryží</a:t>
            </a:r>
          </a:p>
          <a:p>
            <a:r>
              <a:rPr lang="cs-CZ" sz="1600" b="1" dirty="0"/>
              <a:t>Použití:</a:t>
            </a:r>
          </a:p>
          <a:p>
            <a:r>
              <a:rPr lang="cs-CZ" sz="1600" dirty="0"/>
              <a:t>Jako připojovací a spojovací vedení pro vysoké mechanické zatížení, v suchých, vlhkých i mokrých prostorách, jakož i ve venkovním prostředí. Hlavní oblastí použití jsou průmyslové provozy a stavby s náročnými podmínkami použití, zejména pak při namáhání oděrem a </a:t>
            </a:r>
            <a:r>
              <a:rPr lang="cs-CZ" sz="1600" dirty="0" err="1"/>
              <a:t>obrusem</a:t>
            </a:r>
            <a:r>
              <a:rPr lang="cs-CZ" sz="1600" dirty="0"/>
              <a:t>.</a:t>
            </a:r>
          </a:p>
          <a:p>
            <a:endParaRPr lang="cs-CZ" sz="1600" b="1" dirty="0" smtClean="0"/>
          </a:p>
          <a:p>
            <a:endParaRPr lang="cs-CZ" sz="1600" b="1" dirty="0"/>
          </a:p>
          <a:p>
            <a:endParaRPr lang="cs-CZ" sz="1600" b="1" dirty="0" smtClean="0"/>
          </a:p>
          <a:p>
            <a:endParaRPr lang="cs-CZ" sz="1600" b="1" dirty="0"/>
          </a:p>
          <a:p>
            <a:r>
              <a:rPr lang="cs-CZ" sz="1600" b="1" dirty="0" smtClean="0"/>
              <a:t>Konstrukce</a:t>
            </a:r>
            <a:r>
              <a:rPr lang="cs-CZ" sz="1600" b="1" dirty="0"/>
              <a:t>:</a:t>
            </a:r>
          </a:p>
          <a:p>
            <a:r>
              <a:rPr lang="cs-CZ" sz="1600" dirty="0"/>
              <a:t>1 ..... Holý nebo pocínovaný, jemně </a:t>
            </a:r>
            <a:r>
              <a:rPr lang="cs-CZ" sz="1600" dirty="0" err="1"/>
              <a:t>laněný</a:t>
            </a:r>
            <a:r>
              <a:rPr lang="cs-CZ" sz="1600" dirty="0"/>
              <a:t> měděný vodič</a:t>
            </a:r>
            <a:br>
              <a:rPr lang="cs-CZ" sz="1600" dirty="0"/>
            </a:br>
            <a:r>
              <a:rPr lang="cs-CZ" sz="1600" dirty="0"/>
              <a:t>2 ..... Izolace žil z pryžové směsi (EL6)</a:t>
            </a:r>
            <a:br>
              <a:rPr lang="cs-CZ" sz="1600" dirty="0"/>
            </a:br>
            <a:r>
              <a:rPr lang="cs-CZ" sz="1600" dirty="0"/>
              <a:t>3 ..... Vnější plášť z polyuretanu (PUR), oranžový</a:t>
            </a:r>
          </a:p>
          <a:p>
            <a:endParaRPr lang="cs-CZ" sz="1600" b="1" dirty="0" smtClean="0"/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21739" y="3805812"/>
            <a:ext cx="4674398" cy="63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643500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299209" y="620688"/>
            <a:ext cx="86106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4400" dirty="0" smtClean="0">
                <a:latin typeface="Times New Roman" pitchFamily="18" charset="0"/>
              </a:rPr>
              <a:t>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Pryžové, jeřábové a stavební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kabely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1080795" y="1772816"/>
            <a:ext cx="673156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cs-CZ" sz="1600" b="1" dirty="0"/>
          </a:p>
          <a:p>
            <a:r>
              <a:rPr lang="cs-CZ" sz="1600" b="1" dirty="0" smtClean="0"/>
              <a:t> </a:t>
            </a:r>
            <a:endParaRPr lang="cs-CZ" sz="1600" b="1" dirty="0"/>
          </a:p>
          <a:p>
            <a:endParaRPr lang="cs-CZ" sz="1600" b="1" dirty="0" smtClean="0"/>
          </a:p>
        </p:txBody>
      </p:sp>
      <p:graphicFrame>
        <p:nvGraphicFramePr>
          <p:cNvPr id="3" name="Tabulk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406810699"/>
              </p:ext>
            </p:extLst>
          </p:nvPr>
        </p:nvGraphicFramePr>
        <p:xfrm>
          <a:off x="489709" y="1988840"/>
          <a:ext cx="8229600" cy="3840480"/>
        </p:xfrm>
        <a:graphic>
          <a:graphicData uri="http://schemas.openxmlformats.org/drawingml/2006/table">
            <a:tbl>
              <a:tblPr/>
              <a:tblGrid>
                <a:gridCol w="2057400"/>
                <a:gridCol w="2057400"/>
                <a:gridCol w="2057400"/>
                <a:gridCol w="2057400"/>
              </a:tblGrid>
              <a:tr h="0">
                <a:tc>
                  <a:txBody>
                    <a:bodyPr/>
                    <a:lstStyle/>
                    <a:p>
                      <a:r>
                        <a:rPr lang="cs-CZ" b="1" dirty="0" smtClean="0"/>
                        <a:t>Technické údaje:</a:t>
                      </a:r>
                      <a:endParaRPr lang="cs-CZ" dirty="0" smtClean="0"/>
                    </a:p>
                    <a:p>
                      <a:r>
                        <a:rPr lang="cs-CZ" dirty="0" smtClean="0"/>
                        <a:t>Jmenovité </a:t>
                      </a:r>
                      <a:r>
                        <a:rPr lang="cs-CZ" dirty="0"/>
                        <a:t>napětí </a:t>
                      </a:r>
                      <a:r>
                        <a:rPr lang="cs-CZ" dirty="0" err="1"/>
                        <a:t>Uo</a:t>
                      </a:r>
                      <a:r>
                        <a:rPr lang="cs-CZ" dirty="0"/>
                        <a:t>/U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[V]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300 / 500 voltů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cs-CZ"/>
                        <a:t>Zkušební napětí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[V]AC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2000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cs-CZ"/>
                        <a:t>Teplotní rozsah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flexibilní uložení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-40°C až +90°C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cs-CZ"/>
                        <a:t>Provozní teplota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zkrat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°C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200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cs-CZ" dirty="0"/>
                        <a:t>Doba zkratu 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max.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za [sek.]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5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cs-CZ"/>
                        <a:t>Poloměr ohybu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pevné uložení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x VP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4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cs-CZ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flexibilní uložení 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x VP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5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cs-CZ"/>
                        <a:t>Odolnost proti oleji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norma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EN 60811-2-1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cs-CZ"/>
                        <a:t>Vlastnosti při hoření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norma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EN 60332-1-2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69845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252520" cy="542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lvl="1" algn="ctr">
              <a:lnSpc>
                <a:spcPct val="110000"/>
              </a:lnSpc>
              <a:spcBef>
                <a:spcPts val="1200"/>
              </a:spcBef>
            </a:pPr>
            <a:r>
              <a:rPr lang="cs-CZ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cs-CZ" sz="2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Silové kabely pro energetiku do </a:t>
            </a:r>
            <a:r>
              <a:rPr lang="cs-CZ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1kV </a:t>
            </a:r>
            <a:endParaRPr lang="cs-CZ" sz="28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228558" y="1870498"/>
            <a:ext cx="8610600" cy="2292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Cvičení:</a:t>
            </a:r>
          </a:p>
          <a:p>
            <a:pPr marL="971550" lvl="1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cs-CZ" sz="2800" b="1" dirty="0" smtClean="0"/>
              <a:t>Jaké vlastnosti mají jeřábové kabely. </a:t>
            </a:r>
            <a:r>
              <a:rPr lang="cs-CZ" b="1" dirty="0"/>
              <a:t>							</a:t>
            </a:r>
            <a:endParaRPr lang="cs-CZ" dirty="0"/>
          </a:p>
          <a:p>
            <a:r>
              <a:rPr lang="cs-CZ" dirty="0"/>
              <a:t> </a:t>
            </a:r>
            <a:endParaRPr lang="cs-CZ" dirty="0">
              <a:solidFill>
                <a:schemeClr val="tx2"/>
              </a:solidFill>
            </a:endParaRPr>
          </a:p>
          <a:p>
            <a:r>
              <a:rPr lang="cs-CZ" dirty="0">
                <a:solidFill>
                  <a:schemeClr val="tx2"/>
                </a:solidFill>
              </a:rPr>
              <a:t>	</a:t>
            </a:r>
            <a:r>
              <a:rPr lang="cs-CZ" dirty="0" smtClean="0"/>
              <a:t> </a:t>
            </a:r>
            <a:r>
              <a:rPr lang="cs-CZ" dirty="0">
                <a:solidFill>
                  <a:schemeClr val="tx2"/>
                </a:solidFill>
              </a:rPr>
              <a:t>						</a:t>
            </a:r>
            <a:br>
              <a:rPr lang="cs-CZ" dirty="0">
                <a:solidFill>
                  <a:schemeClr val="tx2"/>
                </a:solidFill>
              </a:rPr>
            </a:br>
            <a:r>
              <a:rPr lang="cs-CZ" dirty="0">
                <a:solidFill>
                  <a:schemeClr val="tx2"/>
                </a:solidFill>
              </a:rPr>
              <a:t>	</a:t>
            </a:r>
          </a:p>
        </p:txBody>
      </p:sp>
      <p:sp>
        <p:nvSpPr>
          <p:cNvPr id="2" name="Obdélník 1"/>
          <p:cNvSpPr/>
          <p:nvPr/>
        </p:nvSpPr>
        <p:spPr>
          <a:xfrm>
            <a:off x="1115616" y="3356992"/>
            <a:ext cx="69127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cs-CZ" dirty="0">
              <a:solidFill>
                <a:schemeClr val="tx2"/>
              </a:solidFill>
            </a:endParaRPr>
          </a:p>
          <a:p>
            <a:endParaRPr lang="cs-CZ" dirty="0" smtClean="0">
              <a:solidFill>
                <a:schemeClr val="tx2"/>
              </a:solidFill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1763688" y="3680157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 </a:t>
            </a:r>
            <a:r>
              <a:rPr lang="cs-CZ" dirty="0">
                <a:solidFill>
                  <a:schemeClr val="tx2"/>
                </a:solidFill>
              </a:rPr>
              <a:t>musí být odolné v namáhání tahem a nebo krutem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387020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21990" y="476672"/>
            <a:ext cx="8542498" cy="1143000"/>
          </a:xfrm>
        </p:spPr>
        <p:txBody>
          <a:bodyPr>
            <a:normAutofit/>
          </a:bodyPr>
          <a:lstStyle/>
          <a:p>
            <a:pPr lvl="1" algn="ctr">
              <a:lnSpc>
                <a:spcPct val="110000"/>
              </a:lnSpc>
              <a:spcBef>
                <a:spcPts val="1200"/>
              </a:spcBef>
            </a:pPr>
            <a:r>
              <a:rPr lang="cs-CZ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Silové </a:t>
            </a:r>
            <a:r>
              <a:rPr lang="cs-CZ" sz="2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kabely pro energetiku do </a:t>
            </a:r>
            <a:r>
              <a:rPr lang="cs-CZ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1kV</a:t>
            </a:r>
            <a:endParaRPr lang="cs-CZ" sz="28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525963"/>
          </a:xfrm>
        </p:spPr>
        <p:txBody>
          <a:bodyPr>
            <a:normAutofit/>
          </a:bodyPr>
          <a:lstStyle/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cs-CZ" sz="2800" dirty="0" smtClean="0"/>
              <a:t> </a:t>
            </a:r>
            <a:r>
              <a:rPr lang="cs-CZ" sz="2800" b="1" dirty="0"/>
              <a:t>Cvičení:</a:t>
            </a:r>
          </a:p>
          <a:p>
            <a:pPr marL="971550" lvl="1" indent="-5143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AutoNum type="arabicPeriod" startAt="2"/>
            </a:pPr>
            <a:r>
              <a:rPr lang="cs-CZ" b="1" dirty="0"/>
              <a:t>Jaké vlastnosti mají </a:t>
            </a:r>
            <a:r>
              <a:rPr lang="cs-CZ" b="1" dirty="0" smtClean="0"/>
              <a:t>stavební kabely</a:t>
            </a:r>
            <a:endParaRPr lang="cs-CZ" b="1" dirty="0"/>
          </a:p>
          <a:p>
            <a:pPr marL="0" indent="0">
              <a:buNone/>
            </a:pPr>
            <a:r>
              <a:rPr lang="cs-CZ" sz="1800" dirty="0" smtClean="0">
                <a:solidFill>
                  <a:schemeClr val="tx2"/>
                </a:solidFill>
              </a:rPr>
              <a:t>	</a:t>
            </a:r>
            <a:r>
              <a:rPr lang="cs-CZ" sz="1800" dirty="0">
                <a:solidFill>
                  <a:schemeClr val="tx2"/>
                </a:solidFill>
              </a:rPr>
              <a:t> </a:t>
            </a:r>
            <a:endParaRPr lang="cs-CZ" sz="1800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cs-CZ" sz="1800" dirty="0">
                <a:solidFill>
                  <a:schemeClr val="tx2"/>
                </a:solidFill>
              </a:rPr>
              <a:t>	</a:t>
            </a:r>
            <a:endParaRPr lang="cs-CZ" sz="1800" dirty="0" smtClean="0">
              <a:solidFill>
                <a:schemeClr val="tx2"/>
              </a:solidFill>
            </a:endParaRPr>
          </a:p>
          <a:p>
            <a:pPr marL="457200" lvl="1" indent="0">
              <a:spcBef>
                <a:spcPts val="600"/>
              </a:spcBef>
              <a:spcAft>
                <a:spcPts val="600"/>
              </a:spcAft>
              <a:buNone/>
            </a:pPr>
            <a:endParaRPr lang="cs-CZ" sz="1800" dirty="0">
              <a:solidFill>
                <a:schemeClr val="tx2"/>
              </a:solidFill>
            </a:endParaRPr>
          </a:p>
          <a:p>
            <a:pPr marL="457200" lvl="1" indent="0">
              <a:spcBef>
                <a:spcPts val="600"/>
              </a:spcBef>
              <a:spcAft>
                <a:spcPts val="600"/>
              </a:spcAft>
              <a:buNone/>
            </a:pPr>
            <a:endParaRPr lang="cs-CZ" b="1" dirty="0"/>
          </a:p>
          <a:p>
            <a:pPr marL="0" indent="0">
              <a:buNone/>
            </a:pPr>
            <a:endParaRPr lang="cs-CZ" sz="2600" dirty="0"/>
          </a:p>
        </p:txBody>
      </p:sp>
      <p:sp>
        <p:nvSpPr>
          <p:cNvPr id="4" name="TextovéPole 3"/>
          <p:cNvSpPr txBox="1"/>
          <p:nvPr/>
        </p:nvSpPr>
        <p:spPr>
          <a:xfrm>
            <a:off x="1979712" y="3429000"/>
            <a:ext cx="3024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>
                <a:solidFill>
                  <a:schemeClr val="tx2"/>
                </a:solidFill>
              </a:rPr>
              <a:t>vysoké mechanické zatížení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41704235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SEZNAM</a:t>
            </a:r>
            <a:r>
              <a:rPr lang="cs-CZ" sz="3200" b="1" dirty="0">
                <a:cs typeface="Times New Roman" pitchFamily="18" charset="0"/>
              </a:rPr>
              <a:t> </a:t>
            </a:r>
            <a:r>
              <a:rPr lang="cs-CZ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POUŽITÝCH</a:t>
            </a:r>
            <a:r>
              <a:rPr lang="cs-CZ" sz="3200" b="1" dirty="0">
                <a:cs typeface="Times New Roman" pitchFamily="18" charset="0"/>
              </a:rPr>
              <a:t> </a:t>
            </a:r>
            <a:r>
              <a:rPr lang="cs-CZ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ZDROJŮ</a:t>
            </a:r>
            <a:br>
              <a:rPr lang="cs-CZ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cs-CZ" dirty="0" smtClean="0"/>
          </a:p>
          <a:p>
            <a:r>
              <a:rPr lang="it-IT" dirty="0"/>
              <a:t>Allkabel. [online]. [cit. </a:t>
            </a:r>
            <a:r>
              <a:rPr lang="it-IT" dirty="0" smtClean="0"/>
              <a:t>201</a:t>
            </a:r>
            <a:r>
              <a:rPr lang="cs-CZ" dirty="0" smtClean="0"/>
              <a:t>3</a:t>
            </a:r>
            <a:r>
              <a:rPr lang="it-IT" dirty="0" smtClean="0"/>
              <a:t>-</a:t>
            </a:r>
            <a:r>
              <a:rPr lang="cs-CZ" dirty="0" smtClean="0"/>
              <a:t>12</a:t>
            </a:r>
            <a:r>
              <a:rPr lang="it-IT" dirty="0" smtClean="0"/>
              <a:t>-</a:t>
            </a:r>
            <a:r>
              <a:rPr lang="cs-CZ" dirty="0" smtClean="0"/>
              <a:t>15</a:t>
            </a:r>
            <a:r>
              <a:rPr lang="it-IT" dirty="0" smtClean="0"/>
              <a:t>]. </a:t>
            </a:r>
            <a:r>
              <a:rPr lang="it-IT" dirty="0"/>
              <a:t>Dostupné z: </a:t>
            </a:r>
            <a:r>
              <a:rPr lang="it-IT" dirty="0">
                <a:hlinkClick r:id="rId2"/>
              </a:rPr>
              <a:t>http://www.allkabel.cz/</a:t>
            </a:r>
            <a:endParaRPr lang="cs-CZ" dirty="0" smtClean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xmlns="" val="1108967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304800" y="123983"/>
            <a:ext cx="85344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ANOTACE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Učební materiál vysvětluje co jsou to </a:t>
            </a:r>
            <a:r>
              <a:rPr lang="cs-CZ" sz="2000" dirty="0" smtClean="0">
                <a:latin typeface="Times New Roman" pitchFamily="18" charset="0"/>
              </a:rPr>
              <a:t>pryžové, jeřábové a stavební kabely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a kde se používají.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304800" y="3189445"/>
            <a:ext cx="83058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METODICKÝ POKYN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>
                <a:latin typeface="Times New Roman" pitchFamily="18" charset="0"/>
                <a:ea typeface="Calibri" pitchFamily="34" charset="0"/>
              </a:rPr>
              <a:t>Ve cvičení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žáci odpovídají na specifické otázky </a:t>
            </a:r>
            <a:r>
              <a:rPr lang="cs-CZ" sz="2000" smtClean="0">
                <a:latin typeface="Times New Roman" pitchFamily="18" charset="0"/>
                <a:ea typeface="Calibri" pitchFamily="34" charset="0"/>
              </a:rPr>
              <a:t>k tématu, </a:t>
            </a:r>
            <a:r>
              <a:rPr lang="cs-CZ" sz="2000" dirty="0">
                <a:latin typeface="Times New Roman" pitchFamily="18" charset="0"/>
                <a:ea typeface="Calibri" pitchFamily="34" charset="0"/>
              </a:rPr>
              <a:t>po kliknutí se jim zobrazí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správná odpověď.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30117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299209" y="620688"/>
            <a:ext cx="86106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4400" dirty="0" smtClean="0">
                <a:latin typeface="Times New Roman" pitchFamily="18" charset="0"/>
              </a:rPr>
              <a:t>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Pryžové, jeřábové a stavební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kabely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1080796" y="2132856"/>
            <a:ext cx="6731563" cy="46597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</a:pPr>
            <a:endParaRPr lang="cs-CZ" sz="1600" b="1" i="1" dirty="0" smtClean="0"/>
          </a:p>
          <a:p>
            <a:r>
              <a:rPr lang="cs-CZ" sz="1600" b="1" dirty="0" smtClean="0"/>
              <a:t>Pryžový </a:t>
            </a:r>
            <a:r>
              <a:rPr lang="cs-CZ" sz="1600" b="1" dirty="0"/>
              <a:t>kabel pro lehká mechanická </a:t>
            </a:r>
            <a:r>
              <a:rPr lang="cs-CZ" sz="1600" b="1" dirty="0" smtClean="0"/>
              <a:t>zatížení</a:t>
            </a:r>
          </a:p>
          <a:p>
            <a:r>
              <a:rPr lang="cs-CZ" sz="1600" b="1" dirty="0"/>
              <a:t>H05RR-F (GML</a:t>
            </a:r>
            <a:r>
              <a:rPr lang="cs-CZ" sz="1600" b="1" dirty="0" smtClean="0"/>
              <a:t>)</a:t>
            </a:r>
            <a:endParaRPr lang="cs-CZ" sz="1600" b="1" dirty="0"/>
          </a:p>
          <a:p>
            <a:r>
              <a:rPr lang="cs-CZ" sz="1600" b="1" dirty="0"/>
              <a:t>Použití:</a:t>
            </a:r>
          </a:p>
          <a:p>
            <a:r>
              <a:rPr lang="cs-CZ" sz="1600" dirty="0"/>
              <a:t>V suchých prostorách při nízkém mechanickém zatížení pro připojení elektrických přístrojů jako např. vysavačů, kuchyňských přístrojů atd., avšak nikoliv pro použití v průmyslových a zemědělských provozech.</a:t>
            </a:r>
          </a:p>
          <a:p>
            <a:endParaRPr lang="cs-CZ" sz="1600" b="1" dirty="0" smtClean="0"/>
          </a:p>
          <a:p>
            <a:endParaRPr lang="cs-CZ" sz="1600" b="1" dirty="0"/>
          </a:p>
          <a:p>
            <a:endParaRPr lang="cs-CZ" sz="1600" b="1" dirty="0" smtClean="0"/>
          </a:p>
          <a:p>
            <a:r>
              <a:rPr lang="cs-CZ" sz="1600" b="1" dirty="0" smtClean="0"/>
              <a:t>Konstrukce</a:t>
            </a:r>
            <a:r>
              <a:rPr lang="cs-CZ" sz="1600" b="1" dirty="0"/>
              <a:t>:</a:t>
            </a:r>
          </a:p>
          <a:p>
            <a:r>
              <a:rPr lang="cs-CZ" sz="1600" dirty="0"/>
              <a:t>1 ..... Holý, jemně </a:t>
            </a:r>
            <a:r>
              <a:rPr lang="cs-CZ" sz="1600" dirty="0" err="1"/>
              <a:t>laněný</a:t>
            </a:r>
            <a:r>
              <a:rPr lang="cs-CZ" sz="1600" dirty="0"/>
              <a:t> měděný vodič</a:t>
            </a:r>
            <a:br>
              <a:rPr lang="cs-CZ" sz="1600" dirty="0"/>
            </a:br>
            <a:r>
              <a:rPr lang="cs-CZ" sz="1600" dirty="0"/>
              <a:t>2 ..... Pryžová izolace žil)</a:t>
            </a:r>
            <a:br>
              <a:rPr lang="cs-CZ" sz="1600" dirty="0"/>
            </a:br>
            <a:r>
              <a:rPr lang="cs-CZ" sz="1600" dirty="0"/>
              <a:t>3 ..... plášť z přírodního kaučuku, černý</a:t>
            </a:r>
          </a:p>
          <a:p>
            <a:endParaRPr lang="cs-CZ" sz="1600" dirty="0" smtClean="0"/>
          </a:p>
          <a:p>
            <a:endParaRPr lang="cs-CZ" sz="1600" dirty="0" smtClean="0"/>
          </a:p>
          <a:p>
            <a:r>
              <a:rPr lang="cs-CZ" sz="1600" dirty="0"/>
              <a:t>	</a:t>
            </a:r>
          </a:p>
          <a:p>
            <a:pPr lvl="1"/>
            <a:r>
              <a:rPr lang="cs-CZ" sz="2800" dirty="0" smtClean="0"/>
              <a:t> </a:t>
            </a:r>
            <a:endParaRPr lang="cs-CZ" sz="2800" dirty="0"/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03648" y="4018014"/>
            <a:ext cx="3810000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577534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299209" y="620688"/>
            <a:ext cx="86106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4400" dirty="0" smtClean="0">
                <a:latin typeface="Times New Roman" pitchFamily="18" charset="0"/>
              </a:rPr>
              <a:t>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Pryžové, jeřábové a stavební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kabely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1023612" y="1628800"/>
            <a:ext cx="6731563" cy="19513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</a:pPr>
            <a:endParaRPr lang="cs-CZ" sz="1600" b="1" i="1" dirty="0" smtClean="0"/>
          </a:p>
          <a:p>
            <a:r>
              <a:rPr lang="cs-CZ" sz="1600" b="1" dirty="0" smtClean="0"/>
              <a:t>Pryžový kabel pro lehká mechanická zatížení</a:t>
            </a:r>
          </a:p>
          <a:p>
            <a:r>
              <a:rPr lang="cs-CZ" sz="1600" b="1" dirty="0" smtClean="0"/>
              <a:t>H05RR-F (GML)</a:t>
            </a:r>
          </a:p>
          <a:p>
            <a:endParaRPr lang="cs-CZ" sz="1600" dirty="0" smtClean="0"/>
          </a:p>
          <a:p>
            <a:endParaRPr lang="cs-CZ" sz="1600" dirty="0" smtClean="0"/>
          </a:p>
          <a:p>
            <a:r>
              <a:rPr lang="cs-CZ" sz="1600" dirty="0"/>
              <a:t>	</a:t>
            </a:r>
          </a:p>
          <a:p>
            <a:pPr lvl="1"/>
            <a:r>
              <a:rPr lang="cs-CZ" sz="2800" dirty="0" smtClean="0"/>
              <a:t> </a:t>
            </a:r>
            <a:endParaRPr lang="cs-CZ" sz="2800" dirty="0"/>
          </a:p>
        </p:txBody>
      </p:sp>
      <p:graphicFrame>
        <p:nvGraphicFramePr>
          <p:cNvPr id="3" name="Tabulk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030318572"/>
              </p:ext>
            </p:extLst>
          </p:nvPr>
        </p:nvGraphicFramePr>
        <p:xfrm>
          <a:off x="489709" y="2604451"/>
          <a:ext cx="8229600" cy="3474720"/>
        </p:xfrm>
        <a:graphic>
          <a:graphicData uri="http://schemas.openxmlformats.org/drawingml/2006/table">
            <a:tbl>
              <a:tblPr/>
              <a:tblGrid>
                <a:gridCol w="2057400"/>
                <a:gridCol w="2057400"/>
                <a:gridCol w="2057400"/>
                <a:gridCol w="2057400"/>
              </a:tblGrid>
              <a:tr h="0">
                <a:tc>
                  <a:txBody>
                    <a:bodyPr/>
                    <a:lstStyle/>
                    <a:p>
                      <a:r>
                        <a:rPr lang="cs-CZ" b="1" dirty="0" smtClean="0"/>
                        <a:t>Technické údaje:</a:t>
                      </a:r>
                      <a:endParaRPr lang="cs-CZ" dirty="0" smtClean="0"/>
                    </a:p>
                    <a:p>
                      <a:r>
                        <a:rPr lang="cs-CZ" dirty="0" smtClean="0"/>
                        <a:t>Jmenovité </a:t>
                      </a:r>
                      <a:r>
                        <a:rPr lang="cs-CZ" dirty="0"/>
                        <a:t>napětí </a:t>
                      </a:r>
                      <a:r>
                        <a:rPr lang="cs-CZ" dirty="0" err="1"/>
                        <a:t>Uo</a:t>
                      </a:r>
                      <a:r>
                        <a:rPr lang="cs-CZ" dirty="0"/>
                        <a:t>/U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[V]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300 / 500 voltů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cs-CZ"/>
                        <a:t>Zkušební napětí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[V]AC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2000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cs-CZ"/>
                        <a:t>Teplotní rozsah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flexibilní uložení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-25°C až +60°C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cs-CZ"/>
                        <a:t>Provozní teplota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zkrat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°C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200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cs-CZ"/>
                        <a:t>Doba zkratu 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max.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za [sek.]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5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cs-CZ"/>
                        <a:t>Poloměr ohybu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pevné uložení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x VP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4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cs-CZ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flexibilní uložení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x VP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8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cs-CZ"/>
                        <a:t>Vlastnosti při hoření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norma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EN 60332-1-2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487808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299209" y="620688"/>
            <a:ext cx="86106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4400" dirty="0" smtClean="0">
                <a:latin typeface="Times New Roman" pitchFamily="18" charset="0"/>
              </a:rPr>
              <a:t>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Pryžové, jeřábové a stavební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kabely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1080795" y="1772816"/>
            <a:ext cx="6731563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b="1" dirty="0" smtClean="0"/>
              <a:t>Pryžový </a:t>
            </a:r>
            <a:r>
              <a:rPr lang="cs-CZ" sz="1600" b="1" dirty="0"/>
              <a:t>kabel pro střední mechanická </a:t>
            </a:r>
            <a:r>
              <a:rPr lang="cs-CZ" sz="1600" b="1" dirty="0" smtClean="0"/>
              <a:t>zatížení</a:t>
            </a:r>
          </a:p>
          <a:p>
            <a:r>
              <a:rPr lang="cs-CZ" sz="1600" b="1" dirty="0" smtClean="0"/>
              <a:t>A07RN-F</a:t>
            </a:r>
            <a:endParaRPr lang="cs-CZ" sz="1600" b="1" dirty="0"/>
          </a:p>
          <a:p>
            <a:r>
              <a:rPr lang="cs-CZ" sz="1600" b="1" dirty="0"/>
              <a:t>Použití:</a:t>
            </a:r>
          </a:p>
          <a:p>
            <a:r>
              <a:rPr lang="cs-CZ" sz="1600" dirty="0"/>
              <a:t>V suchých, vlhkých i mokrých prostorách, jakož i ve venkovním prostředí. V zemědělských provozech, jakož i v oblastech s nebezpečím požáru a exploze. Při středním mechanickém zatížení pro připojení průmyslově používaných elektrických přístrojů a nástrojů. Pro pevné uložení v dočasných staveništních konstrukcích a k přímé montáži na konstrukčních součástech zdvihacích zařízení</a:t>
            </a:r>
            <a:r>
              <a:rPr lang="cs-CZ" sz="1600" dirty="0" smtClean="0"/>
              <a:t>.</a:t>
            </a:r>
          </a:p>
          <a:p>
            <a:endParaRPr lang="cs-CZ" sz="1600" dirty="0"/>
          </a:p>
          <a:p>
            <a:endParaRPr lang="cs-CZ" sz="1600" dirty="0" smtClean="0"/>
          </a:p>
          <a:p>
            <a:endParaRPr lang="cs-CZ" sz="1600" dirty="0"/>
          </a:p>
          <a:p>
            <a:r>
              <a:rPr lang="cs-CZ" sz="1600" b="1" dirty="0"/>
              <a:t>Konstrukce:</a:t>
            </a:r>
          </a:p>
          <a:p>
            <a:r>
              <a:rPr lang="cs-CZ" sz="1600" dirty="0"/>
              <a:t>1 ..... Holý, jemně </a:t>
            </a:r>
            <a:r>
              <a:rPr lang="cs-CZ" sz="1600" dirty="0" err="1"/>
              <a:t>laněný</a:t>
            </a:r>
            <a:r>
              <a:rPr lang="cs-CZ" sz="1600" dirty="0"/>
              <a:t> měděný vodič</a:t>
            </a:r>
            <a:br>
              <a:rPr lang="cs-CZ" sz="1600" dirty="0"/>
            </a:br>
            <a:r>
              <a:rPr lang="cs-CZ" sz="1600" dirty="0"/>
              <a:t>2 ..... Izolace žil z pryže na bázi EPR</a:t>
            </a:r>
            <a:br>
              <a:rPr lang="cs-CZ" sz="1600" dirty="0"/>
            </a:br>
            <a:r>
              <a:rPr lang="cs-CZ" sz="1600" dirty="0"/>
              <a:t>3 ..... Vnější plášť z </a:t>
            </a:r>
            <a:r>
              <a:rPr lang="cs-CZ" sz="1600" dirty="0" err="1"/>
              <a:t>polychloroprénové</a:t>
            </a:r>
            <a:r>
              <a:rPr lang="cs-CZ" sz="1600" dirty="0"/>
              <a:t> směsi (</a:t>
            </a:r>
            <a:r>
              <a:rPr lang="cs-CZ" sz="1600" dirty="0" err="1"/>
              <a:t>neoprén</a:t>
            </a:r>
            <a:r>
              <a:rPr lang="cs-CZ" sz="1600" dirty="0"/>
              <a:t> EM2), </a:t>
            </a:r>
            <a:br>
              <a:rPr lang="cs-CZ" sz="1600" dirty="0"/>
            </a:br>
            <a:r>
              <a:rPr lang="cs-CZ" sz="1600" dirty="0"/>
              <a:t>černý, odolný proti oděru, odolný proti </a:t>
            </a:r>
            <a:r>
              <a:rPr lang="cs-CZ" sz="1600" dirty="0" smtClean="0"/>
              <a:t>plamení, </a:t>
            </a:r>
            <a:r>
              <a:rPr lang="cs-CZ" sz="1600" dirty="0"/>
              <a:t>odolný proti oleji</a:t>
            </a:r>
            <a:br>
              <a:rPr lang="cs-CZ" sz="1600" dirty="0"/>
            </a:br>
            <a:r>
              <a:rPr lang="cs-CZ" sz="1600" dirty="0"/>
              <a:t>Speciální barvy na </a:t>
            </a:r>
            <a:r>
              <a:rPr lang="cs-CZ" sz="1600" dirty="0" smtClean="0"/>
              <a:t>vyžádání</a:t>
            </a:r>
            <a:r>
              <a:rPr lang="cs-CZ" sz="2800" dirty="0" smtClean="0"/>
              <a:t> </a:t>
            </a:r>
            <a:endParaRPr lang="cs-CZ" sz="28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23977" y="4127306"/>
            <a:ext cx="37719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061971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299209" y="620688"/>
            <a:ext cx="86106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4400" dirty="0" smtClean="0">
                <a:latin typeface="Times New Roman" pitchFamily="18" charset="0"/>
              </a:rPr>
              <a:t>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Pryžové, jeřábové a stavební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kabely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1080795" y="1772816"/>
            <a:ext cx="6731563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cs-CZ" sz="1600" b="1" dirty="0"/>
          </a:p>
          <a:p>
            <a:r>
              <a:rPr lang="cs-CZ" sz="1600" b="1" dirty="0" smtClean="0"/>
              <a:t>Pryžový </a:t>
            </a:r>
            <a:r>
              <a:rPr lang="cs-CZ" sz="1600" b="1" dirty="0"/>
              <a:t>kabel pro vysoká mechanická </a:t>
            </a:r>
            <a:r>
              <a:rPr lang="cs-CZ" sz="1600" b="1" dirty="0" smtClean="0"/>
              <a:t>zatížení</a:t>
            </a:r>
          </a:p>
          <a:p>
            <a:r>
              <a:rPr lang="cs-CZ" sz="1600" b="1" dirty="0" err="1" smtClean="0"/>
              <a:t>NSSHöu</a:t>
            </a:r>
            <a:endParaRPr lang="cs-CZ" sz="1600" b="1" dirty="0"/>
          </a:p>
          <a:p>
            <a:r>
              <a:rPr lang="cs-CZ" sz="1600" b="1" dirty="0"/>
              <a:t>Použití:</a:t>
            </a:r>
          </a:p>
          <a:p>
            <a:r>
              <a:rPr lang="cs-CZ" sz="1600" dirty="0"/>
              <a:t>V hornictví a průmyslu, v suchých i vlhkých prostorách, jakož i ve venkovním prostředí, při vysokém mechanickém zatížení pro připojení těžkých zařízení.</a:t>
            </a:r>
          </a:p>
          <a:p>
            <a:endParaRPr lang="cs-CZ" sz="1600" b="1" dirty="0" smtClean="0"/>
          </a:p>
          <a:p>
            <a:endParaRPr lang="cs-CZ" sz="1600" b="1" dirty="0"/>
          </a:p>
          <a:p>
            <a:endParaRPr lang="cs-CZ" sz="1600" b="1" dirty="0" smtClean="0"/>
          </a:p>
          <a:p>
            <a:endParaRPr lang="cs-CZ" sz="1600" b="1" dirty="0"/>
          </a:p>
          <a:p>
            <a:r>
              <a:rPr lang="cs-CZ" sz="1600" b="1" dirty="0" smtClean="0"/>
              <a:t>Konstrukce</a:t>
            </a:r>
            <a:r>
              <a:rPr lang="cs-CZ" sz="1600" b="1" dirty="0"/>
              <a:t>:</a:t>
            </a:r>
          </a:p>
          <a:p>
            <a:r>
              <a:rPr lang="cs-CZ" sz="1600" dirty="0"/>
              <a:t>1 ..... Pocínovaný, jemně </a:t>
            </a:r>
            <a:r>
              <a:rPr lang="cs-CZ" sz="1600" dirty="0" err="1"/>
              <a:t>laněný</a:t>
            </a:r>
            <a:r>
              <a:rPr lang="cs-CZ" sz="1600" dirty="0"/>
              <a:t> měděný vodič</a:t>
            </a:r>
            <a:br>
              <a:rPr lang="cs-CZ" sz="1600" dirty="0"/>
            </a:br>
            <a:r>
              <a:rPr lang="cs-CZ" sz="1600" dirty="0"/>
              <a:t>2 ..... Izolace žil z pryže na bázi EPR (kopolymer etylen-propylenu)</a:t>
            </a:r>
            <a:br>
              <a:rPr lang="cs-CZ" sz="1600" dirty="0"/>
            </a:br>
            <a:r>
              <a:rPr lang="cs-CZ" sz="1600" dirty="0"/>
              <a:t>3 ..... Vnitřní plášť z pryžové směsi</a:t>
            </a:r>
            <a:br>
              <a:rPr lang="cs-CZ" sz="1600" dirty="0"/>
            </a:br>
            <a:r>
              <a:rPr lang="cs-CZ" sz="1600" dirty="0"/>
              <a:t>4 ..... Vnější plášť z </a:t>
            </a:r>
            <a:r>
              <a:rPr lang="cs-CZ" sz="1600" dirty="0" err="1"/>
              <a:t>polychloroprénu</a:t>
            </a:r>
            <a:r>
              <a:rPr lang="cs-CZ" sz="1600" dirty="0"/>
              <a:t> (CR), žlutý, vysoká odolnost proti oděru, odolný proti </a:t>
            </a:r>
            <a:r>
              <a:rPr lang="cs-CZ" sz="1600" dirty="0" err="1"/>
              <a:t>plameni</a:t>
            </a:r>
            <a:r>
              <a:rPr lang="cs-CZ" sz="1600" dirty="0"/>
              <a:t>, odolný proti oleji</a:t>
            </a:r>
          </a:p>
          <a:p>
            <a:endParaRPr lang="cs-CZ" sz="1600" b="1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75656" y="3468379"/>
            <a:ext cx="3790950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952007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299209" y="620688"/>
            <a:ext cx="86106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4400" dirty="0" smtClean="0">
                <a:latin typeface="Times New Roman" pitchFamily="18" charset="0"/>
              </a:rPr>
              <a:t>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Pryžové, jeřábové a stavební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kabely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1080794" y="1416032"/>
            <a:ext cx="6731563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cs-CZ" sz="1600" b="1" dirty="0"/>
          </a:p>
          <a:p>
            <a:r>
              <a:rPr lang="cs-CZ" sz="1600" b="1" dirty="0" smtClean="0"/>
              <a:t>Pryžový </a:t>
            </a:r>
            <a:r>
              <a:rPr lang="cs-CZ" sz="1600" b="1" dirty="0"/>
              <a:t>kabel pro vysoká mechanická </a:t>
            </a:r>
            <a:r>
              <a:rPr lang="cs-CZ" sz="1600" b="1" dirty="0" smtClean="0"/>
              <a:t>zatížení</a:t>
            </a:r>
          </a:p>
          <a:p>
            <a:r>
              <a:rPr lang="cs-CZ" sz="1600" b="1" dirty="0" err="1" smtClean="0"/>
              <a:t>NSSHöu</a:t>
            </a:r>
            <a:endParaRPr lang="cs-CZ" sz="1600" b="1" dirty="0" smtClean="0"/>
          </a:p>
          <a:p>
            <a:r>
              <a:rPr lang="cs-CZ" sz="1600" b="1" dirty="0"/>
              <a:t>Technické údaje:</a:t>
            </a:r>
          </a:p>
        </p:txBody>
      </p:sp>
      <p:graphicFrame>
        <p:nvGraphicFramePr>
          <p:cNvPr id="3" name="Tabulk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35808021"/>
              </p:ext>
            </p:extLst>
          </p:nvPr>
        </p:nvGraphicFramePr>
        <p:xfrm>
          <a:off x="755576" y="2564904"/>
          <a:ext cx="6984776" cy="4302225"/>
        </p:xfrm>
        <a:graphic>
          <a:graphicData uri="http://schemas.openxmlformats.org/drawingml/2006/table">
            <a:tbl>
              <a:tblPr/>
              <a:tblGrid>
                <a:gridCol w="1746194"/>
                <a:gridCol w="1746194"/>
                <a:gridCol w="1746194"/>
                <a:gridCol w="1746194"/>
              </a:tblGrid>
              <a:tr h="403245">
                <a:tc>
                  <a:txBody>
                    <a:bodyPr/>
                    <a:lstStyle/>
                    <a:p>
                      <a:r>
                        <a:rPr lang="cs-CZ" dirty="0"/>
                        <a:t>Jmenovité napětí </a:t>
                      </a:r>
                      <a:r>
                        <a:rPr lang="cs-CZ" dirty="0" err="1"/>
                        <a:t>Uo</a:t>
                      </a:r>
                      <a:r>
                        <a:rPr lang="cs-CZ" dirty="0"/>
                        <a:t>/U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[V]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600 / 1000 voltů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3245">
                <a:tc>
                  <a:txBody>
                    <a:bodyPr/>
                    <a:lstStyle/>
                    <a:p>
                      <a:r>
                        <a:rPr lang="cs-CZ" dirty="0"/>
                        <a:t>Zkušební napětí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[V]AC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4000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3245">
                <a:tc>
                  <a:txBody>
                    <a:bodyPr/>
                    <a:lstStyle/>
                    <a:p>
                      <a:r>
                        <a:rPr lang="cs-CZ"/>
                        <a:t>Teplotní rozsah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flexibilní uložení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-25°C až +80°C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3245">
                <a:tc>
                  <a:txBody>
                    <a:bodyPr/>
                    <a:lstStyle/>
                    <a:p>
                      <a:r>
                        <a:rPr lang="cs-CZ"/>
                        <a:t>Provozní teplota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zkrat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°C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250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0426">
                <a:tc>
                  <a:txBody>
                    <a:bodyPr/>
                    <a:lstStyle/>
                    <a:p>
                      <a:r>
                        <a:rPr lang="cs-CZ"/>
                        <a:t>Doba zkratu 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max.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za [sek.]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5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3245">
                <a:tc>
                  <a:txBody>
                    <a:bodyPr/>
                    <a:lstStyle/>
                    <a:p>
                      <a:r>
                        <a:rPr lang="cs-CZ"/>
                        <a:t>Poloměr ohybu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pevné uložení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x VP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4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3245">
                <a:tc>
                  <a:txBody>
                    <a:bodyPr/>
                    <a:lstStyle/>
                    <a:p>
                      <a:endParaRPr lang="cs-CZ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flexibilní uložení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x VP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10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3245">
                <a:tc>
                  <a:txBody>
                    <a:bodyPr/>
                    <a:lstStyle/>
                    <a:p>
                      <a:r>
                        <a:rPr lang="cs-CZ"/>
                        <a:t>Odolnost proti oleji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norma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EN 60811-2-1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3245">
                <a:tc>
                  <a:txBody>
                    <a:bodyPr/>
                    <a:lstStyle/>
                    <a:p>
                      <a:r>
                        <a:rPr lang="cs-CZ"/>
                        <a:t>Vlastnosti při hoření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norma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EN 60332-1-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838335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299209" y="620688"/>
            <a:ext cx="86106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4400" dirty="0" smtClean="0">
                <a:latin typeface="Times New Roman" pitchFamily="18" charset="0"/>
              </a:rPr>
              <a:t>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Pryžové, jeřábové a stavební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kabely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1080795" y="1772816"/>
            <a:ext cx="6731563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cs-CZ" sz="1600" b="1" dirty="0"/>
          </a:p>
          <a:p>
            <a:r>
              <a:rPr lang="cs-CZ" sz="1600" b="1" dirty="0" smtClean="0"/>
              <a:t>(</a:t>
            </a:r>
            <a:r>
              <a:rPr lang="cs-CZ" sz="1600" b="1" dirty="0"/>
              <a:t>N)</a:t>
            </a:r>
            <a:r>
              <a:rPr lang="cs-CZ" sz="1600" b="1" dirty="0" err="1"/>
              <a:t>FLGöu</a:t>
            </a:r>
            <a:r>
              <a:rPr lang="cs-CZ" sz="1600" b="1" dirty="0"/>
              <a:t> (STN)</a:t>
            </a:r>
          </a:p>
          <a:p>
            <a:r>
              <a:rPr lang="cs-CZ" sz="1600" b="1" dirty="0"/>
              <a:t>Pryžový ovládací kabel s nosným orgánem pro střední mechanické zatížení</a:t>
            </a:r>
          </a:p>
          <a:p>
            <a:r>
              <a:rPr lang="cs-CZ" sz="1600" b="1" dirty="0"/>
              <a:t>Použití:</a:t>
            </a:r>
          </a:p>
          <a:p>
            <a:r>
              <a:rPr lang="cs-CZ" sz="1600" dirty="0"/>
              <a:t>V suchých, vlhkých a mokrých prostorách, jakož i ve venkovním prostředí jako flexibilní napájecí a ovládací vedení při středních mechanických zatíženích. Kabel je určen pro připojení pohyblivých součástí jako např. řídících ovladačů jeřábů</a:t>
            </a:r>
            <a:r>
              <a:rPr lang="cs-CZ" sz="1600" dirty="0" smtClean="0"/>
              <a:t>.</a:t>
            </a:r>
          </a:p>
          <a:p>
            <a:endParaRPr lang="cs-CZ" sz="1600" dirty="0"/>
          </a:p>
          <a:p>
            <a:endParaRPr lang="cs-CZ" sz="1600" dirty="0" smtClean="0"/>
          </a:p>
          <a:p>
            <a:endParaRPr lang="cs-CZ" sz="1600" dirty="0"/>
          </a:p>
          <a:p>
            <a:endParaRPr lang="cs-CZ" sz="1600" b="1" dirty="0" smtClean="0"/>
          </a:p>
          <a:p>
            <a:endParaRPr lang="cs-CZ" sz="1600" b="1" dirty="0" smtClean="0"/>
          </a:p>
          <a:p>
            <a:r>
              <a:rPr lang="cs-CZ" sz="1600" b="1" dirty="0" smtClean="0"/>
              <a:t>Konstrukce</a:t>
            </a:r>
            <a:r>
              <a:rPr lang="cs-CZ" sz="1600" b="1" dirty="0"/>
              <a:t>:</a:t>
            </a:r>
          </a:p>
          <a:p>
            <a:r>
              <a:rPr lang="cs-CZ" sz="1600" dirty="0"/>
              <a:t>1 ..... Nosný orgán z ovinutého provazu nebo umělohmotného lana</a:t>
            </a:r>
            <a:br>
              <a:rPr lang="cs-CZ" sz="1600" dirty="0"/>
            </a:br>
            <a:r>
              <a:rPr lang="cs-CZ" sz="1600" dirty="0"/>
              <a:t>2 ..... Holý, velmi jemně </a:t>
            </a:r>
            <a:r>
              <a:rPr lang="cs-CZ" sz="1600" dirty="0" err="1"/>
              <a:t>laněný</a:t>
            </a:r>
            <a:r>
              <a:rPr lang="cs-CZ" sz="1600" dirty="0"/>
              <a:t> měděný vodič</a:t>
            </a:r>
            <a:br>
              <a:rPr lang="cs-CZ" sz="1600" dirty="0"/>
            </a:br>
            <a:r>
              <a:rPr lang="cs-CZ" sz="1600" dirty="0"/>
              <a:t>3 ..... Izolace žil z pryžové směsi. Ovin okolo každé slaněné vrstvy</a:t>
            </a:r>
            <a:br>
              <a:rPr lang="cs-CZ" sz="1600" dirty="0"/>
            </a:br>
            <a:r>
              <a:rPr lang="cs-CZ" sz="1600" dirty="0"/>
              <a:t>4 ..... Vnější plášť z pryže (5GM1), </a:t>
            </a:r>
            <a:r>
              <a:rPr lang="cs-CZ" sz="1600" dirty="0" smtClean="0"/>
              <a:t>černý</a:t>
            </a:r>
            <a:endParaRPr lang="cs-CZ" sz="1600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911863"/>
            <a:ext cx="4987544" cy="8852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089077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299209" y="620688"/>
            <a:ext cx="86106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4400" dirty="0" smtClean="0">
                <a:latin typeface="Times New Roman" pitchFamily="18" charset="0"/>
              </a:rPr>
              <a:t>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Pryžové, jeřábové a stavební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kabely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1080795" y="1772816"/>
            <a:ext cx="6731563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b="1" dirty="0" smtClean="0"/>
              <a:t>Pryžový </a:t>
            </a:r>
            <a:r>
              <a:rPr lang="cs-CZ" sz="1600" b="1" dirty="0"/>
              <a:t>kabel pro navíjení na jeřábový kabelový </a:t>
            </a:r>
            <a:r>
              <a:rPr lang="cs-CZ" sz="1600" b="1" dirty="0" smtClean="0"/>
              <a:t>buben</a:t>
            </a:r>
          </a:p>
          <a:p>
            <a:r>
              <a:rPr lang="cs-CZ" sz="1600" b="1" dirty="0" err="1" smtClean="0"/>
              <a:t>NSHTöu</a:t>
            </a:r>
            <a:endParaRPr lang="cs-CZ" sz="1600" b="1" dirty="0"/>
          </a:p>
          <a:p>
            <a:r>
              <a:rPr lang="cs-CZ" sz="1600" b="1" dirty="0"/>
              <a:t>Použití:</a:t>
            </a:r>
          </a:p>
          <a:p>
            <a:r>
              <a:rPr lang="cs-CZ" sz="1600" dirty="0"/>
              <a:t>V suchých i vlhkých prostorách, jakož i ve venkovním prostředí, při častém navíjení a odvíjení se současným namáháním tahem a nebo krutem a nuceném vedení kabelu, jako tomu je u kabelových vozů, kabelových řetězů, bubnů a jiných mechanických zařízeních. Pro zaručení ochrany proti kroucení se mezi vnitřním a vnějším pláštěm nachází protisměrný oplet z textilních nebo umělohmotných vláken. Pro rychlost pohybu do 120 m/min.</a:t>
            </a:r>
          </a:p>
          <a:p>
            <a:endParaRPr lang="cs-CZ" sz="1600" b="1" dirty="0" smtClean="0"/>
          </a:p>
          <a:p>
            <a:endParaRPr lang="cs-CZ" sz="1600" b="1" dirty="0"/>
          </a:p>
          <a:p>
            <a:endParaRPr lang="cs-CZ" sz="1600" b="1" dirty="0" smtClean="0"/>
          </a:p>
          <a:p>
            <a:endParaRPr lang="cs-CZ" sz="1600" b="1" dirty="0" smtClean="0"/>
          </a:p>
          <a:p>
            <a:r>
              <a:rPr lang="cs-CZ" sz="1600" b="1" dirty="0" smtClean="0"/>
              <a:t>Konstrukce</a:t>
            </a:r>
            <a:r>
              <a:rPr lang="cs-CZ" sz="1600" b="1" dirty="0"/>
              <a:t>:</a:t>
            </a:r>
          </a:p>
          <a:p>
            <a:r>
              <a:rPr lang="cs-CZ" sz="1600" dirty="0"/>
              <a:t>1 ..... Pocínovaný, jemně </a:t>
            </a:r>
            <a:r>
              <a:rPr lang="cs-CZ" sz="1600" dirty="0" err="1"/>
              <a:t>laněný</a:t>
            </a:r>
            <a:r>
              <a:rPr lang="cs-CZ" sz="1600" dirty="0"/>
              <a:t> měděný vodič</a:t>
            </a:r>
            <a:br>
              <a:rPr lang="cs-CZ" sz="1600" dirty="0"/>
            </a:br>
            <a:r>
              <a:rPr lang="cs-CZ" sz="1600" dirty="0"/>
              <a:t>2 ..... Pryžová izolace žil na bázi EPR</a:t>
            </a:r>
            <a:br>
              <a:rPr lang="cs-CZ" sz="1600" dirty="0"/>
            </a:br>
            <a:r>
              <a:rPr lang="cs-CZ" sz="1600" dirty="0"/>
              <a:t>3 ..... Vnitřní plášť z pryže ( 5GM2) s otevřeným</a:t>
            </a:r>
            <a:br>
              <a:rPr lang="cs-CZ" sz="1600" dirty="0"/>
            </a:br>
            <a:r>
              <a:rPr lang="cs-CZ" sz="1600" dirty="0"/>
              <a:t>opletem z umělohmotné příze, sloužící jako ochrana proti kroucení</a:t>
            </a:r>
            <a:br>
              <a:rPr lang="cs-CZ" sz="1600" dirty="0"/>
            </a:br>
            <a:r>
              <a:rPr lang="cs-CZ" sz="1600" dirty="0"/>
              <a:t>4 ..... Vnější plášť z </a:t>
            </a:r>
            <a:r>
              <a:rPr lang="cs-CZ" sz="1600" dirty="0" err="1"/>
              <a:t>polychloroprénu</a:t>
            </a:r>
            <a:r>
              <a:rPr lang="cs-CZ" sz="1600" dirty="0"/>
              <a:t> (5GM2), černý,</a:t>
            </a:r>
            <a:br>
              <a:rPr lang="cs-CZ" sz="1600" dirty="0"/>
            </a:br>
            <a:r>
              <a:rPr lang="cs-CZ" sz="1600" dirty="0"/>
              <a:t>odolný proti </a:t>
            </a:r>
            <a:r>
              <a:rPr lang="cs-CZ" sz="1600" dirty="0" err="1"/>
              <a:t>plameni</a:t>
            </a:r>
            <a:r>
              <a:rPr lang="cs-CZ" sz="1600" dirty="0"/>
              <a:t>, odolný proti oleji</a:t>
            </a:r>
          </a:p>
          <a:p>
            <a:endParaRPr lang="cs-CZ" sz="1600" b="1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03648" y="4149079"/>
            <a:ext cx="3960440" cy="81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858485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19879</TotalTime>
  <Words>912</Words>
  <Application>Microsoft Office PowerPoint</Application>
  <PresentationFormat>Předvádění na obrazovce (4:3)</PresentationFormat>
  <Paragraphs>247</Paragraphs>
  <Slides>15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15</vt:i4>
      </vt:variant>
    </vt:vector>
  </HeadingPairs>
  <TitlesOfParts>
    <vt:vector size="16" baseType="lpstr">
      <vt:lpstr>Motiv systému Office</vt:lpstr>
      <vt:lpstr>Snímek 1</vt:lpstr>
      <vt:lpstr>Snímek 2</vt:lpstr>
      <vt:lpstr>Snímek 3</vt:lpstr>
      <vt:lpstr>Snímek 4</vt:lpstr>
      <vt:lpstr>Snímek 5</vt:lpstr>
      <vt:lpstr>Snímek 6</vt:lpstr>
      <vt:lpstr>Snímek 7</vt:lpstr>
      <vt:lpstr>Snímek 8</vt:lpstr>
      <vt:lpstr>Snímek 9</vt:lpstr>
      <vt:lpstr>Snímek 10</vt:lpstr>
      <vt:lpstr>Snímek 11</vt:lpstr>
      <vt:lpstr>Snímek 12</vt:lpstr>
      <vt:lpstr>Snímek 13</vt:lpstr>
      <vt:lpstr>Silové kabely pro energetiku do 1kV</vt:lpstr>
      <vt:lpstr>SEZNAM POUŽITÝCH ZDROJŮ 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EU_12</dc:creator>
  <cp:lastModifiedBy>Erda</cp:lastModifiedBy>
  <cp:revision>172</cp:revision>
  <dcterms:created xsi:type="dcterms:W3CDTF">2014-04-06T14:10:38Z</dcterms:created>
  <dcterms:modified xsi:type="dcterms:W3CDTF">2014-10-15T21:11:24Z</dcterms:modified>
</cp:coreProperties>
</file>