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0" r:id="rId4"/>
    <p:sldId id="314" r:id="rId5"/>
    <p:sldId id="316" r:id="rId6"/>
    <p:sldId id="268" r:id="rId7"/>
    <p:sldId id="295" r:id="rId8"/>
    <p:sldId id="317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030226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Kabely</a:t>
                      </a: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a vodiče pro energetiku, rozdělení kabelů podle materiálu izolace jádra a pláště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Kabely a vodiče pro energetiku, jejich rozdělení kabelů podle materiálu izolace jádra a pláště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materiálu izolace jádra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pláště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296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Rozdělení </a:t>
            </a:r>
            <a:r>
              <a:rPr lang="cs-CZ" b="1" dirty="0" smtClean="0"/>
              <a:t>kabelů:</a:t>
            </a:r>
          </a:p>
          <a:p>
            <a:endParaRPr lang="cs-CZ" sz="1600" b="1" i="1" dirty="0" smtClean="0"/>
          </a:p>
          <a:p>
            <a:r>
              <a:rPr lang="cs-CZ" sz="2000" i="1" dirty="0"/>
              <a:t>Kabely s plastovou izolací</a:t>
            </a:r>
            <a:endParaRPr lang="cs-CZ" sz="2000" b="1" dirty="0"/>
          </a:p>
          <a:p>
            <a:r>
              <a:rPr lang="cs-CZ" sz="2000" b="1" dirty="0"/>
              <a:t>Y</a:t>
            </a:r>
            <a:r>
              <a:rPr lang="cs-CZ" sz="2000" dirty="0"/>
              <a:t> – PVC</a:t>
            </a:r>
          </a:p>
          <a:p>
            <a:r>
              <a:rPr lang="cs-CZ" sz="2000" b="1" dirty="0"/>
              <a:t>E</a:t>
            </a:r>
            <a:r>
              <a:rPr lang="cs-CZ" sz="2000" dirty="0"/>
              <a:t> – PE - polyetylén</a:t>
            </a:r>
          </a:p>
          <a:p>
            <a:r>
              <a:rPr lang="cs-CZ" sz="2000" b="1" dirty="0"/>
              <a:t>X</a:t>
            </a:r>
            <a:r>
              <a:rPr lang="cs-CZ" sz="2000" dirty="0"/>
              <a:t> – zesítěný polyetylén</a:t>
            </a:r>
          </a:p>
          <a:p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materiálu izolace jádra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pláště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7" y="2129020"/>
            <a:ext cx="6408712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Rozdělení </a:t>
            </a:r>
            <a:r>
              <a:rPr lang="cs-CZ" b="1" dirty="0" smtClean="0"/>
              <a:t>kabelů:</a:t>
            </a:r>
          </a:p>
          <a:p>
            <a:endParaRPr lang="cs-CZ" sz="1600" b="1" i="1" dirty="0" smtClean="0"/>
          </a:p>
          <a:p>
            <a:r>
              <a:rPr lang="cs-CZ" sz="2000" dirty="0"/>
              <a:t>Kabely s papírovou izolací</a:t>
            </a:r>
          </a:p>
          <a:p>
            <a:r>
              <a:rPr lang="cs-CZ" sz="2000" dirty="0"/>
              <a:t>M – impregnovaný papír - </a:t>
            </a:r>
            <a:r>
              <a:rPr lang="cs-CZ" sz="2000" dirty="0" err="1"/>
              <a:t>nestékavý</a:t>
            </a:r>
            <a:endParaRPr lang="cs-CZ" sz="2000" dirty="0"/>
          </a:p>
          <a:p>
            <a:r>
              <a:rPr lang="cs-CZ" sz="2000" dirty="0"/>
              <a:t>N – impregnovaný papír - stékavý</a:t>
            </a:r>
          </a:p>
          <a:p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416036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kabelů podle materiálu izolace jádra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pláště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72235" y="1633947"/>
            <a:ext cx="64087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 </a:t>
            </a:r>
            <a:r>
              <a:rPr lang="cs-CZ" sz="1600" b="1" dirty="0"/>
              <a:t>Značení dle ČSN </a:t>
            </a:r>
            <a:endParaRPr lang="cs-CZ" sz="1600" dirty="0"/>
          </a:p>
          <a:p>
            <a:pPr lvl="0"/>
            <a:r>
              <a:rPr lang="cs-CZ" sz="1600" b="1" dirty="0" smtClean="0"/>
              <a:t>1. písmeno</a:t>
            </a:r>
            <a:r>
              <a:rPr lang="cs-CZ" sz="1600" b="1" dirty="0"/>
              <a:t>:		</a:t>
            </a:r>
            <a:endParaRPr lang="cs-CZ" sz="1600" b="1" dirty="0" smtClean="0"/>
          </a:p>
          <a:p>
            <a:pPr lvl="0"/>
            <a:r>
              <a:rPr lang="cs-CZ" sz="1600" b="1" dirty="0" smtClean="0"/>
              <a:t>A </a:t>
            </a:r>
            <a:r>
              <a:rPr lang="cs-CZ" sz="1600" b="1" dirty="0"/>
              <a:t>– </a:t>
            </a:r>
            <a:r>
              <a:rPr lang="cs-CZ" sz="1600" dirty="0"/>
              <a:t>hliníkové jádro</a:t>
            </a:r>
          </a:p>
          <a:p>
            <a:r>
              <a:rPr lang="cs-CZ" sz="1600" b="1" dirty="0"/>
              <a:t>C </a:t>
            </a:r>
            <a:r>
              <a:rPr lang="cs-CZ" sz="1600" dirty="0"/>
              <a:t>– měděné jádro</a:t>
            </a:r>
          </a:p>
          <a:p>
            <a:r>
              <a:rPr lang="cs-CZ" sz="1600" b="1" dirty="0" smtClean="0"/>
              <a:t>2. písmeno</a:t>
            </a:r>
            <a:r>
              <a:rPr lang="cs-CZ" sz="1600" b="1" dirty="0"/>
              <a:t>:		</a:t>
            </a:r>
            <a:endParaRPr lang="cs-CZ" sz="1600" b="1" dirty="0" smtClean="0"/>
          </a:p>
          <a:p>
            <a:pPr lvl="0"/>
            <a:r>
              <a:rPr lang="cs-CZ" sz="1600" b="1" dirty="0" smtClean="0"/>
              <a:t>Y </a:t>
            </a:r>
            <a:r>
              <a:rPr lang="cs-CZ" sz="1600" dirty="0"/>
              <a:t>– PVC izolace žil</a:t>
            </a:r>
          </a:p>
          <a:p>
            <a:r>
              <a:rPr lang="cs-CZ" sz="1600" b="1" dirty="0"/>
              <a:t>E (X) </a:t>
            </a:r>
            <a:r>
              <a:rPr lang="cs-CZ" sz="1600" dirty="0"/>
              <a:t>– PE, polyetylenová izolace žil</a:t>
            </a:r>
          </a:p>
          <a:p>
            <a:r>
              <a:rPr lang="cs-CZ" sz="1600" b="1" dirty="0" smtClean="0"/>
              <a:t>M </a:t>
            </a:r>
            <a:r>
              <a:rPr lang="cs-CZ" sz="1600" dirty="0"/>
              <a:t>– impregnovaný papír - </a:t>
            </a:r>
            <a:r>
              <a:rPr lang="cs-CZ" sz="1600" dirty="0" err="1"/>
              <a:t>nestékavá</a:t>
            </a:r>
            <a:r>
              <a:rPr lang="cs-CZ" sz="1600" dirty="0"/>
              <a:t> izolace žil</a:t>
            </a:r>
          </a:p>
          <a:p>
            <a:r>
              <a:rPr lang="cs-CZ" sz="1600" b="1" dirty="0" smtClean="0"/>
              <a:t>N </a:t>
            </a:r>
            <a:r>
              <a:rPr lang="cs-CZ" sz="1600" dirty="0"/>
              <a:t>– impregnovaný</a:t>
            </a:r>
            <a:r>
              <a:rPr lang="cs-CZ" sz="1600" b="1" dirty="0"/>
              <a:t> </a:t>
            </a:r>
            <a:r>
              <a:rPr lang="cs-CZ" sz="1600" dirty="0"/>
              <a:t>papír - stékavá izolace žil</a:t>
            </a:r>
          </a:p>
          <a:p>
            <a:r>
              <a:rPr lang="cs-CZ" sz="1600" b="1" dirty="0" smtClean="0"/>
              <a:t>3. písmeno</a:t>
            </a:r>
            <a:r>
              <a:rPr lang="cs-CZ" sz="1600" b="1" dirty="0"/>
              <a:t>:		</a:t>
            </a:r>
            <a:endParaRPr lang="cs-CZ" sz="1600" b="1" dirty="0" smtClean="0"/>
          </a:p>
          <a:p>
            <a:r>
              <a:rPr lang="cs-CZ" sz="1600" b="1" dirty="0" smtClean="0"/>
              <a:t>K </a:t>
            </a:r>
            <a:r>
              <a:rPr lang="cs-CZ" sz="1600" dirty="0"/>
              <a:t>– </a:t>
            </a:r>
            <a:r>
              <a:rPr lang="cs-CZ" sz="1600" dirty="0" smtClean="0"/>
              <a:t>kabel</a:t>
            </a:r>
          </a:p>
          <a:p>
            <a:r>
              <a:rPr lang="cs-CZ" sz="1600" b="1" dirty="0" smtClean="0"/>
              <a:t>4. písmeno</a:t>
            </a:r>
            <a:r>
              <a:rPr lang="cs-CZ" sz="1600" b="1" dirty="0"/>
              <a:t>:		</a:t>
            </a:r>
            <a:endParaRPr lang="cs-CZ" sz="1600" b="1" dirty="0" smtClean="0"/>
          </a:p>
          <a:p>
            <a:r>
              <a:rPr lang="cs-CZ" sz="1600" b="1" dirty="0" smtClean="0"/>
              <a:t>Y </a:t>
            </a:r>
            <a:r>
              <a:rPr lang="cs-CZ" sz="1600" dirty="0"/>
              <a:t>– PVC izolace pláště</a:t>
            </a:r>
          </a:p>
          <a:p>
            <a:r>
              <a:rPr lang="cs-CZ" sz="1600" b="1" dirty="0"/>
              <a:t>E (X) </a:t>
            </a:r>
            <a:r>
              <a:rPr lang="cs-CZ" sz="1600" dirty="0"/>
              <a:t>– PE, polyetylenová izolace pláště</a:t>
            </a:r>
          </a:p>
          <a:p>
            <a:r>
              <a:rPr lang="cs-CZ" sz="1600" b="1" dirty="0"/>
              <a:t>M </a:t>
            </a:r>
            <a:r>
              <a:rPr lang="cs-CZ" sz="1600" dirty="0"/>
              <a:t>– impregnovaný papír - </a:t>
            </a:r>
            <a:r>
              <a:rPr lang="cs-CZ" sz="1600" dirty="0" err="1"/>
              <a:t>nestékavá</a:t>
            </a:r>
            <a:r>
              <a:rPr lang="cs-CZ" sz="1600" dirty="0"/>
              <a:t> izolace pláště</a:t>
            </a:r>
          </a:p>
          <a:p>
            <a:r>
              <a:rPr lang="cs-CZ" sz="1600" b="1" dirty="0"/>
              <a:t>N </a:t>
            </a:r>
            <a:r>
              <a:rPr lang="cs-CZ" sz="1600" dirty="0"/>
              <a:t>– impregnovaný</a:t>
            </a:r>
            <a:r>
              <a:rPr lang="cs-CZ" sz="1600" b="1" dirty="0"/>
              <a:t> </a:t>
            </a:r>
            <a:r>
              <a:rPr lang="cs-CZ" sz="1600" dirty="0"/>
              <a:t>papír - stékavá izolace pláště</a:t>
            </a:r>
          </a:p>
          <a:p>
            <a:r>
              <a:rPr lang="cs-CZ" sz="1600" b="1" dirty="0" smtClean="0"/>
              <a:t>O</a:t>
            </a:r>
            <a:r>
              <a:rPr lang="cs-CZ" sz="1600" dirty="0" smtClean="0"/>
              <a:t> </a:t>
            </a:r>
            <a:r>
              <a:rPr lang="cs-CZ" sz="1600" dirty="0"/>
              <a:t>– olovo - materiál pláště</a:t>
            </a:r>
          </a:p>
          <a:p>
            <a:r>
              <a:rPr lang="cs-CZ" sz="1600" b="1" dirty="0"/>
              <a:t> </a:t>
            </a:r>
            <a:r>
              <a:rPr lang="cs-CZ" sz="1600" dirty="0" smtClean="0"/>
              <a:t>5. </a:t>
            </a:r>
            <a:r>
              <a:rPr lang="cs-CZ" sz="1600" b="1" dirty="0" smtClean="0"/>
              <a:t>písmeno</a:t>
            </a:r>
            <a:r>
              <a:rPr lang="cs-CZ" sz="1600" b="1" dirty="0"/>
              <a:t>:		</a:t>
            </a:r>
            <a:endParaRPr lang="cs-CZ" sz="1600" b="1" dirty="0" smtClean="0"/>
          </a:p>
          <a:p>
            <a:r>
              <a:rPr lang="cs-CZ" sz="1600" b="1" dirty="0" smtClean="0"/>
              <a:t>J </a:t>
            </a:r>
            <a:r>
              <a:rPr lang="cs-CZ" sz="1600" b="1" dirty="0"/>
              <a:t>– </a:t>
            </a:r>
            <a:r>
              <a:rPr lang="cs-CZ" sz="1600" dirty="0"/>
              <a:t>se zelená/žlutou žílou (kabely pro pevné uložení)</a:t>
            </a:r>
          </a:p>
          <a:p>
            <a:r>
              <a:rPr lang="cs-CZ" sz="1600" b="1" dirty="0"/>
              <a:t>O </a:t>
            </a:r>
            <a:r>
              <a:rPr lang="cs-CZ" sz="1600" dirty="0"/>
              <a:t>– bez zelená/žluté žíly (kabely pro pevné uložení)</a:t>
            </a:r>
          </a:p>
          <a:p>
            <a:r>
              <a:rPr lang="cs-CZ" sz="1600" b="1" dirty="0"/>
              <a:t>... </a:t>
            </a:r>
            <a:r>
              <a:rPr lang="cs-CZ" sz="1600" dirty="0"/>
              <a:t>– jiná písmena označující materiál a počet plášťů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dirty="0" smtClean="0"/>
          </a:p>
          <a:p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4610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101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vodiče pro energetiku, rozdělení kabelů podle materiálu izolace jádra a pláště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Jakými písmeny označujeme </a:t>
            </a:r>
            <a:r>
              <a:rPr lang="cs-CZ" sz="2800" b="1" dirty="0"/>
              <a:t>k</a:t>
            </a:r>
            <a:r>
              <a:rPr lang="cs-CZ" sz="2800" b="1" dirty="0" smtClean="0"/>
              <a:t>abely </a:t>
            </a:r>
            <a:r>
              <a:rPr lang="cs-CZ" sz="2800" b="1" dirty="0"/>
              <a:t>s plastovou izolací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800" b="1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Y – PVC</a:t>
            </a:r>
          </a:p>
          <a:p>
            <a:r>
              <a:rPr lang="cs-CZ" dirty="0">
                <a:solidFill>
                  <a:schemeClr val="tx2"/>
                </a:solidFill>
              </a:rPr>
              <a:t>E – PE - polyetylén</a:t>
            </a:r>
          </a:p>
          <a:p>
            <a:r>
              <a:rPr lang="cs-CZ" dirty="0">
                <a:solidFill>
                  <a:schemeClr val="tx2"/>
                </a:solidFill>
              </a:rPr>
              <a:t>X – zesítěný polyetylén</a:t>
            </a: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 fontScale="90000"/>
          </a:bodyPr>
          <a:lstStyle/>
          <a:p>
            <a:pPr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vodiče pro energetiku, rozdělení kabelů podle materiálu izolace jádra a pláště</a:t>
            </a:r>
            <a:b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7"/>
            <a:ext cx="8229600" cy="187220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Jaký je kabel AYKY pro energetiku značený </a:t>
            </a:r>
            <a:r>
              <a:rPr lang="cs-CZ" b="1" dirty="0"/>
              <a:t>dle ČSN </a:t>
            </a:r>
            <a:r>
              <a:rPr lang="cs-CZ" b="1" dirty="0" smtClean="0"/>
              <a:t>:</a:t>
            </a:r>
            <a:endParaRPr lang="cs-CZ" b="1" dirty="0"/>
          </a:p>
          <a:p>
            <a:pPr marL="0" lv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endParaRPr lang="cs-CZ" sz="1800" dirty="0"/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835696" y="3140968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dirty="0" smtClean="0">
                <a:solidFill>
                  <a:schemeClr val="tx2"/>
                </a:solidFill>
              </a:rPr>
              <a:t>	A </a:t>
            </a:r>
            <a:r>
              <a:rPr lang="cs-CZ" dirty="0">
                <a:solidFill>
                  <a:schemeClr val="tx2"/>
                </a:solidFill>
              </a:rPr>
              <a:t>– hliníkové jádro</a:t>
            </a:r>
          </a:p>
          <a:p>
            <a:pPr lvl="0"/>
            <a:r>
              <a:rPr lang="cs-CZ" b="1" dirty="0"/>
              <a:t>	</a:t>
            </a:r>
            <a:r>
              <a:rPr lang="cs-CZ" dirty="0">
                <a:solidFill>
                  <a:schemeClr val="tx2"/>
                </a:solidFill>
              </a:rPr>
              <a:t>Y – PVC izolace žil</a:t>
            </a:r>
          </a:p>
          <a:p>
            <a:r>
              <a:rPr lang="cs-CZ" dirty="0">
                <a:solidFill>
                  <a:schemeClr val="tx2"/>
                </a:solidFill>
              </a:rPr>
              <a:t>	K – kabel</a:t>
            </a:r>
          </a:p>
          <a:p>
            <a:r>
              <a:rPr lang="cs-CZ" dirty="0">
                <a:solidFill>
                  <a:schemeClr val="tx2"/>
                </a:solidFill>
              </a:rPr>
              <a:t>	Y – PVC izolace pláště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</a:t>
            </a:r>
            <a:r>
              <a:rPr lang="cs-CZ" dirty="0" smtClean="0"/>
              <a:t>s</a:t>
            </a:r>
          </a:p>
          <a:p>
            <a:r>
              <a:rPr lang="cs-CZ" dirty="0"/>
              <a:t>Podniková norma energetiky pro rozvod elektrické energie PNE 34 7614. </a:t>
            </a:r>
            <a:r>
              <a:rPr lang="cs-CZ" i="1" dirty="0"/>
              <a:t>Podniková norma energetiky pro rozvod elektrické energie PNE 34 7614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96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17416</TotalTime>
  <Words>313</Words>
  <Application>Microsoft Office PowerPoint</Application>
  <PresentationFormat>Předvádění na obrazovce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Kabely a vodiče pro energetiku, rozdělení kabelů podle materiálu izolace jádra a pláště 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133</cp:revision>
  <dcterms:created xsi:type="dcterms:W3CDTF">2014-04-06T14:10:38Z</dcterms:created>
  <dcterms:modified xsi:type="dcterms:W3CDTF">2014-10-15T21:10:01Z</dcterms:modified>
</cp:coreProperties>
</file>