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366" r:id="rId4"/>
    <p:sldId id="383" r:id="rId5"/>
    <p:sldId id="384" r:id="rId6"/>
    <p:sldId id="385" r:id="rId7"/>
    <p:sldId id="386" r:id="rId8"/>
    <p:sldId id="387" r:id="rId9"/>
    <p:sldId id="391" r:id="rId10"/>
    <p:sldId id="338" r:id="rId11"/>
    <p:sldId id="295" r:id="rId12"/>
    <p:sldId id="296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nixgroup.cz/pages/cs/jen-slunce-umi-lepe" TargetMode="External"/><Relationship Id="rId2" Type="http://schemas.openxmlformats.org/officeDocument/2006/relationships/hyperlink" Target="http://www.revos.cz/o-spolecnosti/historie-a-profil-spolecnos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102158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Topné kabely do okapů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Topné kabely do okapů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altLang="cs-CZ" sz="2800" b="1" dirty="0" smtClean="0"/>
              <a:t>Proč se používají</a:t>
            </a:r>
            <a:r>
              <a:rPr lang="cs-CZ" sz="2800" b="1" dirty="0" smtClean="0"/>
              <a:t> topné kabely do okapů</a:t>
            </a:r>
            <a:r>
              <a:rPr lang="cs-CZ" altLang="cs-CZ" sz="2800" b="1" dirty="0" smtClean="0"/>
              <a:t> :</a:t>
            </a:r>
            <a:r>
              <a:rPr lang="cs-CZ" sz="2800" b="1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	</a:t>
            </a:r>
            <a:r>
              <a:rPr lang="cs-CZ" dirty="0">
                <a:solidFill>
                  <a:schemeClr val="tx2"/>
                </a:solidFill>
              </a:rPr>
              <a:t>				</a:t>
            </a:r>
          </a:p>
        </p:txBody>
      </p:sp>
      <p:sp>
        <p:nvSpPr>
          <p:cNvPr id="2" name="Obdélník 1"/>
          <p:cNvSpPr/>
          <p:nvPr/>
        </p:nvSpPr>
        <p:spPr>
          <a:xfrm>
            <a:off x="3059832" y="4759323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7664" y="3420494"/>
            <a:ext cx="57606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rampouchy ohrožující kolemjdoucí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devastace žlabů a svodů roztržením nebo stržením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postupné hromadění ledu na okrajích střech a zatékání vody pod krytinu a následně do vnitřních prostor či fasád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odstraňování nahromaděného ledu je nebezpečné a finančně nákladné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8000"/>
              <a:buFont typeface="Arial" panose="020B0604020202020204" pitchFamily="34" charset="0"/>
              <a:buChar char="•"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Topné kabely do okapů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 defTabSz="357188">
              <a:buNone/>
            </a:pPr>
            <a:r>
              <a:rPr lang="cs-CZ" sz="2800" b="1" dirty="0"/>
              <a:t>2</a:t>
            </a:r>
            <a:r>
              <a:rPr lang="cs-CZ" sz="2800" b="1" dirty="0" smtClean="0"/>
              <a:t>. </a:t>
            </a:r>
            <a:r>
              <a:rPr lang="cs-CZ" sz="2800" b="1" dirty="0"/>
              <a:t>Kdy je </a:t>
            </a:r>
            <a:r>
              <a:rPr lang="cs-CZ" sz="2800" b="1" dirty="0" smtClean="0"/>
              <a:t>výhodnější </a:t>
            </a:r>
            <a:r>
              <a:rPr lang="cs-CZ" sz="2800" b="1" dirty="0"/>
              <a:t>použít samoregulační topný </a:t>
            </a:r>
            <a:r>
              <a:rPr lang="cs-CZ" sz="2800" b="1" dirty="0" smtClean="0"/>
              <a:t>	kabel</a:t>
            </a:r>
            <a:r>
              <a:rPr lang="cs-CZ" sz="2800" b="1" dirty="0"/>
              <a:t>:</a:t>
            </a:r>
          </a:p>
          <a:p>
            <a:pPr marL="0" indent="0">
              <a:buNone/>
            </a:pPr>
            <a:endParaRPr lang="cs-CZ" altLang="cs-CZ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5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815108" y="3543399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0"/>
              </a:spcBef>
              <a:buClr>
                <a:schemeClr val="tx1"/>
              </a:buClr>
            </a:pPr>
            <a:r>
              <a:rPr lang="cs-CZ" dirty="0">
                <a:solidFill>
                  <a:schemeClr val="tx2"/>
                </a:solidFill>
              </a:rPr>
              <a:t>výkon topného kabelu se mění v závislosti na teplotě</a:t>
            </a:r>
            <a:endParaRPr lang="cs-CZ" altLang="cs-CZ" dirty="0">
              <a:solidFill>
                <a:schemeClr val="tx2"/>
              </a:solidFill>
            </a:endParaRPr>
          </a:p>
          <a:p>
            <a:pPr marL="285750" indent="-285750">
              <a:spcBef>
                <a:spcPct val="0"/>
              </a:spcBef>
              <a:buClr>
                <a:schemeClr val="tx1"/>
              </a:buClr>
            </a:pPr>
            <a:r>
              <a:rPr lang="cs-CZ" altLang="cs-CZ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výrazně tím šetří elektrickou energii</a:t>
            </a:r>
            <a:endParaRPr lang="cs-CZ" altLang="cs-CZ" dirty="0">
              <a:solidFill>
                <a:schemeClr val="tx2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altLang="cs-CZ" dirty="0" smtClean="0"/>
          </a:p>
          <a:p>
            <a:r>
              <a:rPr lang="cs-CZ" dirty="0" err="1"/>
              <a:t>Revos</a:t>
            </a:r>
            <a:r>
              <a:rPr lang="cs-CZ" dirty="0"/>
              <a:t>. [online]. [cit. </a:t>
            </a:r>
            <a:r>
              <a:rPr lang="cs-CZ" dirty="0" smtClean="0"/>
              <a:t>2014-02-8]. </a:t>
            </a:r>
            <a:r>
              <a:rPr lang="cs-CZ" dirty="0"/>
              <a:t>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www.revos.cz/o-spolecnosti/historie-a-profil-spolecnost</a:t>
            </a:r>
            <a:endParaRPr lang="cs-CZ" dirty="0" smtClean="0"/>
          </a:p>
          <a:p>
            <a:r>
              <a:rPr lang="cs-CZ" dirty="0" err="1"/>
              <a:t>Fenixgroup</a:t>
            </a:r>
            <a:r>
              <a:rPr lang="cs-CZ" dirty="0"/>
              <a:t>. [online]. [cit. </a:t>
            </a:r>
            <a:r>
              <a:rPr lang="cs-CZ" dirty="0" smtClean="0"/>
              <a:t>2014-02-8]. </a:t>
            </a:r>
            <a:r>
              <a:rPr lang="cs-CZ" dirty="0"/>
              <a:t>Dostupné z: </a:t>
            </a:r>
            <a:r>
              <a:rPr lang="cs-CZ" dirty="0">
                <a:hlinkClick r:id="rId3"/>
              </a:rPr>
              <a:t>http://www.fenixgroup.cz/pages/cs/jen-slunce-umi-lepe</a:t>
            </a:r>
            <a:endParaRPr lang="cs-CZ" alt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topné kabely do </a:t>
            </a:r>
            <a:r>
              <a:rPr lang="cs-CZ" sz="2000" dirty="0" err="1" smtClean="0">
                <a:latin typeface="Times New Roman" pitchFamily="18" charset="0"/>
              </a:rPr>
              <a:t>okapů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a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kde se používají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827585" y="1412776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Proč </a:t>
            </a:r>
            <a:r>
              <a:rPr lang="cs-CZ" b="1" dirty="0"/>
              <a:t>vyhřívat okapy?</a:t>
            </a:r>
          </a:p>
          <a:p>
            <a:r>
              <a:rPr lang="cs-CZ" dirty="0"/>
              <a:t>V zimním období bývá problém s odvodem srážek ze střech, kde se hromadí sníh a zvláště u nedostatečně zaizolovaných střech dochází k odtávání sněhu a voda z něj odtékající se hromadí v okapech, svodech a úžlabích, kde zamrzá a vytváří problémy.</a:t>
            </a:r>
          </a:p>
          <a:p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pPr>
              <a:buFont typeface="Wingdings" pitchFamily="2" charset="2"/>
              <a:buNone/>
            </a:pPr>
            <a:endParaRPr lang="cs-CZ" alt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6873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1047267" y="1582341"/>
            <a:ext cx="69091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Průvodními </a:t>
            </a:r>
            <a:r>
              <a:rPr lang="cs-CZ" b="1" dirty="0"/>
              <a:t>jevy bývají: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rampouchy ohrožující </a:t>
            </a:r>
            <a:r>
              <a:rPr lang="cs-CZ" dirty="0" smtClean="0"/>
              <a:t>kolemjdoucí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devastace žlabů a svodů roztržením nebo </a:t>
            </a:r>
            <a:r>
              <a:rPr lang="cs-CZ" dirty="0" smtClean="0"/>
              <a:t>stržením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postupné hromadění ledu na okrajích střech a zatékání vody pod krytinu a následně do vnitřních prostor či </a:t>
            </a:r>
            <a:r>
              <a:rPr lang="cs-CZ" dirty="0" smtClean="0"/>
              <a:t>fasád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odstraňování nahromaděného ledu je nebezpečné a finančně </a:t>
            </a:r>
            <a:r>
              <a:rPr lang="cs-CZ" dirty="0" smtClean="0"/>
              <a:t>nákladné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24509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pic>
        <p:nvPicPr>
          <p:cNvPr id="1026" name="Picture 2" descr="http://www.revos.cz/img/content/topne-kabely/aplikace-topnych-kabelu/otapeni-okapu/dum_zmrz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48652"/>
            <a:ext cx="2857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evos.cz/img/content/topne-kabely/aplikace-topnych-kabelu/otapeni-okapu/dum_tepl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3048" y="2204864"/>
            <a:ext cx="2857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82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1047267" y="1582341"/>
            <a:ext cx="69091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Vyhřívání </a:t>
            </a:r>
            <a:r>
              <a:rPr lang="cs-CZ" dirty="0"/>
              <a:t>okapů se provádí za pomocí elektrických topných kabelů, které společně s instalačními prvky a regulací tvoří otopný systém. Instalují se především tam, kde se hromadí voda z tajícího sněhu jako jsou např. žlaby, svody, úžlabí, </a:t>
            </a:r>
            <a:r>
              <a:rPr lang="cs-CZ" dirty="0" err="1"/>
              <a:t>vpustě</a:t>
            </a:r>
            <a:r>
              <a:rPr lang="cs-CZ" dirty="0"/>
              <a:t>, okraje střech apod.</a:t>
            </a:r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14821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1047267" y="1582341"/>
            <a:ext cx="690910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Ukázka topných kabelů:</a:t>
            </a:r>
          </a:p>
          <a:p>
            <a:endParaRPr lang="cs-CZ" b="1" dirty="0"/>
          </a:p>
          <a:p>
            <a:endParaRPr lang="cs-CZ" b="1" dirty="0"/>
          </a:p>
          <a:p>
            <a:endParaRPr lang="cs-CZ" dirty="0"/>
          </a:p>
          <a:p>
            <a:endParaRPr lang="cs-CZ" b="1" dirty="0" smtClean="0"/>
          </a:p>
          <a:p>
            <a:endParaRPr lang="cs-CZ" b="1" dirty="0"/>
          </a:p>
          <a:p>
            <a:r>
              <a:rPr lang="cs-CZ" sz="1600" dirty="0" smtClean="0"/>
              <a:t>FTC </a:t>
            </a:r>
            <a:r>
              <a:rPr lang="cs-CZ" sz="1600" dirty="0"/>
              <a:t>– topný kabel s konstantním výkonem pro otápění okapů</a:t>
            </a:r>
          </a:p>
          <a:p>
            <a:endParaRPr lang="cs-CZ" dirty="0" smtClean="0"/>
          </a:p>
          <a:p>
            <a:r>
              <a:rPr lang="cs-CZ" dirty="0" smtClean="0"/>
              <a:t>Topný </a:t>
            </a:r>
            <a:r>
              <a:rPr lang="cs-CZ" dirty="0"/>
              <a:t>kabel s konstantním výkonem speciálně navržený pro otápění okapů, žlabů a svodů ze střech. Topný kabel je vybaven elastomerovou izolací, měděným opředením a vnějším pláštěm vyrobeným z 105 °C PVC. Plášť je odolný vůči UV záření. Topný výkon 30 W/m je navržen tak, aby bylo možné topný kabel ve většině případů instalovat do okapů a svodů jedenkrát.</a:t>
            </a:r>
          </a:p>
          <a:p>
            <a:endParaRPr lang="cs-CZ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66905"/>
            <a:ext cx="54292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994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1047267" y="1582341"/>
            <a:ext cx="6909109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Ukázka topných kabelů:</a:t>
            </a:r>
          </a:p>
          <a:p>
            <a:endParaRPr lang="cs-CZ" b="1" dirty="0"/>
          </a:p>
          <a:p>
            <a:endParaRPr lang="cs-CZ" b="1" dirty="0"/>
          </a:p>
          <a:p>
            <a:endParaRPr lang="cs-CZ" dirty="0"/>
          </a:p>
          <a:p>
            <a:endParaRPr lang="cs-CZ" b="1" dirty="0" smtClean="0"/>
          </a:p>
          <a:p>
            <a:r>
              <a:rPr lang="pt-BR" sz="1600" dirty="0" smtClean="0"/>
              <a:t>KYX </a:t>
            </a:r>
            <a:r>
              <a:rPr lang="pt-BR" sz="1600" dirty="0"/>
              <a:t>- topný kabel </a:t>
            </a:r>
          </a:p>
          <a:p>
            <a:endParaRPr lang="cs-CZ" dirty="0" smtClean="0"/>
          </a:p>
          <a:p>
            <a:r>
              <a:rPr lang="cs-CZ" dirty="0"/>
              <a:t>Sériový odporový topný kabel je složen z topného elementu a je vybaven silikonovou izolací a měděným pocínovaným opředením a vnějším XLPE pláštěm odolným proti UV záření. Charakteristickou vlastností tohoto kabelu je daná délka odporové smyčky a nutnost napájet kabel z obou konců. Maximální výkon 30 W/m. Napájení 230V nebo 400 V</a:t>
            </a:r>
            <a:endParaRPr lang="cs-CZ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71570"/>
            <a:ext cx="5419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473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opné kabely do okapů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4" name="Obdélník 3"/>
          <p:cNvSpPr/>
          <p:nvPr/>
        </p:nvSpPr>
        <p:spPr>
          <a:xfrm>
            <a:off x="1047267" y="1582341"/>
            <a:ext cx="690910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Ukázka uchycení topných kabelů:</a:t>
            </a:r>
          </a:p>
          <a:p>
            <a:endParaRPr lang="cs-CZ" b="1" dirty="0"/>
          </a:p>
          <a:p>
            <a:endParaRPr lang="cs-CZ" b="1" dirty="0"/>
          </a:p>
          <a:p>
            <a:endParaRPr lang="cs-CZ" dirty="0"/>
          </a:p>
          <a:p>
            <a:endParaRPr lang="cs-CZ" b="1" dirty="0" smtClean="0"/>
          </a:p>
          <a:p>
            <a:endParaRPr lang="cs-CZ" sz="1600" dirty="0" smtClean="0"/>
          </a:p>
          <a:p>
            <a:endParaRPr lang="cs-CZ" sz="1600" dirty="0"/>
          </a:p>
          <a:p>
            <a:endParaRPr lang="cs-CZ" sz="1600" dirty="0" smtClean="0"/>
          </a:p>
          <a:p>
            <a:endParaRPr lang="cs-CZ" sz="1600" dirty="0"/>
          </a:p>
          <a:p>
            <a:endParaRPr lang="cs-CZ" sz="1600" dirty="0" smtClean="0"/>
          </a:p>
          <a:p>
            <a:endParaRPr lang="cs-CZ" sz="1600" dirty="0"/>
          </a:p>
          <a:p>
            <a:r>
              <a:rPr lang="cs-CZ" dirty="0"/>
              <a:t>Odporové topné kabely mají nejkratší délku cca 8m, proto v případě požadavku na krátký kabel mohou být samoregulační topné kabely i vhodnější. </a:t>
            </a:r>
            <a:br>
              <a:rPr lang="cs-CZ" dirty="0"/>
            </a:br>
            <a:r>
              <a:rPr lang="cs-CZ" dirty="0"/>
              <a:t>Pro běžné okapy a svody (do průměru 150 mm) se instaluje topný příkon 30-40 W/m, v nadmořských výškách blízkých 1000 m pak 60 W/m a více (po posouzení místních podmínek). </a:t>
            </a:r>
            <a:endParaRPr lang="cs-CZ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80625"/>
            <a:ext cx="23622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57514"/>
            <a:ext cx="23622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436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27756</TotalTime>
  <Words>366</Words>
  <Application>Microsoft Office PowerPoint</Application>
  <PresentationFormat>Předvádění na obrazovce (4:3)</PresentationFormat>
  <Paragraphs>103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 Topné kabely do okapů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275</cp:revision>
  <dcterms:created xsi:type="dcterms:W3CDTF">2014-04-06T14:10:38Z</dcterms:created>
  <dcterms:modified xsi:type="dcterms:W3CDTF">2014-10-15T21:11:08Z</dcterms:modified>
</cp:coreProperties>
</file>