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366" r:id="rId4"/>
    <p:sldId id="367" r:id="rId5"/>
    <p:sldId id="359" r:id="rId6"/>
    <p:sldId id="368" r:id="rId7"/>
    <p:sldId id="369" r:id="rId8"/>
    <p:sldId id="370" r:id="rId9"/>
    <p:sldId id="371" r:id="rId10"/>
    <p:sldId id="338" r:id="rId11"/>
    <p:sldId id="295" r:id="rId12"/>
    <p:sldId id="372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0A42-80D0-45CE-B76C-BB1400293D7A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97C30-E8B7-4609-8940-AC6416070F9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582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0927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1091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pPr/>
              <a:t>15.10.2014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Kroucen%C3%A1_dvojlink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245169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VY_32_INOVACE_637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Metalické kabely / UTP kabely zapojení</a:t>
                      </a:r>
                      <a:endParaRPr kumimoji="0" lang="cs-CZ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Lubomír Franek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 2. a 3 ročník  elektro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metalické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xmlns="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2525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UTP kabely zapojení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28558" y="1870498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altLang="cs-CZ" sz="2800" b="1" dirty="0" smtClean="0"/>
              <a:t>Popiš propojení </a:t>
            </a:r>
            <a:r>
              <a:rPr lang="cs-CZ" altLang="cs-CZ" sz="2800" b="1" dirty="0"/>
              <a:t>dvou počítačů</a:t>
            </a:r>
            <a:r>
              <a:rPr lang="cs-CZ" altLang="cs-CZ" sz="2800" b="1" dirty="0" smtClean="0"/>
              <a:t>:</a:t>
            </a:r>
            <a:r>
              <a:rPr lang="cs-CZ" sz="2800" b="1" dirty="0" smtClean="0"/>
              <a:t> </a:t>
            </a:r>
            <a:r>
              <a:rPr lang="cs-CZ" dirty="0">
                <a:solidFill>
                  <a:schemeClr val="tx2"/>
                </a:solidFill>
              </a:rPr>
              <a:t>	</a:t>
            </a:r>
            <a:r>
              <a:rPr lang="cs-CZ" dirty="0" smtClean="0">
                <a:solidFill>
                  <a:schemeClr val="tx2"/>
                </a:solidFill>
              </a:rPr>
              <a:t>	</a:t>
            </a:r>
            <a:r>
              <a:rPr lang="cs-CZ" dirty="0">
                <a:solidFill>
                  <a:schemeClr val="tx2"/>
                </a:solidFill>
              </a:rPr>
              <a:t>				</a:t>
            </a:r>
          </a:p>
        </p:txBody>
      </p:sp>
      <p:sp>
        <p:nvSpPr>
          <p:cNvPr id="2" name="Obdélník 1"/>
          <p:cNvSpPr/>
          <p:nvPr/>
        </p:nvSpPr>
        <p:spPr>
          <a:xfrm>
            <a:off x="3059832" y="4759323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547664" y="3420494"/>
            <a:ext cx="57606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2"/>
                </a:solidFill>
              </a:rPr>
              <a:t> T</a:t>
            </a:r>
            <a:r>
              <a:rPr lang="cs-CZ" altLang="cs-CZ" dirty="0" smtClean="0">
                <a:solidFill>
                  <a:schemeClr val="tx2"/>
                </a:solidFill>
              </a:rPr>
              <a:t>yto </a:t>
            </a:r>
            <a:r>
              <a:rPr lang="cs-CZ" altLang="cs-CZ" dirty="0">
                <a:solidFill>
                  <a:schemeClr val="tx2"/>
                </a:solidFill>
              </a:rPr>
              <a:t>počítače musí být vybaveny síťovými kartami v </a:t>
            </a:r>
            <a:r>
              <a:rPr lang="cs-CZ" altLang="cs-CZ" dirty="0" smtClean="0">
                <a:solidFill>
                  <a:schemeClr val="tx2"/>
                </a:solidFill>
              </a:rPr>
              <a:t>    interním </a:t>
            </a:r>
            <a:r>
              <a:rPr lang="cs-CZ" altLang="cs-CZ" dirty="0">
                <a:solidFill>
                  <a:schemeClr val="tx2"/>
                </a:solidFill>
              </a:rPr>
              <a:t>nebo PCMCIA </a:t>
            </a:r>
            <a:r>
              <a:rPr lang="cs-CZ" altLang="cs-CZ" dirty="0" smtClean="0">
                <a:solidFill>
                  <a:schemeClr val="tx2"/>
                </a:solidFill>
              </a:rPr>
              <a:t> </a:t>
            </a:r>
            <a:r>
              <a:rPr lang="cs-CZ" altLang="cs-CZ" dirty="0">
                <a:solidFill>
                  <a:schemeClr val="tx2"/>
                </a:solidFill>
              </a:rPr>
              <a:t>provedení</a:t>
            </a:r>
          </a:p>
          <a:p>
            <a:pPr marL="285750" indent="-285750">
              <a:buClr>
                <a:schemeClr val="tx1"/>
              </a:buClr>
              <a:buSzPct val="45000"/>
              <a:buFont typeface="Courier New" panose="02070309020205020404" pitchFamily="49" charset="0"/>
              <a:buChar char="o"/>
            </a:pPr>
            <a:r>
              <a:rPr lang="cs-CZ" altLang="cs-CZ" dirty="0">
                <a:solidFill>
                  <a:schemeClr val="tx2"/>
                </a:solidFill>
              </a:rPr>
              <a:t> realizaci spojení provedeme speciálně zapojeným "kříženým“ (UTP) kabelem Cat5 bez použití aktivního prvku</a:t>
            </a:r>
          </a:p>
          <a:p>
            <a:pPr marL="285750" indent="-285750">
              <a:buClr>
                <a:schemeClr val="tx1"/>
              </a:buClr>
              <a:buSzPct val="45000"/>
              <a:buFont typeface="Courier New" panose="02070309020205020404" pitchFamily="49" charset="0"/>
              <a:buChar char="o"/>
            </a:pPr>
            <a:r>
              <a:rPr lang="cs-CZ" altLang="cs-CZ" dirty="0">
                <a:solidFill>
                  <a:schemeClr val="tx2"/>
                </a:solidFill>
              </a:rPr>
              <a:t> základní rozdíl v zapojení kabelu spočívá ve změně zapojení pinů 1, 2, 3, 6 v jednom z konektorů RJ-45</a:t>
            </a:r>
          </a:p>
          <a:p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02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1990" y="476672"/>
            <a:ext cx="8542498" cy="1143000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UTP kabely zapojení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800" dirty="0" smtClean="0"/>
              <a:t> </a:t>
            </a:r>
            <a:r>
              <a:rPr lang="cs-CZ" sz="2800" b="1" dirty="0"/>
              <a:t>Cvičení:</a:t>
            </a:r>
          </a:p>
          <a:p>
            <a:pPr marL="0" indent="0">
              <a:buNone/>
            </a:pPr>
            <a:r>
              <a:rPr lang="cs-CZ" sz="2800" b="1" dirty="0"/>
              <a:t>2. </a:t>
            </a:r>
            <a:r>
              <a:rPr lang="cs-CZ" sz="2800" b="1" dirty="0" smtClean="0"/>
              <a:t>Popiš v</a:t>
            </a:r>
            <a:r>
              <a:rPr lang="cs-CZ" altLang="cs-CZ" sz="2800" b="1" dirty="0" smtClean="0"/>
              <a:t>ýrobu </a:t>
            </a:r>
            <a:r>
              <a:rPr lang="cs-CZ" altLang="cs-CZ" sz="2800" b="1" dirty="0"/>
              <a:t>UTP </a:t>
            </a:r>
            <a:r>
              <a:rPr lang="cs-CZ" altLang="cs-CZ" sz="2800" b="1" dirty="0" smtClean="0"/>
              <a:t>kabelu:</a:t>
            </a:r>
            <a:endParaRPr lang="cs-CZ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altLang="cs-CZ" sz="1800" b="1" dirty="0"/>
          </a:p>
          <a:p>
            <a:endParaRPr lang="cs-CZ" altLang="cs-CZ" sz="1800" dirty="0"/>
          </a:p>
          <a:p>
            <a:endParaRPr lang="cs-CZ" altLang="cs-CZ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1500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cs-CZ" sz="1800" dirty="0">
                <a:solidFill>
                  <a:schemeClr val="tx2"/>
                </a:solidFill>
              </a:rPr>
              <a:t>	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cs-CZ" b="1" dirty="0"/>
          </a:p>
          <a:p>
            <a:pPr marL="0" indent="0">
              <a:buNone/>
            </a:pPr>
            <a:endParaRPr lang="cs-CZ" sz="2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827584" y="3429000"/>
            <a:ext cx="6696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cs-CZ" dirty="0">
                <a:solidFill>
                  <a:schemeClr val="tx2"/>
                </a:solidFill>
              </a:rPr>
              <a:t>příprava UTP kabelu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cs-CZ" dirty="0">
                <a:solidFill>
                  <a:schemeClr val="tx2"/>
                </a:solidFill>
              </a:rPr>
              <a:t>odstranění izolace v délce asi 2 cm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cs-CZ" dirty="0">
                <a:solidFill>
                  <a:schemeClr val="tx2"/>
                </a:solidFill>
              </a:rPr>
              <a:t>vyrovnání a seřazení barev podle plánku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cs-CZ" dirty="0">
                <a:solidFill>
                  <a:schemeClr val="tx2"/>
                </a:solidFill>
              </a:rPr>
              <a:t>vsunutí seřazených drátků do konektoru  RJ-45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cs-CZ" dirty="0">
                <a:solidFill>
                  <a:schemeClr val="tx2"/>
                </a:solidFill>
              </a:rPr>
              <a:t>použití </a:t>
            </a:r>
            <a:r>
              <a:rPr lang="cs-CZ" altLang="cs-CZ" dirty="0" err="1">
                <a:solidFill>
                  <a:schemeClr val="tx2"/>
                </a:solidFill>
              </a:rPr>
              <a:t>krimpovacích</a:t>
            </a:r>
            <a:r>
              <a:rPr lang="cs-CZ" altLang="cs-CZ" dirty="0">
                <a:solidFill>
                  <a:schemeClr val="tx2"/>
                </a:solidFill>
              </a:rPr>
              <a:t> kleští pro „scvaknutí“ konektoru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cs-CZ" dirty="0">
                <a:solidFill>
                  <a:schemeClr val="tx2"/>
                </a:solidFill>
              </a:rPr>
              <a:t>totéž provedeme s druhým koncem kabelu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altLang="cs-CZ" dirty="0">
                <a:solidFill>
                  <a:schemeClr val="tx2"/>
                </a:solidFill>
              </a:rPr>
              <a:t>ověření funkčnosti nově vytvořeného kabelu pomocí testeru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7042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cs typeface="Times New Roman" pitchFamily="18" charset="0"/>
              </a:rPr>
              <a:t> </a:t>
            </a:r>
            <a: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  <a:br>
              <a:rPr lang="cs-CZ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Kroucená </a:t>
            </a:r>
            <a:r>
              <a:rPr lang="cs-CZ" dirty="0"/>
              <a:t>dvojlinka. In: </a:t>
            </a:r>
            <a:r>
              <a:rPr lang="cs-CZ" i="1" dirty="0" err="1"/>
              <a:t>Wikipedia</a:t>
            </a:r>
            <a:r>
              <a:rPr lang="cs-CZ" i="1" dirty="0"/>
              <a:t>: </a:t>
            </a:r>
            <a:r>
              <a:rPr lang="cs-CZ" i="1" dirty="0" err="1"/>
              <a:t>the</a:t>
            </a:r>
            <a:r>
              <a:rPr lang="cs-CZ" i="1" dirty="0"/>
              <a:t> free </a:t>
            </a:r>
            <a:r>
              <a:rPr lang="cs-CZ" i="1" dirty="0" err="1"/>
              <a:t>encyclopedia</a:t>
            </a:r>
            <a:r>
              <a:rPr lang="cs-CZ" dirty="0"/>
              <a:t> [online]. San Francisco (CA): </a:t>
            </a:r>
            <a:r>
              <a:rPr lang="cs-CZ" dirty="0" err="1"/>
              <a:t>Wikimedia</a:t>
            </a:r>
            <a:r>
              <a:rPr lang="cs-CZ" dirty="0"/>
              <a:t> </a:t>
            </a:r>
            <a:r>
              <a:rPr lang="cs-CZ" dirty="0" err="1"/>
              <a:t>Foundation</a:t>
            </a:r>
            <a:r>
              <a:rPr lang="cs-CZ" dirty="0"/>
              <a:t>, 2001- [cit. </a:t>
            </a:r>
            <a:r>
              <a:rPr lang="cs-CZ" dirty="0" smtClean="0"/>
              <a:t>2013-10-2]. </a:t>
            </a:r>
            <a:r>
              <a:rPr lang="cs-CZ" dirty="0"/>
              <a:t>Dostupné z: </a:t>
            </a:r>
            <a:r>
              <a:rPr lang="cs-CZ" dirty="0">
                <a:hlinkClick r:id="rId2"/>
              </a:rPr>
              <a:t>http://cs.wikipedia.org/wiki/Kroucen%C3%A1_dvojlinka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365848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jaká jsou zapojení UTP kabelů </a:t>
            </a:r>
            <a:r>
              <a:rPr lang="cs-CZ" sz="2000" dirty="0" err="1" smtClean="0">
                <a:latin typeface="Times New Roman" pitchFamily="18" charset="0"/>
                <a:ea typeface="Calibri" pitchFamily="34" charset="0"/>
              </a:rPr>
              <a:t>aa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 kde se používají.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k tématu,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UTP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zapojení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972149" y="1412776"/>
            <a:ext cx="698111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chemeClr val="tx1"/>
              </a:buClr>
              <a:buSzPct val="45000"/>
              <a:buFont typeface="Wingdings" pitchFamily="2" charset="2"/>
              <a:buNone/>
            </a:pPr>
            <a:r>
              <a:rPr lang="cs-CZ" altLang="cs-CZ" sz="2000" b="1" dirty="0" smtClean="0"/>
              <a:t>Strukturovaná kabeláž:</a:t>
            </a:r>
            <a:endParaRPr lang="cs-CZ" altLang="cs-CZ" sz="2000" b="1" dirty="0"/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altLang="cs-CZ" dirty="0"/>
              <a:t>běžné označení pro sítě tvořené krouceným </a:t>
            </a:r>
            <a:r>
              <a:rPr lang="cs-CZ" altLang="cs-CZ" dirty="0" err="1"/>
              <a:t>dvoupárem</a:t>
            </a:r>
            <a:endParaRPr lang="cs-CZ" altLang="cs-CZ" dirty="0"/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altLang="cs-CZ" dirty="0"/>
              <a:t>kabel tvoří čtyři páry spletených vodičů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altLang="cs-CZ" dirty="0"/>
              <a:t>výhodou nízká pořizovací cena a vysoká přenosová rychlost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altLang="cs-CZ" dirty="0"/>
              <a:t>nelze jím přímo propojit více počítačů, využívá se v síťové topologii hvězda</a:t>
            </a:r>
          </a:p>
          <a:p>
            <a:pPr marL="285750" indent="-285750">
              <a:spcBef>
                <a:spcPct val="0"/>
              </a:spcBef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altLang="cs-CZ" dirty="0"/>
              <a:t>k přímému propojení dvou počítačů je třeba použít </a:t>
            </a:r>
            <a:r>
              <a:rPr lang="cs-CZ" altLang="cs-CZ" dirty="0" smtClean="0"/>
              <a:t> </a:t>
            </a:r>
            <a:r>
              <a:rPr lang="cs-CZ" altLang="cs-CZ" dirty="0"/>
              <a:t>UTP </a:t>
            </a:r>
            <a:r>
              <a:rPr lang="cs-CZ" altLang="cs-CZ" dirty="0" smtClean="0"/>
              <a:t>kabel         </a:t>
            </a:r>
            <a:r>
              <a:rPr lang="cs-CZ" altLang="cs-CZ" dirty="0"/>
              <a:t>(tzv. křížový kabel)</a:t>
            </a:r>
          </a:p>
          <a:p>
            <a:pPr>
              <a:buFont typeface="Wingdings" pitchFamily="2" charset="2"/>
              <a:buNone/>
            </a:pPr>
            <a:endParaRPr lang="cs-CZ" altLang="cs-CZ" b="1" dirty="0"/>
          </a:p>
        </p:txBody>
      </p:sp>
    </p:spTree>
    <p:extLst>
      <p:ext uri="{BB962C8B-B14F-4D97-AF65-F5344CB8AC3E}">
        <p14:creationId xmlns:p14="http://schemas.microsoft.com/office/powerpoint/2010/main" xmlns="" val="368736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UTP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zapojení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3" name="Obdélník 2"/>
          <p:cNvSpPr/>
          <p:nvPr/>
        </p:nvSpPr>
        <p:spPr>
          <a:xfrm>
            <a:off x="972149" y="1412776"/>
            <a:ext cx="69811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cs-CZ" altLang="cs-CZ" b="1" dirty="0"/>
              <a:t>UTP (</a:t>
            </a:r>
            <a:r>
              <a:rPr lang="cs-CZ" altLang="cs-CZ" b="1" dirty="0" err="1"/>
              <a:t>Unshielded</a:t>
            </a:r>
            <a:r>
              <a:rPr lang="cs-CZ" altLang="cs-CZ" b="1" dirty="0"/>
              <a:t> </a:t>
            </a:r>
            <a:r>
              <a:rPr lang="cs-CZ" altLang="cs-CZ" b="1" dirty="0" err="1"/>
              <a:t>Twisted</a:t>
            </a:r>
            <a:r>
              <a:rPr lang="cs-CZ" altLang="cs-CZ" b="1" dirty="0"/>
              <a:t> Pair) – nestíněný kroucený pár</a:t>
            </a:r>
          </a:p>
          <a:p>
            <a:pPr>
              <a:buFont typeface="Wingdings" pitchFamily="2" charset="2"/>
              <a:buNone/>
            </a:pPr>
            <a:r>
              <a:rPr lang="cs-CZ" altLang="cs-CZ" b="1" dirty="0" smtClean="0"/>
              <a:t>STP </a:t>
            </a:r>
            <a:r>
              <a:rPr lang="cs-CZ" altLang="cs-CZ" b="1" dirty="0"/>
              <a:t>(</a:t>
            </a:r>
            <a:r>
              <a:rPr lang="cs-CZ" altLang="cs-CZ" b="1" dirty="0" err="1"/>
              <a:t>Shielded</a:t>
            </a:r>
            <a:r>
              <a:rPr lang="cs-CZ" altLang="cs-CZ" b="1" dirty="0"/>
              <a:t> </a:t>
            </a:r>
            <a:r>
              <a:rPr lang="cs-CZ" altLang="cs-CZ" b="1" dirty="0" err="1"/>
              <a:t>Twisted</a:t>
            </a:r>
            <a:r>
              <a:rPr lang="cs-CZ" altLang="cs-CZ" b="1" dirty="0"/>
              <a:t> Pair) – stíněný kroucený pár</a:t>
            </a:r>
          </a:p>
          <a:p>
            <a:pPr>
              <a:buFont typeface="Wingdings" pitchFamily="2" charset="2"/>
              <a:buNone/>
            </a:pPr>
            <a:r>
              <a:rPr lang="cs-CZ" altLang="cs-CZ" b="1" dirty="0" smtClean="0"/>
              <a:t>FTP </a:t>
            </a:r>
            <a:r>
              <a:rPr lang="cs-CZ" altLang="cs-CZ" b="1" dirty="0"/>
              <a:t>(</a:t>
            </a:r>
            <a:r>
              <a:rPr lang="cs-CZ" altLang="cs-CZ" b="1" dirty="0" err="1"/>
              <a:t>Foiled</a:t>
            </a:r>
            <a:r>
              <a:rPr lang="cs-CZ" altLang="cs-CZ" b="1" dirty="0"/>
              <a:t> </a:t>
            </a:r>
            <a:r>
              <a:rPr lang="cs-CZ" altLang="cs-CZ" b="1" dirty="0" err="1"/>
              <a:t>Twisted</a:t>
            </a:r>
            <a:r>
              <a:rPr lang="cs-CZ" altLang="cs-CZ" b="1" dirty="0"/>
              <a:t> Pair) – kroucený pár obalený fólií</a:t>
            </a:r>
          </a:p>
        </p:txBody>
      </p: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1060804" y="3212976"/>
            <a:ext cx="7129463" cy="2136775"/>
            <a:chOff x="612" y="1071"/>
            <a:chExt cx="4491" cy="1346"/>
          </a:xfrm>
        </p:grpSpPr>
        <p:pic>
          <p:nvPicPr>
            <p:cNvPr id="8" name="Picture 43" descr="kabl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1071"/>
              <a:ext cx="4491" cy="1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9" name="Text Box 25"/>
            <p:cNvSpPr txBox="1">
              <a:spLocks noChangeArrowheads="1"/>
            </p:cNvSpPr>
            <p:nvPr/>
          </p:nvSpPr>
          <p:spPr bwMode="auto">
            <a:xfrm>
              <a:off x="1973" y="1071"/>
              <a:ext cx="59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altLang="cs-CZ" dirty="0"/>
                <a:t>UTP</a:t>
              </a:r>
            </a:p>
          </p:txBody>
        </p:sp>
        <p:sp>
          <p:nvSpPr>
            <p:cNvPr id="10" name="Text Box 29"/>
            <p:cNvSpPr txBox="1">
              <a:spLocks noChangeArrowheads="1"/>
            </p:cNvSpPr>
            <p:nvPr/>
          </p:nvSpPr>
          <p:spPr bwMode="auto">
            <a:xfrm>
              <a:off x="4195" y="1071"/>
              <a:ext cx="59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s-CZ" altLang="cs-CZ"/>
                <a:t>STP</a:t>
              </a:r>
            </a:p>
          </p:txBody>
        </p:sp>
        <p:sp>
          <p:nvSpPr>
            <p:cNvPr id="11" name="Text Box 31"/>
            <p:cNvSpPr txBox="1">
              <a:spLocks noChangeArrowheads="1"/>
            </p:cNvSpPr>
            <p:nvPr/>
          </p:nvSpPr>
          <p:spPr bwMode="auto">
            <a:xfrm>
              <a:off x="3016" y="2205"/>
              <a:ext cx="195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altLang="cs-CZ" sz="1600" b="1"/>
                <a:t>Stíněná kroucená dvojlinka</a:t>
              </a:r>
            </a:p>
          </p:txBody>
        </p:sp>
        <p:sp>
          <p:nvSpPr>
            <p:cNvPr id="12" name="Text Box 32"/>
            <p:cNvSpPr txBox="1">
              <a:spLocks noChangeArrowheads="1"/>
            </p:cNvSpPr>
            <p:nvPr/>
          </p:nvSpPr>
          <p:spPr bwMode="auto">
            <a:xfrm>
              <a:off x="657" y="2205"/>
              <a:ext cx="199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s-CZ" altLang="cs-CZ" sz="1600" b="1"/>
                <a:t>Nestíněná kroucená dvojlinka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7546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UTP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zapojení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745055" y="1333858"/>
            <a:ext cx="8229600" cy="7747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altLang="cs-CZ" sz="2000" b="1" dirty="0">
                <a:latin typeface="+mn-lt"/>
                <a:ea typeface="+mn-ea"/>
                <a:cs typeface="+mn-cs"/>
              </a:rPr>
              <a:t>Propojení dvou </a:t>
            </a:r>
            <a:r>
              <a:rPr lang="cs-CZ" altLang="cs-CZ" sz="2000" b="1" dirty="0" smtClean="0">
                <a:latin typeface="+mn-lt"/>
                <a:ea typeface="+mn-ea"/>
                <a:cs typeface="+mn-cs"/>
              </a:rPr>
              <a:t>počítačů:</a:t>
            </a:r>
          </a:p>
          <a:p>
            <a:pPr marL="285750" indent="-285750" algn="l"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altLang="cs-CZ" sz="1800" dirty="0">
                <a:latin typeface="+mn-lt"/>
                <a:ea typeface="+mn-ea"/>
                <a:cs typeface="+mn-cs"/>
              </a:rPr>
              <a:t>tyto počítače musí být vybaveny síťovými kartami v interním nebo PCMCIA     provedení</a:t>
            </a:r>
          </a:p>
          <a:p>
            <a:pPr marL="285750" indent="-285750" algn="l"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altLang="cs-CZ" sz="1800" dirty="0">
                <a:latin typeface="+mn-lt"/>
                <a:ea typeface="+mn-ea"/>
                <a:cs typeface="+mn-cs"/>
              </a:rPr>
              <a:t> realizaci spojení provedeme speciálně zapojeným "kříženým“ (UTP) kabelem </a:t>
            </a:r>
            <a:r>
              <a:rPr lang="cs-CZ" altLang="cs-CZ" sz="1800" dirty="0" smtClean="0">
                <a:latin typeface="+mn-lt"/>
                <a:ea typeface="+mn-ea"/>
                <a:cs typeface="+mn-cs"/>
              </a:rPr>
              <a:t>Cat5 </a:t>
            </a:r>
            <a:r>
              <a:rPr lang="cs-CZ" altLang="cs-CZ" sz="1800" dirty="0">
                <a:latin typeface="+mn-lt"/>
                <a:ea typeface="+mn-ea"/>
                <a:cs typeface="+mn-cs"/>
              </a:rPr>
              <a:t>bez použití aktivního prvku</a:t>
            </a:r>
          </a:p>
          <a:p>
            <a:pPr marL="285750" indent="-285750" algn="l"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r>
              <a:rPr lang="cs-CZ" altLang="cs-CZ" sz="1800" dirty="0">
                <a:latin typeface="+mn-lt"/>
                <a:ea typeface="+mn-ea"/>
                <a:cs typeface="+mn-cs"/>
              </a:rPr>
              <a:t> základní rozdíl v zapojení kabelu spočívá ve změně zapojení pinů 1, 2, 3, 6 v jednom z konektorů </a:t>
            </a:r>
            <a:r>
              <a:rPr lang="cs-CZ" altLang="cs-CZ" sz="1800" dirty="0" smtClean="0">
                <a:latin typeface="+mn-lt"/>
                <a:ea typeface="+mn-ea"/>
                <a:cs typeface="+mn-cs"/>
              </a:rPr>
              <a:t>RJ-45</a:t>
            </a:r>
          </a:p>
          <a:p>
            <a:pPr marL="285750" indent="-285750" algn="l">
              <a:buClr>
                <a:schemeClr val="tx1"/>
              </a:buClr>
              <a:buSzPct val="45000"/>
              <a:buFont typeface="Arial" panose="020B0604020202020204" pitchFamily="34" charset="0"/>
              <a:buChar char="•"/>
            </a:pPr>
            <a:endParaRPr lang="cs-CZ" altLang="cs-CZ" sz="1800" dirty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b="1" dirty="0"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73016"/>
            <a:ext cx="227647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50209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UTP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zapojení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745055" y="1333858"/>
            <a:ext cx="8229600" cy="7747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altLang="cs-CZ" sz="2000" b="1" dirty="0"/>
              <a:t>Standardně používáme kabelů </a:t>
            </a:r>
            <a:r>
              <a:rPr lang="cs-CZ" altLang="cs-CZ" sz="2000" b="1" dirty="0" err="1"/>
              <a:t>Category</a:t>
            </a:r>
            <a:r>
              <a:rPr lang="cs-CZ" altLang="cs-CZ" sz="2000" b="1" dirty="0"/>
              <a:t> 5, a proto je vhodné zapojit všech osm vodičů. Usnadníte si v budoucnu přechod na Fast </a:t>
            </a:r>
            <a:r>
              <a:rPr lang="cs-CZ" altLang="cs-CZ" sz="2000" b="1" dirty="0" err="1"/>
              <a:t>Ethernet</a:t>
            </a:r>
            <a:r>
              <a:rPr lang="cs-CZ" altLang="cs-CZ" sz="2000" b="1" dirty="0"/>
              <a:t> již připravenou kabeláží</a:t>
            </a:r>
            <a:endParaRPr lang="cs-CZ" altLang="cs-CZ" sz="2000" b="1" dirty="0" smtClean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b="1" dirty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b="1" dirty="0" smtClean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b="1" dirty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b="1" dirty="0" smtClean="0">
              <a:latin typeface="+mn-lt"/>
              <a:ea typeface="+mn-ea"/>
              <a:cs typeface="+mn-cs"/>
            </a:endParaRPr>
          </a:p>
          <a:p>
            <a:pPr algn="l"/>
            <a:r>
              <a:rPr lang="cs-CZ" altLang="cs-CZ" sz="1800" dirty="0" smtClean="0"/>
              <a:t>             Zarovnávací </a:t>
            </a:r>
            <a:r>
              <a:rPr lang="cs-CZ" altLang="cs-CZ" sz="1800" dirty="0"/>
              <a:t>nůž</a:t>
            </a:r>
          </a:p>
          <a:p>
            <a:pPr algn="l"/>
            <a:endParaRPr lang="cs-CZ" altLang="cs-CZ" sz="2000" b="1" dirty="0"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66705"/>
            <a:ext cx="2991858" cy="265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148064" y="5257852"/>
            <a:ext cx="1809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dirty="0"/>
              <a:t>Fixace konektoru</a:t>
            </a:r>
          </a:p>
        </p:txBody>
      </p:sp>
      <p:sp>
        <p:nvSpPr>
          <p:cNvPr id="4" name="Obdélník 3"/>
          <p:cNvSpPr/>
          <p:nvPr/>
        </p:nvSpPr>
        <p:spPr>
          <a:xfrm>
            <a:off x="2126831" y="2966705"/>
            <a:ext cx="2818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cs-CZ" altLang="cs-CZ" dirty="0"/>
              <a:t>Nože pro odstranění izolace</a:t>
            </a:r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3347864" y="3336037"/>
            <a:ext cx="1152128" cy="9570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2126831" y="3814566"/>
            <a:ext cx="2157137" cy="6225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>
            <a:stCxn id="3" idx="1"/>
          </p:cNvCxnSpPr>
          <p:nvPr/>
        </p:nvCxnSpPr>
        <p:spPr>
          <a:xfrm flipH="1" flipV="1">
            <a:off x="4859855" y="5085184"/>
            <a:ext cx="288209" cy="3573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7705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UTP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zapojení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745055" y="1333858"/>
            <a:ext cx="8229600" cy="7747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altLang="cs-CZ" sz="2000" b="1" dirty="0" smtClean="0">
                <a:latin typeface="+mn-lt"/>
                <a:ea typeface="+mn-ea"/>
                <a:cs typeface="+mn-cs"/>
              </a:rPr>
              <a:t>Výroba </a:t>
            </a:r>
            <a:r>
              <a:rPr lang="cs-CZ" altLang="cs-CZ" sz="2000" b="1" dirty="0">
                <a:latin typeface="+mn-lt"/>
                <a:ea typeface="+mn-ea"/>
                <a:cs typeface="+mn-cs"/>
              </a:rPr>
              <a:t>UTP </a:t>
            </a:r>
            <a:r>
              <a:rPr lang="cs-CZ" altLang="cs-CZ" sz="2000" b="1" dirty="0" smtClean="0">
                <a:latin typeface="+mn-lt"/>
                <a:ea typeface="+mn-ea"/>
                <a:cs typeface="+mn-cs"/>
              </a:rPr>
              <a:t>kabelu:</a:t>
            </a:r>
            <a:endParaRPr lang="cs-CZ" altLang="cs-CZ" sz="2000" b="1" dirty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dirty="0" smtClean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dirty="0">
              <a:latin typeface="+mn-lt"/>
              <a:ea typeface="+mn-ea"/>
              <a:cs typeface="+mn-cs"/>
            </a:endParaRPr>
          </a:p>
          <a:p>
            <a:pPr algn="l"/>
            <a:r>
              <a:rPr lang="cs-CZ" altLang="cs-CZ" sz="1600" dirty="0" smtClean="0">
                <a:latin typeface="+mn-lt"/>
                <a:ea typeface="+mn-ea"/>
                <a:cs typeface="+mn-cs"/>
              </a:rPr>
              <a:t>příprava </a:t>
            </a:r>
            <a:r>
              <a:rPr lang="cs-CZ" altLang="cs-CZ" sz="1600" dirty="0">
                <a:latin typeface="+mn-lt"/>
                <a:ea typeface="+mn-ea"/>
                <a:cs typeface="+mn-cs"/>
              </a:rPr>
              <a:t>UTP kabelu</a:t>
            </a:r>
          </a:p>
          <a:p>
            <a:pPr algn="l"/>
            <a:r>
              <a:rPr lang="cs-CZ" altLang="cs-CZ" sz="1600" dirty="0">
                <a:latin typeface="+mn-lt"/>
                <a:ea typeface="+mn-ea"/>
                <a:cs typeface="+mn-cs"/>
              </a:rPr>
              <a:t>odstranění izolace v délce asi 2 cm           </a:t>
            </a:r>
            <a:endParaRPr lang="cs-CZ" altLang="cs-CZ" sz="1600" dirty="0" smtClean="0">
              <a:latin typeface="+mn-lt"/>
              <a:ea typeface="+mn-ea"/>
              <a:cs typeface="+mn-cs"/>
            </a:endParaRPr>
          </a:p>
          <a:p>
            <a:pPr algn="l"/>
            <a:r>
              <a:rPr lang="cs-CZ" altLang="cs-CZ" sz="1600" dirty="0" smtClean="0">
                <a:latin typeface="+mn-lt"/>
                <a:ea typeface="+mn-ea"/>
                <a:cs typeface="+mn-cs"/>
              </a:rPr>
              <a:t> získáme </a:t>
            </a:r>
            <a:r>
              <a:rPr lang="cs-CZ" altLang="cs-CZ" sz="1600" dirty="0">
                <a:latin typeface="+mn-lt"/>
                <a:ea typeface="+mn-ea"/>
                <a:cs typeface="+mn-cs"/>
              </a:rPr>
              <a:t>čtyři páry spletených vodičů různých barev</a:t>
            </a:r>
          </a:p>
          <a:p>
            <a:pPr algn="l"/>
            <a:r>
              <a:rPr lang="cs-CZ" altLang="cs-CZ" sz="1600" dirty="0" smtClean="0">
                <a:latin typeface="+mn-lt"/>
                <a:ea typeface="+mn-ea"/>
                <a:cs typeface="+mn-cs"/>
              </a:rPr>
              <a:t>Pozor </a:t>
            </a:r>
            <a:r>
              <a:rPr lang="cs-CZ" altLang="cs-CZ" sz="1600" dirty="0">
                <a:latin typeface="+mn-lt"/>
                <a:ea typeface="+mn-ea"/>
                <a:cs typeface="+mn-cs"/>
              </a:rPr>
              <a:t>na poškození izolace drátků!</a:t>
            </a:r>
          </a:p>
          <a:p>
            <a:pPr algn="l"/>
            <a:r>
              <a:rPr lang="cs-CZ" altLang="cs-CZ" sz="1600" dirty="0">
                <a:latin typeface="+mn-lt"/>
                <a:ea typeface="+mn-ea"/>
                <a:cs typeface="+mn-cs"/>
              </a:rPr>
              <a:t>vyrovnání a seřazení barev podle plánku</a:t>
            </a:r>
          </a:p>
          <a:p>
            <a:pPr algn="l"/>
            <a:r>
              <a:rPr lang="cs-CZ" altLang="cs-CZ" sz="1600" dirty="0">
                <a:latin typeface="+mn-lt"/>
                <a:ea typeface="+mn-ea"/>
                <a:cs typeface="+mn-cs"/>
              </a:rPr>
              <a:t>vsunutí seřazených drátků do konektoru  RJ-45</a:t>
            </a:r>
          </a:p>
          <a:p>
            <a:pPr algn="l"/>
            <a:r>
              <a:rPr lang="cs-CZ" altLang="cs-CZ" sz="1600" dirty="0">
                <a:latin typeface="+mn-lt"/>
                <a:ea typeface="+mn-ea"/>
                <a:cs typeface="+mn-cs"/>
              </a:rPr>
              <a:t>použití </a:t>
            </a:r>
            <a:r>
              <a:rPr lang="cs-CZ" altLang="cs-CZ" sz="1600" dirty="0" err="1">
                <a:latin typeface="+mn-lt"/>
                <a:ea typeface="+mn-ea"/>
                <a:cs typeface="+mn-cs"/>
              </a:rPr>
              <a:t>krimpovacích</a:t>
            </a:r>
            <a:r>
              <a:rPr lang="cs-CZ" altLang="cs-CZ" sz="1600" dirty="0">
                <a:latin typeface="+mn-lt"/>
                <a:ea typeface="+mn-ea"/>
                <a:cs typeface="+mn-cs"/>
              </a:rPr>
              <a:t> kleští pro „scvaknutí“ konektoru</a:t>
            </a:r>
          </a:p>
          <a:p>
            <a:pPr algn="l"/>
            <a:r>
              <a:rPr lang="cs-CZ" altLang="cs-CZ" sz="1600" dirty="0">
                <a:latin typeface="+mn-lt"/>
                <a:ea typeface="+mn-ea"/>
                <a:cs typeface="+mn-cs"/>
              </a:rPr>
              <a:t>totéž provedeme s druhým koncem kabelu</a:t>
            </a:r>
          </a:p>
          <a:p>
            <a:pPr algn="l"/>
            <a:r>
              <a:rPr lang="cs-CZ" altLang="cs-CZ" sz="1600" dirty="0">
                <a:latin typeface="+mn-lt"/>
                <a:ea typeface="+mn-ea"/>
                <a:cs typeface="+mn-cs"/>
              </a:rPr>
              <a:t>ověření funkčnosti nově vytvořeného kabelu pomocí testeru</a:t>
            </a:r>
          </a:p>
          <a:p>
            <a:pPr algn="l"/>
            <a:endParaRPr lang="cs-CZ" altLang="cs-CZ" sz="20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657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UTP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zapojení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745055" y="1333858"/>
            <a:ext cx="8229600" cy="7747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altLang="cs-CZ" sz="2000" b="1" dirty="0" smtClean="0">
                <a:latin typeface="+mn-lt"/>
                <a:ea typeface="+mn-ea"/>
                <a:cs typeface="+mn-cs"/>
              </a:rPr>
              <a:t>Zapojení </a:t>
            </a:r>
            <a:r>
              <a:rPr lang="cs-CZ" altLang="cs-CZ" sz="2000" b="1" dirty="0">
                <a:latin typeface="+mn-lt"/>
                <a:ea typeface="+mn-ea"/>
                <a:cs typeface="+mn-cs"/>
              </a:rPr>
              <a:t>UTP </a:t>
            </a:r>
            <a:r>
              <a:rPr lang="cs-CZ" altLang="cs-CZ" sz="2000" b="1" dirty="0" smtClean="0">
                <a:latin typeface="+mn-lt"/>
                <a:ea typeface="+mn-ea"/>
                <a:cs typeface="+mn-cs"/>
              </a:rPr>
              <a:t>kabelu:</a:t>
            </a:r>
            <a:endParaRPr lang="cs-CZ" altLang="cs-CZ" sz="2000" b="1" dirty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dirty="0" smtClean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dirty="0">
              <a:latin typeface="+mn-lt"/>
              <a:ea typeface="+mn-ea"/>
              <a:cs typeface="+mn-cs"/>
            </a:endParaRPr>
          </a:p>
        </p:txBody>
      </p:sp>
      <p:pic>
        <p:nvPicPr>
          <p:cNvPr id="3154" name="Picture 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1573" y="2079922"/>
            <a:ext cx="5446691" cy="4575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Přímá spojnice 6"/>
          <p:cNvCxnSpPr/>
          <p:nvPr/>
        </p:nvCxnSpPr>
        <p:spPr>
          <a:xfrm>
            <a:off x="1501573" y="2282958"/>
            <a:ext cx="54466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6085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95536" y="476672"/>
            <a:ext cx="8610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4400" dirty="0" smtClean="0">
                <a:latin typeface="Times New Roman" pitchFamily="18" charset="0"/>
              </a:rPr>
              <a:t>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UTP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kabely zapojení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047267" y="2079922"/>
            <a:ext cx="6731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latin typeface="Times New Roman" pitchFamily="18" charset="0"/>
              </a:rPr>
              <a:t> </a:t>
            </a:r>
            <a:endParaRPr lang="cs-CZ" sz="1600" dirty="0" smtClean="0"/>
          </a:p>
          <a:p>
            <a:r>
              <a:rPr lang="cs-CZ" sz="1600" dirty="0" smtClean="0"/>
              <a:t> </a:t>
            </a:r>
            <a:endParaRPr lang="cs-CZ" sz="1600" dirty="0"/>
          </a:p>
          <a:p>
            <a:endParaRPr lang="cs-CZ" sz="1600" b="1" dirty="0"/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>
          <a:xfrm>
            <a:off x="745055" y="1333858"/>
            <a:ext cx="8229600" cy="7747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000" b="1" dirty="0"/>
              <a:t>Kabely a </a:t>
            </a:r>
            <a:r>
              <a:rPr lang="cs-CZ" sz="2000" b="1" dirty="0" smtClean="0"/>
              <a:t>konektory</a:t>
            </a:r>
            <a:r>
              <a:rPr lang="cs-CZ" altLang="cs-CZ" sz="2000" b="1" dirty="0" smtClean="0">
                <a:latin typeface="+mn-lt"/>
                <a:ea typeface="+mn-ea"/>
                <a:cs typeface="+mn-cs"/>
              </a:rPr>
              <a:t>:</a:t>
            </a:r>
          </a:p>
          <a:p>
            <a:pPr algn="l"/>
            <a:endParaRPr lang="cs-CZ" altLang="cs-CZ" sz="2000" dirty="0" smtClean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dirty="0">
              <a:latin typeface="+mn-lt"/>
              <a:ea typeface="+mn-ea"/>
              <a:cs typeface="+mn-cs"/>
            </a:endParaRPr>
          </a:p>
          <a:p>
            <a:pPr algn="l"/>
            <a:endParaRPr lang="cs-CZ" altLang="cs-CZ" sz="2000" b="1" dirty="0"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9881" y="1672946"/>
            <a:ext cx="1227989" cy="1227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771800" y="220303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600" dirty="0"/>
              <a:t>Síťový UTP kabel </a:t>
            </a:r>
            <a:r>
              <a:rPr lang="cs-CZ" sz="1600" dirty="0" smtClean="0"/>
              <a:t>cat.5. </a:t>
            </a:r>
            <a:r>
              <a:rPr lang="cs-CZ" sz="1600" dirty="0"/>
              <a:t>Propojovací kabel pro počítačovou síť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89832"/>
            <a:ext cx="1345332" cy="134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993637" y="5423944"/>
            <a:ext cx="17071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dirty="0"/>
              <a:t>Spojka RJ45 - RJ45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9881" y="3326644"/>
            <a:ext cx="696828" cy="177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7870" y="3424972"/>
            <a:ext cx="1280741" cy="157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4571999" y="4029306"/>
            <a:ext cx="14732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dirty="0"/>
              <a:t>Koncovka RJ-45</a:t>
            </a:r>
          </a:p>
        </p:txBody>
      </p:sp>
    </p:spTree>
    <p:extLst>
      <p:ext uri="{BB962C8B-B14F-4D97-AF65-F5344CB8AC3E}">
        <p14:creationId xmlns:p14="http://schemas.microsoft.com/office/powerpoint/2010/main" xmlns="" val="412904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25947</TotalTime>
  <Words>566</Words>
  <Application>Microsoft Office PowerPoint</Application>
  <PresentationFormat>Předvádění na obrazovce (4:3)</PresentationFormat>
  <Paragraphs>111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 UTP kabely zapojení</vt:lpstr>
      <vt:lpstr>SEZNAM POUŽITÝCH ZDROJŮ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Erda</cp:lastModifiedBy>
  <cp:revision>239</cp:revision>
  <dcterms:created xsi:type="dcterms:W3CDTF">2014-04-06T14:10:38Z</dcterms:created>
  <dcterms:modified xsi:type="dcterms:W3CDTF">2014-10-15T21:11:17Z</dcterms:modified>
</cp:coreProperties>
</file>