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8" r:id="rId3"/>
    <p:sldId id="359" r:id="rId4"/>
    <p:sldId id="320" r:id="rId5"/>
    <p:sldId id="360" r:id="rId6"/>
    <p:sldId id="361" r:id="rId7"/>
    <p:sldId id="363" r:id="rId8"/>
    <p:sldId id="364" r:id="rId9"/>
    <p:sldId id="365" r:id="rId10"/>
    <p:sldId id="338" r:id="rId11"/>
    <p:sldId id="295" r:id="rId12"/>
    <p:sldId id="296" r:id="rId13"/>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24" autoAdjust="0"/>
    <p:restoredTop sz="94662" autoAdjust="0"/>
  </p:normalViewPr>
  <p:slideViewPr>
    <p:cSldViewPr>
      <p:cViewPr varScale="1">
        <p:scale>
          <a:sx n="69" d="100"/>
          <a:sy n="69" d="100"/>
        </p:scale>
        <p:origin x="-128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590A42-80D0-45CE-B76C-BB1400293D7A}" type="datetimeFigureOut">
              <a:rPr lang="cs-CZ" smtClean="0"/>
              <a:pPr/>
              <a:t>15.10.2014</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B97C30-E8B7-4609-8940-AC6416070F92}" type="slidenum">
              <a:rPr lang="cs-CZ" smtClean="0"/>
              <a:pPr/>
              <a:t>‹#›</a:t>
            </a:fld>
            <a:endParaRPr lang="cs-CZ"/>
          </a:p>
        </p:txBody>
      </p:sp>
    </p:spTree>
    <p:extLst>
      <p:ext uri="{BB962C8B-B14F-4D97-AF65-F5344CB8AC3E}">
        <p14:creationId xmlns:p14="http://schemas.microsoft.com/office/powerpoint/2010/main" xmlns="" val="1582090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4125662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862164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3309279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810911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3315732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410383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3238409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2747738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1260596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3226784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3219482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2391335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cs.wikipedia.org/wiki/Kroucen%C3%A1_dvojlink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3" name="Obrázek 4" descr="OPVK_hor_zakladni_logolink_CMYK_cz.tif"/>
          <p:cNvPicPr>
            <a:picLocks noChangeAspect="1"/>
          </p:cNvPicPr>
          <p:nvPr/>
        </p:nvPicPr>
        <p:blipFill>
          <a:blip r:embed="rId2" cstate="print"/>
          <a:srcRect/>
          <a:stretch>
            <a:fillRect/>
          </a:stretch>
        </p:blipFill>
        <p:spPr bwMode="auto">
          <a:xfrm>
            <a:off x="533400" y="304800"/>
            <a:ext cx="8020050" cy="1752600"/>
          </a:xfrm>
          <a:prstGeom prst="rect">
            <a:avLst/>
          </a:prstGeom>
          <a:noFill/>
          <a:ln w="9525">
            <a:noFill/>
            <a:miter lim="800000"/>
            <a:headEnd/>
            <a:tailEnd/>
          </a:ln>
        </p:spPr>
      </p:pic>
      <p:graphicFrame>
        <p:nvGraphicFramePr>
          <p:cNvPr id="2515" name="Group 467"/>
          <p:cNvGraphicFramePr>
            <a:graphicFrameLocks noGrp="1"/>
          </p:cNvGraphicFramePr>
          <p:nvPr>
            <p:extLst>
              <p:ext uri="{D42A27DB-BD31-4B8C-83A1-F6EECF244321}">
                <p14:modId xmlns:p14="http://schemas.microsoft.com/office/powerpoint/2010/main" xmlns="" val="2378216448"/>
              </p:ext>
            </p:extLst>
          </p:nvPr>
        </p:nvGraphicFramePr>
        <p:xfrm>
          <a:off x="533400" y="2209800"/>
          <a:ext cx="8001000" cy="3735391"/>
        </p:xfrm>
        <a:graphic>
          <a:graphicData uri="http://schemas.openxmlformats.org/drawingml/2006/table">
            <a:tbl>
              <a:tblPr/>
              <a:tblGrid>
                <a:gridCol w="2535238"/>
                <a:gridCol w="5465762"/>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ŠKOLA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Střední škola elektrotechnická, Ostrava, Na Jízdárně 30, p. o.</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ČÍSLO PROJEKTU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CZ.1.07/1.5.00/34.0965</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ČÍSLO VM</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VY_32_INOVACE_636</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NÁZEV VM</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r>
                        <a:rPr kumimoji="0" lang="cs-CZ" sz="1400" b="0" i="0" u="none" strike="noStrike" kern="1200" cap="none" normalizeH="0" baseline="0" dirty="0" smtClean="0">
                          <a:ln>
                            <a:noFill/>
                          </a:ln>
                          <a:solidFill>
                            <a:schemeClr val="tx1"/>
                          </a:solidFill>
                          <a:effectLst/>
                          <a:latin typeface="Times New Roman" pitchFamily="18" charset="0"/>
                          <a:ea typeface="+mn-ea"/>
                          <a:cs typeface="+mn-cs"/>
                        </a:rPr>
                        <a:t>Metalické kabely / UTP kabely všeobecně</a:t>
                      </a:r>
                      <a:endParaRPr kumimoji="0" lang="cs-CZ" sz="1400" b="0" i="0" u="none" strike="noStrike" kern="1200" cap="none" normalizeH="0" baseline="0" dirty="0">
                        <a:ln>
                          <a:noFill/>
                        </a:ln>
                        <a:solidFill>
                          <a:schemeClr val="tx1"/>
                        </a:solidFill>
                        <a:effectLst/>
                        <a:latin typeface="Times New Roman" pitchFamily="18" charset="0"/>
                        <a:ea typeface="+mn-ea"/>
                        <a:cs typeface="+mn-cs"/>
                      </a:endParaRP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AUTOR</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Lubomír Franek</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DATUM VYTVOŘENÍ</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Září 2013</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ROČNÍK</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1. 2. a 3 ročník  elektro oboru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VZDĚLÁVACÍ OBLAST/</a:t>
                      </a:r>
                      <a:b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b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KLÍČOVÁ SLOVA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ODBORNÝ VÝCVIK –  metalické kabely</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512" name="Text Box 464"/>
          <p:cNvSpPr txBox="1">
            <a:spLocks noChangeArrowheads="1"/>
          </p:cNvSpPr>
          <p:nvPr/>
        </p:nvSpPr>
        <p:spPr bwMode="auto">
          <a:xfrm>
            <a:off x="533400" y="6172200"/>
            <a:ext cx="8001000" cy="641350"/>
          </a:xfrm>
          <a:prstGeom prst="rect">
            <a:avLst/>
          </a:prstGeom>
          <a:noFill/>
          <a:ln w="9525">
            <a:noFill/>
            <a:miter lim="800000"/>
            <a:headEnd/>
            <a:tailEnd/>
          </a:ln>
          <a:effectLst/>
        </p:spPr>
        <p:txBody>
          <a:bodyPr>
            <a:spAutoFit/>
          </a:bodyPr>
          <a:lstStyle/>
          <a:p>
            <a:pPr algn="ctr" eaLnBrk="0" hangingPunct="0"/>
            <a:r>
              <a:rPr lang="cs-CZ" b="1" dirty="0">
                <a:latin typeface="Times New Roman" pitchFamily="18" charset="0"/>
                <a:cs typeface="Times New Roman" pitchFamily="18" charset="0"/>
              </a:rPr>
              <a:t>Autor prohlašuje, že řádně uvedl všechny použité zdroje.</a:t>
            </a:r>
            <a:br>
              <a:rPr lang="cs-CZ" b="1" dirty="0">
                <a:latin typeface="Times New Roman" pitchFamily="18" charset="0"/>
                <a:cs typeface="Times New Roman" pitchFamily="18" charset="0"/>
              </a:rPr>
            </a:br>
            <a:r>
              <a:rPr lang="cs-CZ" b="1" dirty="0">
                <a:latin typeface="Times New Roman" pitchFamily="18" charset="0"/>
                <a:cs typeface="Times New Roman" pitchFamily="18" charset="0"/>
              </a:rPr>
              <a:t>Pokud není uvedeno jinak, použitý materiál je z vlastních zdrojů autora.</a:t>
            </a:r>
          </a:p>
        </p:txBody>
      </p:sp>
    </p:spTree>
    <p:extLst>
      <p:ext uri="{BB962C8B-B14F-4D97-AF65-F5344CB8AC3E}">
        <p14:creationId xmlns:p14="http://schemas.microsoft.com/office/powerpoint/2010/main" xmlns="" val="27202610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0" y="381000"/>
            <a:ext cx="9252520" cy="769441"/>
          </a:xfrm>
          <a:prstGeom prst="rect">
            <a:avLst/>
          </a:prstGeom>
          <a:noFill/>
          <a:ln w="9525">
            <a:noFill/>
            <a:miter lim="800000"/>
            <a:headEnd/>
            <a:tailEnd/>
          </a:ln>
        </p:spPr>
        <p:txBody>
          <a:bodyPr wrap="square">
            <a:spAutoFit/>
          </a:bodyPr>
          <a:lstStyle/>
          <a:p>
            <a:pPr algn="ctr"/>
            <a:r>
              <a:rPr lang="cs-CZ" sz="4400" b="1" dirty="0" smtClean="0">
                <a:solidFill>
                  <a:schemeClr val="accent2">
                    <a:lumMod val="50000"/>
                  </a:schemeClr>
                </a:solidFill>
                <a:effectLst>
                  <a:outerShdw blurRad="38100" dist="38100" dir="2700000" algn="tl">
                    <a:srgbClr val="000000">
                      <a:alpha val="43137"/>
                    </a:srgbClr>
                  </a:outerShdw>
                </a:effectLst>
              </a:rPr>
              <a:t>UTP </a:t>
            </a:r>
            <a:r>
              <a:rPr lang="cs-CZ" sz="4400" b="1" dirty="0">
                <a:solidFill>
                  <a:schemeClr val="accent2">
                    <a:lumMod val="50000"/>
                  </a:schemeClr>
                </a:solidFill>
                <a:effectLst>
                  <a:outerShdw blurRad="38100" dist="38100" dir="2700000" algn="tl">
                    <a:srgbClr val="000000">
                      <a:alpha val="43137"/>
                    </a:srgbClr>
                  </a:outerShdw>
                </a:effectLst>
              </a:rPr>
              <a:t>kabely </a:t>
            </a:r>
            <a:r>
              <a:rPr lang="cs-CZ" sz="4400" b="1" dirty="0" smtClean="0">
                <a:solidFill>
                  <a:schemeClr val="accent2">
                    <a:lumMod val="50000"/>
                  </a:schemeClr>
                </a:solidFill>
                <a:effectLst>
                  <a:outerShdw blurRad="38100" dist="38100" dir="2700000" algn="tl">
                    <a:srgbClr val="000000">
                      <a:alpha val="43137"/>
                    </a:srgbClr>
                  </a:outerShdw>
                </a:effectLst>
              </a:rPr>
              <a:t>všeobecně</a:t>
            </a:r>
            <a:endParaRPr lang="cs-CZ" sz="4400" b="1" dirty="0">
              <a:solidFill>
                <a:schemeClr val="accent2">
                  <a:lumMod val="50000"/>
                </a:schemeClr>
              </a:solidFill>
              <a:effectLst>
                <a:outerShdw blurRad="38100" dist="38100" dir="2700000" algn="tl">
                  <a:srgbClr val="000000">
                    <a:alpha val="43137"/>
                  </a:srgbClr>
                </a:outerShdw>
              </a:effectLst>
            </a:endParaRPr>
          </a:p>
        </p:txBody>
      </p:sp>
      <p:sp>
        <p:nvSpPr>
          <p:cNvPr id="3" name="TextovéPole 2"/>
          <p:cNvSpPr txBox="1"/>
          <p:nvPr/>
        </p:nvSpPr>
        <p:spPr>
          <a:xfrm>
            <a:off x="228558" y="1870498"/>
            <a:ext cx="8610600" cy="1692771"/>
          </a:xfrm>
          <a:prstGeom prst="rect">
            <a:avLst/>
          </a:prstGeom>
          <a:noFill/>
        </p:spPr>
        <p:txBody>
          <a:bodyPr wrap="square" rtlCol="0">
            <a:spAutoFit/>
          </a:bodyPr>
          <a:lstStyle/>
          <a:p>
            <a:pPr>
              <a:spcBef>
                <a:spcPts val="600"/>
              </a:spcBef>
              <a:spcAft>
                <a:spcPts val="600"/>
              </a:spcAft>
            </a:pPr>
            <a:r>
              <a:rPr lang="cs-CZ" sz="2800" b="1" dirty="0" smtClean="0"/>
              <a:t>Cvičení:</a:t>
            </a:r>
          </a:p>
          <a:p>
            <a:pPr marL="971550" lvl="1" indent="-514350">
              <a:spcBef>
                <a:spcPts val="600"/>
              </a:spcBef>
              <a:spcAft>
                <a:spcPts val="600"/>
              </a:spcAft>
              <a:buFont typeface="+mj-lt"/>
              <a:buAutoNum type="arabicPeriod"/>
            </a:pPr>
            <a:r>
              <a:rPr lang="cs-CZ" sz="2800" b="1" dirty="0" smtClean="0"/>
              <a:t>Popiš důvod </a:t>
            </a:r>
            <a:r>
              <a:rPr lang="cs-CZ" sz="2800" b="1" dirty="0"/>
              <a:t>kroucení vodičů</a:t>
            </a:r>
          </a:p>
          <a:p>
            <a:pPr lvl="1">
              <a:spcBef>
                <a:spcPts val="600"/>
              </a:spcBef>
              <a:spcAft>
                <a:spcPts val="600"/>
              </a:spcAft>
            </a:pPr>
            <a:r>
              <a:rPr lang="cs-CZ" sz="2800" b="1" dirty="0" smtClean="0"/>
              <a:t> </a:t>
            </a:r>
            <a:r>
              <a:rPr lang="cs-CZ" dirty="0">
                <a:solidFill>
                  <a:schemeClr val="tx2"/>
                </a:solidFill>
              </a:rPr>
              <a:t>					</a:t>
            </a:r>
          </a:p>
        </p:txBody>
      </p:sp>
      <p:sp>
        <p:nvSpPr>
          <p:cNvPr id="2" name="Obdélník 1"/>
          <p:cNvSpPr/>
          <p:nvPr/>
        </p:nvSpPr>
        <p:spPr>
          <a:xfrm>
            <a:off x="3059832" y="4759323"/>
            <a:ext cx="6912768" cy="646331"/>
          </a:xfrm>
          <a:prstGeom prst="rect">
            <a:avLst/>
          </a:prstGeom>
        </p:spPr>
        <p:txBody>
          <a:bodyPr wrap="square">
            <a:spAutoFit/>
          </a:bodyPr>
          <a:lstStyle/>
          <a:p>
            <a:endParaRPr lang="cs-CZ" dirty="0">
              <a:solidFill>
                <a:schemeClr val="tx2"/>
              </a:solidFill>
            </a:endParaRPr>
          </a:p>
          <a:p>
            <a:endParaRPr lang="cs-CZ" dirty="0" smtClean="0">
              <a:solidFill>
                <a:schemeClr val="tx2"/>
              </a:solidFill>
            </a:endParaRPr>
          </a:p>
        </p:txBody>
      </p:sp>
      <p:sp>
        <p:nvSpPr>
          <p:cNvPr id="7" name="Obdélník 6"/>
          <p:cNvSpPr/>
          <p:nvPr/>
        </p:nvSpPr>
        <p:spPr>
          <a:xfrm>
            <a:off x="1547664" y="3420494"/>
            <a:ext cx="5760640" cy="1477328"/>
          </a:xfrm>
          <a:prstGeom prst="rect">
            <a:avLst/>
          </a:prstGeom>
        </p:spPr>
        <p:txBody>
          <a:bodyPr wrap="square">
            <a:spAutoFit/>
          </a:bodyPr>
          <a:lstStyle/>
          <a:p>
            <a:r>
              <a:rPr lang="cs-CZ" dirty="0">
                <a:solidFill>
                  <a:schemeClr val="tx2"/>
                </a:solidFill>
              </a:rPr>
              <a:t>Důvodem je zlepšení elektrických vlastností kabelu. Minimalizují se takzvané přeslechy mezi páry a snižuje se interakce mezi dvojlinkou a jejím okolím, tj. je omezeno vyzařování elektromagnetického záření do okolí i jeho příjem z okolí.</a:t>
            </a:r>
          </a:p>
        </p:txBody>
      </p:sp>
    </p:spTree>
    <p:extLst>
      <p:ext uri="{BB962C8B-B14F-4D97-AF65-F5344CB8AC3E}">
        <p14:creationId xmlns:p14="http://schemas.microsoft.com/office/powerpoint/2010/main" xmlns="" val="38702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21990" y="476672"/>
            <a:ext cx="8542498" cy="1143000"/>
          </a:xfrm>
        </p:spPr>
        <p:txBody>
          <a:bodyPr>
            <a:normAutofit/>
          </a:bodyPr>
          <a:lstStyle/>
          <a:p>
            <a:r>
              <a:rPr lang="cs-CZ" b="1" dirty="0">
                <a:solidFill>
                  <a:schemeClr val="accent2">
                    <a:lumMod val="50000"/>
                  </a:schemeClr>
                </a:solidFill>
                <a:effectLst>
                  <a:outerShdw blurRad="38100" dist="38100" dir="2700000" algn="tl">
                    <a:srgbClr val="000000">
                      <a:alpha val="43137"/>
                    </a:srgbClr>
                  </a:outerShdw>
                </a:effectLst>
              </a:rPr>
              <a:t>UTP kabely všeobecně</a:t>
            </a:r>
          </a:p>
        </p:txBody>
      </p:sp>
      <p:sp>
        <p:nvSpPr>
          <p:cNvPr id="3" name="Zástupný symbol pro obsah 2"/>
          <p:cNvSpPr>
            <a:spLocks noGrp="1"/>
          </p:cNvSpPr>
          <p:nvPr>
            <p:ph idx="1"/>
          </p:nvPr>
        </p:nvSpPr>
        <p:spPr>
          <a:xfrm>
            <a:off x="467544" y="1772816"/>
            <a:ext cx="8229600" cy="4525963"/>
          </a:xfrm>
        </p:spPr>
        <p:txBody>
          <a:bodyPr>
            <a:normAutofit/>
          </a:bodyPr>
          <a:lstStyle/>
          <a:p>
            <a:pPr marL="0" indent="0">
              <a:spcBef>
                <a:spcPts val="600"/>
              </a:spcBef>
              <a:spcAft>
                <a:spcPts val="600"/>
              </a:spcAft>
              <a:buNone/>
            </a:pPr>
            <a:r>
              <a:rPr lang="cs-CZ" sz="2800" dirty="0" smtClean="0"/>
              <a:t> </a:t>
            </a:r>
            <a:r>
              <a:rPr lang="cs-CZ" sz="2800" b="1" dirty="0"/>
              <a:t>Cvičení:</a:t>
            </a:r>
          </a:p>
          <a:p>
            <a:pPr marL="0" indent="0">
              <a:buNone/>
            </a:pPr>
            <a:r>
              <a:rPr lang="cs-CZ" sz="2800" b="1" dirty="0"/>
              <a:t>2. </a:t>
            </a:r>
            <a:r>
              <a:rPr lang="cs-CZ" sz="2800" b="1" dirty="0" smtClean="0"/>
              <a:t>Jaké odlišností má UTP kabel proti koaxiálnímu kabelu</a:t>
            </a:r>
            <a:endParaRPr lang="cs-CZ" sz="2800" b="1" dirty="0"/>
          </a:p>
          <a:p>
            <a:pPr marL="0" indent="0">
              <a:buNone/>
            </a:pPr>
            <a:endParaRPr lang="cs-CZ" sz="1800" dirty="0" smtClean="0">
              <a:solidFill>
                <a:schemeClr val="tx2"/>
              </a:solidFill>
            </a:endParaRPr>
          </a:p>
          <a:p>
            <a:pPr marL="0" indent="0">
              <a:buNone/>
            </a:pPr>
            <a:endParaRPr lang="cs-CZ" sz="1500" dirty="0">
              <a:solidFill>
                <a:schemeClr val="tx2"/>
              </a:solidFill>
            </a:endParaRPr>
          </a:p>
          <a:p>
            <a:pPr marL="457200" lvl="1" indent="0">
              <a:spcBef>
                <a:spcPts val="600"/>
              </a:spcBef>
              <a:spcAft>
                <a:spcPts val="600"/>
              </a:spcAft>
              <a:buNone/>
            </a:pPr>
            <a:endParaRPr lang="cs-CZ" sz="1800" dirty="0">
              <a:solidFill>
                <a:schemeClr val="tx2"/>
              </a:solidFill>
            </a:endParaRPr>
          </a:p>
          <a:p>
            <a:pPr marL="0" indent="0">
              <a:buNone/>
            </a:pPr>
            <a:endParaRPr lang="cs-CZ" sz="1800" dirty="0" smtClean="0">
              <a:solidFill>
                <a:schemeClr val="tx2"/>
              </a:solidFill>
            </a:endParaRPr>
          </a:p>
          <a:p>
            <a:pPr marL="0" indent="0">
              <a:buNone/>
            </a:pPr>
            <a:r>
              <a:rPr lang="cs-CZ" sz="1800" dirty="0">
                <a:solidFill>
                  <a:schemeClr val="tx2"/>
                </a:solidFill>
              </a:rPr>
              <a:t>	</a:t>
            </a:r>
          </a:p>
          <a:p>
            <a:pPr marL="457200" lvl="1" indent="0">
              <a:spcBef>
                <a:spcPts val="600"/>
              </a:spcBef>
              <a:spcAft>
                <a:spcPts val="600"/>
              </a:spcAft>
              <a:buNone/>
            </a:pPr>
            <a:endParaRPr lang="cs-CZ" b="1" dirty="0"/>
          </a:p>
          <a:p>
            <a:pPr marL="0" indent="0">
              <a:buNone/>
            </a:pPr>
            <a:endParaRPr lang="cs-CZ" sz="2600" dirty="0"/>
          </a:p>
        </p:txBody>
      </p:sp>
      <p:sp>
        <p:nvSpPr>
          <p:cNvPr id="4" name="TextovéPole 3"/>
          <p:cNvSpPr txBox="1"/>
          <p:nvPr/>
        </p:nvSpPr>
        <p:spPr>
          <a:xfrm>
            <a:off x="827584" y="3645024"/>
            <a:ext cx="7272808" cy="1754326"/>
          </a:xfrm>
          <a:prstGeom prst="rect">
            <a:avLst/>
          </a:prstGeom>
          <a:noFill/>
        </p:spPr>
        <p:txBody>
          <a:bodyPr wrap="square" rtlCol="0">
            <a:spAutoFit/>
          </a:bodyPr>
          <a:lstStyle/>
          <a:p>
            <a:r>
              <a:rPr lang="cs-CZ" dirty="0">
                <a:solidFill>
                  <a:schemeClr val="tx2"/>
                </a:solidFill>
              </a:rPr>
              <a:t>Jednou ze základních odlišností kroucené dvojlinky od koaxiálního kabelu je skutečnost, že na kroucené dvojlince není možné dělat odbočky. Kroucená dvojlinka je proto použitelná jen pro vytváření dvoubodových spojů, a díky svým obvodovým vlastnostem navíc omezených jen na maximální vzdálenost 100 m.</a:t>
            </a:r>
          </a:p>
          <a:p>
            <a:endParaRPr lang="cs-CZ" dirty="0"/>
          </a:p>
        </p:txBody>
      </p:sp>
    </p:spTree>
    <p:extLst>
      <p:ext uri="{BB962C8B-B14F-4D97-AF65-F5344CB8AC3E}">
        <p14:creationId xmlns:p14="http://schemas.microsoft.com/office/powerpoint/2010/main" xmlns="" val="417042358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solidFill>
                  <a:schemeClr val="accent2">
                    <a:lumMod val="50000"/>
                  </a:schemeClr>
                </a:solidFill>
                <a:effectLst>
                  <a:outerShdw blurRad="38100" dist="38100" dir="2700000" algn="tl">
                    <a:srgbClr val="000000">
                      <a:alpha val="43137"/>
                    </a:srgbClr>
                  </a:outerShdw>
                </a:effectLst>
              </a:rPr>
              <a:t>SEZNAM</a:t>
            </a:r>
            <a:r>
              <a:rPr lang="cs-CZ" sz="3200" b="1" dirty="0">
                <a:cs typeface="Times New Roman" pitchFamily="18" charset="0"/>
              </a:rPr>
              <a:t> </a:t>
            </a:r>
            <a:r>
              <a:rPr lang="cs-CZ" b="1" dirty="0">
                <a:solidFill>
                  <a:schemeClr val="accent2">
                    <a:lumMod val="50000"/>
                  </a:schemeClr>
                </a:solidFill>
                <a:effectLst>
                  <a:outerShdw blurRad="38100" dist="38100" dir="2700000" algn="tl">
                    <a:srgbClr val="000000">
                      <a:alpha val="43137"/>
                    </a:srgbClr>
                  </a:outerShdw>
                </a:effectLst>
              </a:rPr>
              <a:t>POUŽITÝCH</a:t>
            </a:r>
            <a:r>
              <a:rPr lang="cs-CZ" sz="3200" b="1" dirty="0">
                <a:cs typeface="Times New Roman" pitchFamily="18" charset="0"/>
              </a:rPr>
              <a:t> </a:t>
            </a:r>
            <a:r>
              <a:rPr lang="cs-CZ" b="1" dirty="0">
                <a:solidFill>
                  <a:schemeClr val="accent2">
                    <a:lumMod val="50000"/>
                  </a:schemeClr>
                </a:solidFill>
                <a:effectLst>
                  <a:outerShdw blurRad="38100" dist="38100" dir="2700000" algn="tl">
                    <a:srgbClr val="000000">
                      <a:alpha val="43137"/>
                    </a:srgbClr>
                  </a:outerShdw>
                </a:effectLst>
              </a:rPr>
              <a:t>ZDROJŮ</a:t>
            </a:r>
            <a:br>
              <a:rPr lang="cs-CZ" b="1" dirty="0">
                <a:solidFill>
                  <a:schemeClr val="accent2">
                    <a:lumMod val="50000"/>
                  </a:schemeClr>
                </a:solidFill>
                <a:effectLst>
                  <a:outerShdw blurRad="38100" dist="38100" dir="2700000" algn="tl">
                    <a:srgbClr val="000000">
                      <a:alpha val="43137"/>
                    </a:srgbClr>
                  </a:outerShdw>
                </a:effectLst>
              </a:rPr>
            </a:br>
            <a:endParaRPr lang="cs-CZ" dirty="0"/>
          </a:p>
        </p:txBody>
      </p:sp>
      <p:sp>
        <p:nvSpPr>
          <p:cNvPr id="3" name="Zástupný symbol pro obsah 2"/>
          <p:cNvSpPr>
            <a:spLocks noGrp="1"/>
          </p:cNvSpPr>
          <p:nvPr>
            <p:ph idx="1"/>
          </p:nvPr>
        </p:nvSpPr>
        <p:spPr/>
        <p:txBody>
          <a:bodyPr/>
          <a:lstStyle/>
          <a:p>
            <a:r>
              <a:rPr lang="cs-CZ" dirty="0" smtClean="0"/>
              <a:t>Kroucená </a:t>
            </a:r>
            <a:r>
              <a:rPr lang="cs-CZ" dirty="0"/>
              <a:t>dvojlinka. In: </a:t>
            </a:r>
            <a:r>
              <a:rPr lang="cs-CZ" i="1" dirty="0" err="1"/>
              <a:t>Wikipedia</a:t>
            </a:r>
            <a:r>
              <a:rPr lang="cs-CZ" i="1" dirty="0"/>
              <a:t>: </a:t>
            </a:r>
            <a:r>
              <a:rPr lang="cs-CZ" i="1" dirty="0" err="1"/>
              <a:t>the</a:t>
            </a:r>
            <a:r>
              <a:rPr lang="cs-CZ" i="1" dirty="0"/>
              <a:t> free </a:t>
            </a:r>
            <a:r>
              <a:rPr lang="cs-CZ" i="1" dirty="0" err="1"/>
              <a:t>encyclopedia</a:t>
            </a:r>
            <a:r>
              <a:rPr lang="cs-CZ" dirty="0"/>
              <a:t> [online]. San Francisco (CA): </a:t>
            </a:r>
            <a:r>
              <a:rPr lang="cs-CZ" dirty="0" err="1"/>
              <a:t>Wikimedia</a:t>
            </a:r>
            <a:r>
              <a:rPr lang="cs-CZ" dirty="0"/>
              <a:t> </a:t>
            </a:r>
            <a:r>
              <a:rPr lang="cs-CZ" dirty="0" err="1"/>
              <a:t>Foundation</a:t>
            </a:r>
            <a:r>
              <a:rPr lang="cs-CZ" dirty="0"/>
              <a:t>, 2001- [cit. </a:t>
            </a:r>
            <a:r>
              <a:rPr lang="cs-CZ" smtClean="0"/>
              <a:t>2013-10-2]. </a:t>
            </a:r>
            <a:r>
              <a:rPr lang="cs-CZ" dirty="0"/>
              <a:t>Dostupné z: </a:t>
            </a:r>
            <a:r>
              <a:rPr lang="cs-CZ" dirty="0">
                <a:hlinkClick r:id="rId2"/>
              </a:rPr>
              <a:t>http://cs.wikipedia.org/wiki/Kroucen%C3%A1_dvojlinka</a:t>
            </a:r>
            <a:endParaRPr lang="cs-CZ" dirty="0"/>
          </a:p>
          <a:p>
            <a:pPr marL="0" indent="0">
              <a:buNone/>
            </a:pPr>
            <a:endParaRPr lang="cs-CZ" dirty="0"/>
          </a:p>
          <a:p>
            <a:pPr marL="0" indent="0">
              <a:buNone/>
            </a:pPr>
            <a:endParaRPr lang="cs-CZ" dirty="0" smtClean="0"/>
          </a:p>
          <a:p>
            <a:pPr marL="0" indent="0">
              <a:buNone/>
            </a:pPr>
            <a:endParaRPr lang="cs-CZ" dirty="0" smtClean="0"/>
          </a:p>
        </p:txBody>
      </p:sp>
    </p:spTree>
    <p:extLst>
      <p:ext uri="{BB962C8B-B14F-4D97-AF65-F5344CB8AC3E}">
        <p14:creationId xmlns:p14="http://schemas.microsoft.com/office/powerpoint/2010/main" xmlns="" val="1108967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304800" y="293260"/>
            <a:ext cx="8534400" cy="1329595"/>
          </a:xfrm>
          <a:prstGeom prst="rect">
            <a:avLst/>
          </a:prstGeom>
          <a:noFill/>
          <a:ln w="9525">
            <a:noFill/>
            <a:miter lim="800000"/>
            <a:headEnd/>
            <a:tailEnd/>
          </a:ln>
        </p:spPr>
        <p:txBody>
          <a:bodyPr anchor="ct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ANOTACE</a:t>
            </a:r>
          </a:p>
          <a:p>
            <a:pPr>
              <a:lnSpc>
                <a:spcPct val="110000"/>
              </a:lnSpc>
              <a:spcBef>
                <a:spcPts val="1200"/>
              </a:spcBef>
            </a:pPr>
            <a:r>
              <a:rPr lang="cs-CZ" sz="2000" dirty="0" smtClean="0">
                <a:latin typeface="Times New Roman" pitchFamily="18" charset="0"/>
                <a:ea typeface="Calibri" pitchFamily="34" charset="0"/>
              </a:rPr>
              <a:t>Učební materiál vysvětluje co jsou to </a:t>
            </a:r>
            <a:r>
              <a:rPr lang="cs-CZ" sz="2000" dirty="0" smtClean="0">
                <a:latin typeface="Times New Roman" pitchFamily="18" charset="0"/>
              </a:rPr>
              <a:t>UTP kabely </a:t>
            </a:r>
            <a:r>
              <a:rPr lang="cs-CZ" sz="2000" dirty="0" smtClean="0">
                <a:latin typeface="Times New Roman" pitchFamily="18" charset="0"/>
                <a:ea typeface="Calibri" pitchFamily="34" charset="0"/>
              </a:rPr>
              <a:t>a kde se používají</a:t>
            </a:r>
            <a:endParaRPr lang="cs-CZ" sz="2000" dirty="0">
              <a:latin typeface="Times New Roman" pitchFamily="18" charset="0"/>
              <a:ea typeface="Calibri" pitchFamily="34" charset="0"/>
            </a:endParaRPr>
          </a:p>
        </p:txBody>
      </p:sp>
      <p:sp>
        <p:nvSpPr>
          <p:cNvPr id="3075" name="Rectangle 2"/>
          <p:cNvSpPr>
            <a:spLocks noChangeArrowheads="1"/>
          </p:cNvSpPr>
          <p:nvPr/>
        </p:nvSpPr>
        <p:spPr bwMode="auto">
          <a:xfrm>
            <a:off x="304800" y="3189445"/>
            <a:ext cx="8305800" cy="1668149"/>
          </a:xfrm>
          <a:prstGeom prst="rect">
            <a:avLst/>
          </a:prstGeom>
          <a:noFill/>
          <a:ln w="9525">
            <a:noFill/>
            <a:miter lim="800000"/>
            <a:headEnd/>
            <a:tailEnd/>
          </a:ln>
        </p:spPr>
        <p:txBody>
          <a:bodyPr anchor="ct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METODICKÝ POKYN</a:t>
            </a:r>
          </a:p>
          <a:p>
            <a:pPr>
              <a:lnSpc>
                <a:spcPct val="110000"/>
              </a:lnSpc>
              <a:spcBef>
                <a:spcPts val="1200"/>
              </a:spcBef>
            </a:pPr>
            <a:r>
              <a:rPr lang="cs-CZ" sz="2000" dirty="0">
                <a:latin typeface="Times New Roman" pitchFamily="18" charset="0"/>
                <a:ea typeface="Calibri" pitchFamily="34" charset="0"/>
              </a:rPr>
              <a:t>Ve cvičení </a:t>
            </a:r>
            <a:r>
              <a:rPr lang="cs-CZ" sz="2000" dirty="0" smtClean="0">
                <a:latin typeface="Times New Roman" pitchFamily="18" charset="0"/>
                <a:ea typeface="Calibri" pitchFamily="34" charset="0"/>
              </a:rPr>
              <a:t>žáci odpovídají na specifické otázky </a:t>
            </a:r>
            <a:r>
              <a:rPr lang="cs-CZ" sz="2000" smtClean="0">
                <a:latin typeface="Times New Roman" pitchFamily="18" charset="0"/>
                <a:ea typeface="Calibri" pitchFamily="34" charset="0"/>
              </a:rPr>
              <a:t>k tématu </a:t>
            </a:r>
            <a:r>
              <a:rPr lang="cs-CZ" sz="2000" dirty="0">
                <a:latin typeface="Times New Roman" pitchFamily="18" charset="0"/>
                <a:ea typeface="Calibri" pitchFamily="34" charset="0"/>
              </a:rPr>
              <a:t>po kliknutí se jim zobrazí </a:t>
            </a:r>
            <a:r>
              <a:rPr lang="cs-CZ" sz="2000" dirty="0" smtClean="0">
                <a:latin typeface="Times New Roman" pitchFamily="18" charset="0"/>
                <a:ea typeface="Calibri" pitchFamily="34" charset="0"/>
              </a:rPr>
              <a:t>správná odpověď.</a:t>
            </a:r>
            <a:endParaRPr lang="cs-CZ" sz="2000" dirty="0">
              <a:latin typeface="Times New Roman" pitchFamily="18" charset="0"/>
              <a:ea typeface="Calibri" pitchFamily="34" charset="0"/>
            </a:endParaRPr>
          </a:p>
        </p:txBody>
      </p:sp>
    </p:spTree>
    <p:extLst>
      <p:ext uri="{BB962C8B-B14F-4D97-AF65-F5344CB8AC3E}">
        <p14:creationId xmlns:p14="http://schemas.microsoft.com/office/powerpoint/2010/main" xmlns="" val="430117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276325" y="476672"/>
            <a:ext cx="8610600" cy="1446550"/>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rPr>
              <a:t>UTP kabely všeobecně</a:t>
            </a:r>
          </a:p>
          <a:p>
            <a:pPr algn="ct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4" name="Obdélník 3"/>
          <p:cNvSpPr/>
          <p:nvPr/>
        </p:nvSpPr>
        <p:spPr>
          <a:xfrm>
            <a:off x="827585" y="1772816"/>
            <a:ext cx="7416824" cy="3139321"/>
          </a:xfrm>
          <a:prstGeom prst="rect">
            <a:avLst/>
          </a:prstGeom>
        </p:spPr>
        <p:txBody>
          <a:bodyPr wrap="square">
            <a:spAutoFit/>
          </a:bodyPr>
          <a:lstStyle/>
          <a:p>
            <a:r>
              <a:rPr lang="cs-CZ" b="1" dirty="0"/>
              <a:t>Kroucená </a:t>
            </a:r>
            <a:r>
              <a:rPr lang="cs-CZ" b="1" dirty="0" smtClean="0"/>
              <a:t>dvojlinka</a:t>
            </a:r>
            <a:r>
              <a:rPr lang="cs-CZ" dirty="0" smtClean="0"/>
              <a:t>:</a:t>
            </a:r>
          </a:p>
          <a:p>
            <a:r>
              <a:rPr lang="cs-CZ" dirty="0" smtClean="0"/>
              <a:t> </a:t>
            </a:r>
            <a:r>
              <a:rPr lang="cs-CZ" dirty="0"/>
              <a:t>kroucená dvoulinka nebo také kroucený pár je druh kabelu, který je používán v telekomunikacích a počítačových sítích. Kroucená dvojlinka je tvořena páry vodičů, které jsou po své délce pravidelným způsobem zkrouceny a následně jsou do sebe zakrouceny i samy výsledné páry (anglicky: </a:t>
            </a:r>
            <a:r>
              <a:rPr lang="cs-CZ" dirty="0" err="1"/>
              <a:t>twisted</a:t>
            </a:r>
            <a:r>
              <a:rPr lang="cs-CZ" dirty="0"/>
              <a:t>, odsud také </a:t>
            </a:r>
            <a:r>
              <a:rPr lang="cs-CZ" dirty="0" err="1"/>
              <a:t>twisted</a:t>
            </a:r>
            <a:r>
              <a:rPr lang="cs-CZ" dirty="0"/>
              <a:t> pair, či zkráceně „twist"). Oba vodiče jsou v rovnocenné pozici (i v tom smyslu, že žádný z nich není spojován se zemí či s kostrou), a proto kroucená dvojlinka patří mezi tzv. symetrická </a:t>
            </a:r>
            <a:r>
              <a:rPr lang="cs-CZ" dirty="0" smtClean="0"/>
              <a:t>vedení. </a:t>
            </a:r>
            <a:r>
              <a:rPr lang="cs-CZ" dirty="0"/>
              <a:t>Signál přenášený po kroucené dvojlince je vyjádřen rozdílem potenciálů obou vodičů.</a:t>
            </a:r>
          </a:p>
          <a:p>
            <a:r>
              <a:rPr lang="cs-CZ" dirty="0"/>
              <a:t>V počítačových sítích je používán konektor </a:t>
            </a:r>
            <a:r>
              <a:rPr lang="cs-CZ" dirty="0" smtClean="0"/>
              <a:t>RJ-45(správné </a:t>
            </a:r>
            <a:r>
              <a:rPr lang="cs-CZ" dirty="0"/>
              <a:t>označení </a:t>
            </a:r>
            <a:r>
              <a:rPr lang="cs-CZ" dirty="0" smtClean="0"/>
              <a:t>8P8C)</a:t>
            </a:r>
          </a:p>
          <a:p>
            <a:endParaRPr lang="cs-CZ" dirty="0">
              <a:effectLst/>
            </a:endParaRPr>
          </a:p>
        </p:txBody>
      </p:sp>
      <p:pic>
        <p:nvPicPr>
          <p:cNvPr id="4198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61210" y="4912137"/>
            <a:ext cx="1749573" cy="142715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950209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276325" y="476672"/>
            <a:ext cx="8610600" cy="769441"/>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rPr>
              <a:t>UTP kabely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všeobecně</a:t>
            </a: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4" name="Obdélník 3"/>
          <p:cNvSpPr/>
          <p:nvPr/>
        </p:nvSpPr>
        <p:spPr>
          <a:xfrm>
            <a:off x="827585" y="1772816"/>
            <a:ext cx="7416824" cy="3139321"/>
          </a:xfrm>
          <a:prstGeom prst="rect">
            <a:avLst/>
          </a:prstGeom>
        </p:spPr>
        <p:txBody>
          <a:bodyPr wrap="square">
            <a:spAutoFit/>
          </a:bodyPr>
          <a:lstStyle/>
          <a:p>
            <a:r>
              <a:rPr lang="cs-CZ" b="1" dirty="0" smtClean="0"/>
              <a:t>Důvod </a:t>
            </a:r>
            <a:r>
              <a:rPr lang="cs-CZ" b="1" dirty="0"/>
              <a:t>kroucení </a:t>
            </a:r>
            <a:r>
              <a:rPr lang="cs-CZ" b="1" dirty="0" smtClean="0"/>
              <a:t>vodičů</a:t>
            </a:r>
            <a:endParaRPr lang="cs-CZ" b="1" dirty="0"/>
          </a:p>
          <a:p>
            <a:r>
              <a:rPr lang="cs-CZ" dirty="0"/>
              <a:t>Důvodem je zlepšení elektrických vlastností kabelu. Minimalizují se takzvané přeslechy mezi páry a snižuje se interakce mezi dvojlinkou a jejím okolím, tj. je omezeno vyzařování elektromagnetického záření do okolí i jeho příjem z okolí.</a:t>
            </a:r>
          </a:p>
          <a:p>
            <a:r>
              <a:rPr lang="cs-CZ" dirty="0"/>
              <a:t>Vychází se z principu elektromagnetické indukce. Dva souběžně vedoucí vodiče se chovají jako anténa: pokud je jimi přenášen střídavý signál, vyzařují do svého okolí elektromagnetické vlny. Konkrétní efekt takovéhoto vyzařování samozřejmě závisí na mnoha </a:t>
            </a:r>
            <a:r>
              <a:rPr lang="cs-CZ" dirty="0" smtClean="0"/>
              <a:t>faktorech (frekvenci</a:t>
            </a:r>
            <a:r>
              <a:rPr lang="cs-CZ" dirty="0"/>
              <a:t> </a:t>
            </a:r>
            <a:r>
              <a:rPr lang="cs-CZ" dirty="0" smtClean="0"/>
              <a:t>signálu), </a:t>
            </a:r>
            <a:r>
              <a:rPr lang="cs-CZ" dirty="0"/>
              <a:t>fyzickém provedení souběžných vodičů atd.), ale při přenosových rychlostech dnešních počítačových sítí efekt vyzařování není již zdaleka zanedbatelný.</a:t>
            </a:r>
          </a:p>
          <a:p>
            <a:endParaRPr lang="cs-CZ" dirty="0">
              <a:effectLst/>
            </a:endParaRPr>
          </a:p>
        </p:txBody>
      </p:sp>
    </p:spTree>
    <p:extLst>
      <p:ext uri="{BB962C8B-B14F-4D97-AF65-F5344CB8AC3E}">
        <p14:creationId xmlns:p14="http://schemas.microsoft.com/office/powerpoint/2010/main" xmlns="" val="15775341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276325" y="476672"/>
            <a:ext cx="8610600" cy="769441"/>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rPr>
              <a:t>UTP kabely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všeobecně</a:t>
            </a: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4" name="Obdélník 3"/>
          <p:cNvSpPr/>
          <p:nvPr/>
        </p:nvSpPr>
        <p:spPr>
          <a:xfrm>
            <a:off x="827585" y="1772816"/>
            <a:ext cx="7416824" cy="3693319"/>
          </a:xfrm>
          <a:prstGeom prst="rect">
            <a:avLst/>
          </a:prstGeom>
        </p:spPr>
        <p:txBody>
          <a:bodyPr wrap="square">
            <a:spAutoFit/>
          </a:bodyPr>
          <a:lstStyle/>
          <a:p>
            <a:r>
              <a:rPr lang="cs-CZ" b="1" dirty="0" smtClean="0"/>
              <a:t>Důvod </a:t>
            </a:r>
            <a:r>
              <a:rPr lang="cs-CZ" b="1" dirty="0"/>
              <a:t>kroucení </a:t>
            </a:r>
            <a:r>
              <a:rPr lang="cs-CZ" b="1" dirty="0" smtClean="0"/>
              <a:t>vodičů</a:t>
            </a:r>
            <a:endParaRPr lang="cs-CZ" b="1" dirty="0"/>
          </a:p>
          <a:p>
            <a:r>
              <a:rPr lang="cs-CZ" dirty="0" smtClean="0"/>
              <a:t>Schéma zapojení kroucené dvojlinky uvnitř kabelu</a:t>
            </a:r>
          </a:p>
          <a:p>
            <a:r>
              <a:rPr lang="cs-CZ" dirty="0" smtClean="0"/>
              <a:t>Efekt „vyzařující antény“ lze ale výrazně snížit tím, že se oba vodiče pravidelně zkroutí. Vyzařování se tím sice neodstraní úplně, ale sníží se na takovou míru, která již může být přijatelně nízká (v tom smyslu, že ani neohrožuje lidské zdraví, ani neovlivňuje jiná zařízení či jiné přenosové cesty). V praxi ovšem může záležet na konkrétních fyzických dispozicích a dalších požadavcích, ale i na normách či legislativních úpravách, a výsledná míra vyzařování kroucené dvojlinky bez dalšího stínění může stále být ještě příliš vysoká. Pak musí být místo tzv. nestíněné kroucené dvojlinky (UTP, </a:t>
            </a:r>
            <a:r>
              <a:rPr lang="cs-CZ" dirty="0" err="1" smtClean="0"/>
              <a:t>Unshielded</a:t>
            </a:r>
            <a:r>
              <a:rPr lang="cs-CZ" dirty="0" smtClean="0"/>
              <a:t> </a:t>
            </a:r>
            <a:r>
              <a:rPr lang="cs-CZ" dirty="0" err="1" smtClean="0"/>
              <a:t>Twisted</a:t>
            </a:r>
            <a:r>
              <a:rPr lang="cs-CZ" dirty="0" smtClean="0"/>
              <a:t> Pair) použita dvojlinka stíněná (STP, </a:t>
            </a:r>
            <a:r>
              <a:rPr lang="cs-CZ" dirty="0" err="1" smtClean="0"/>
              <a:t>Shielded</a:t>
            </a:r>
            <a:r>
              <a:rPr lang="cs-CZ" dirty="0" smtClean="0"/>
              <a:t> </a:t>
            </a:r>
            <a:r>
              <a:rPr lang="cs-CZ" dirty="0" err="1" smtClean="0"/>
              <a:t>Twisted</a:t>
            </a:r>
            <a:r>
              <a:rPr lang="cs-CZ" dirty="0" smtClean="0"/>
              <a:t> Pair), která díky svému stínění vykazuje nižší míru vyzařování.</a:t>
            </a:r>
          </a:p>
          <a:p>
            <a:endParaRPr lang="cs-CZ" dirty="0">
              <a:effectLst/>
            </a:endParaRPr>
          </a:p>
        </p:txBody>
      </p:sp>
    </p:spTree>
    <p:extLst>
      <p:ext uri="{BB962C8B-B14F-4D97-AF65-F5344CB8AC3E}">
        <p14:creationId xmlns:p14="http://schemas.microsoft.com/office/powerpoint/2010/main" xmlns="" val="25532079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276325" y="476672"/>
            <a:ext cx="8610600" cy="769441"/>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rPr>
              <a:t>UTP kabely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všeobecně</a:t>
            </a: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4" name="Obdélník 3"/>
          <p:cNvSpPr/>
          <p:nvPr/>
        </p:nvSpPr>
        <p:spPr>
          <a:xfrm>
            <a:off x="827585" y="1772816"/>
            <a:ext cx="7416824" cy="3693319"/>
          </a:xfrm>
          <a:prstGeom prst="rect">
            <a:avLst/>
          </a:prstGeom>
        </p:spPr>
        <p:txBody>
          <a:bodyPr wrap="square">
            <a:spAutoFit/>
          </a:bodyPr>
          <a:lstStyle/>
          <a:p>
            <a:r>
              <a:rPr lang="cs-CZ" b="1" dirty="0" smtClean="0"/>
              <a:t>Důvod </a:t>
            </a:r>
            <a:r>
              <a:rPr lang="cs-CZ" b="1" dirty="0"/>
              <a:t>kroucení </a:t>
            </a:r>
            <a:r>
              <a:rPr lang="cs-CZ" b="1" dirty="0" smtClean="0"/>
              <a:t>vodičů</a:t>
            </a:r>
            <a:endParaRPr lang="cs-CZ" b="1" dirty="0"/>
          </a:p>
          <a:p>
            <a:r>
              <a:rPr lang="cs-CZ" dirty="0" smtClean="0"/>
              <a:t>Schéma zapojení kroucené dvojlinky uvnitř kabelu</a:t>
            </a:r>
          </a:p>
          <a:p>
            <a:r>
              <a:rPr lang="cs-CZ" dirty="0" smtClean="0"/>
              <a:t>Efekt „vyzařující antény“ lze ale výrazně snížit tím, že se oba vodiče pravidelně zkroutí. Vyzařování se tím sice neodstraní úplně, ale sníží se na takovou míru, která již může být přijatelně nízká (v tom smyslu, že ani neohrožuje lidské zdraví, ani neovlivňuje jiná zařízení či jiné přenosové cesty). V praxi ovšem může záležet na konkrétních fyzických dispozicích a dalších požadavcích, ale i na normách či legislativních úpravách, a výsledná míra vyzařování kroucené dvojlinky bez dalšího stínění může stále být ještě příliš vysoká. Pak musí být místo tzv. nestíněné kroucené dvojlinky (UTP, </a:t>
            </a:r>
            <a:r>
              <a:rPr lang="cs-CZ" dirty="0" err="1" smtClean="0"/>
              <a:t>Unshielded</a:t>
            </a:r>
            <a:r>
              <a:rPr lang="cs-CZ" dirty="0" smtClean="0"/>
              <a:t> </a:t>
            </a:r>
            <a:r>
              <a:rPr lang="cs-CZ" dirty="0" err="1" smtClean="0"/>
              <a:t>Twisted</a:t>
            </a:r>
            <a:r>
              <a:rPr lang="cs-CZ" dirty="0" smtClean="0"/>
              <a:t> Pair) použita dvojlinka stíněná (STP, </a:t>
            </a:r>
            <a:r>
              <a:rPr lang="cs-CZ" dirty="0" err="1" smtClean="0"/>
              <a:t>Shielded</a:t>
            </a:r>
            <a:r>
              <a:rPr lang="cs-CZ" dirty="0" smtClean="0"/>
              <a:t> </a:t>
            </a:r>
            <a:r>
              <a:rPr lang="cs-CZ" dirty="0" err="1" smtClean="0"/>
              <a:t>Twisted</a:t>
            </a:r>
            <a:r>
              <a:rPr lang="cs-CZ" dirty="0" smtClean="0"/>
              <a:t> Pair), která díky svému stínění vykazuje nižší míru vyzařování.</a:t>
            </a:r>
          </a:p>
          <a:p>
            <a:endParaRPr lang="cs-CZ" dirty="0">
              <a:effectLst/>
            </a:endParaRPr>
          </a:p>
        </p:txBody>
      </p:sp>
      <p:pic>
        <p:nvPicPr>
          <p:cNvPr id="4608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35896" y="5157192"/>
            <a:ext cx="2603500" cy="1298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638556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276325" y="476672"/>
            <a:ext cx="8610600" cy="769441"/>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rPr>
              <a:t>UTP kabely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všeobecně</a:t>
            </a: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4" name="Obdélník 3"/>
          <p:cNvSpPr/>
          <p:nvPr/>
        </p:nvSpPr>
        <p:spPr>
          <a:xfrm>
            <a:off x="827585" y="1772816"/>
            <a:ext cx="7416824" cy="4247317"/>
          </a:xfrm>
          <a:prstGeom prst="rect">
            <a:avLst/>
          </a:prstGeom>
        </p:spPr>
        <p:txBody>
          <a:bodyPr wrap="square">
            <a:spAutoFit/>
          </a:bodyPr>
          <a:lstStyle/>
          <a:p>
            <a:r>
              <a:rPr lang="cs-CZ" b="1" dirty="0" smtClean="0"/>
              <a:t>Kategorie</a:t>
            </a:r>
            <a:endParaRPr lang="cs-CZ" b="1" dirty="0"/>
          </a:p>
          <a:p>
            <a:r>
              <a:rPr lang="cs-CZ" dirty="0"/>
              <a:t>Kroucená dvojlinka se prosadila do světa lokálních počítačových sítí díky jednomu ryze praktickému důvodu: v </a:t>
            </a:r>
            <a:r>
              <a:rPr lang="cs-CZ" dirty="0" smtClean="0"/>
              <a:t>USA se </a:t>
            </a:r>
            <a:r>
              <a:rPr lang="cs-CZ" dirty="0"/>
              <a:t>totiž nové budovy vybavovaly značně předimenzovanými telefonními </a:t>
            </a:r>
            <a:r>
              <a:rPr lang="cs-CZ" dirty="0" smtClean="0"/>
              <a:t>rozvody (aby </a:t>
            </a:r>
            <a:r>
              <a:rPr lang="cs-CZ" dirty="0"/>
              <a:t>při dodatečné potřebě zavést do nějaké místnosti telefon nebylo nutné znovu vysekávat zeď). Když potom přišlo i na zavádění počítačových sítí a jejich datových rozvodů, objevila se myšlenka, zda by nebylo možno pro tyto datové rozvody použít již existující, ale nevyužitou telefonní kabeláž. Protože v USA používali i pro telefonní rozvody kvalitní kroucenou dvojlinku (v zásadě takovou, jaká je dnes označována jako </a:t>
            </a:r>
            <a:r>
              <a:rPr lang="cs-CZ" dirty="0" smtClean="0"/>
              <a:t>kategorie 3</a:t>
            </a:r>
            <a:r>
              <a:rPr lang="cs-CZ" dirty="0"/>
              <a:t>), zbývalo k realizaci této myšlenky jediné: upravit nejpoužívanější přenosovou technologii lokálních sítí (tj. </a:t>
            </a:r>
            <a:r>
              <a:rPr lang="cs-CZ" dirty="0" err="1"/>
              <a:t>Ethernet</a:t>
            </a:r>
            <a:r>
              <a:rPr lang="cs-CZ" dirty="0"/>
              <a:t>) tak, aby místo po koaxiálním kabelu mohl být datový signál přenesen po původně telefonní kroucené dvojlince. Po standardech 10Base5 a 10Base2, které říkají jak provozovat </a:t>
            </a:r>
            <a:r>
              <a:rPr lang="cs-CZ" dirty="0" err="1"/>
              <a:t>Ethernet</a:t>
            </a:r>
            <a:r>
              <a:rPr lang="cs-CZ" dirty="0"/>
              <a:t> po koaxiálním kabelu, tak spatřil světlo světa další standard, 10BaseT (kde T značí </a:t>
            </a:r>
            <a:r>
              <a:rPr lang="cs-CZ" i="1" dirty="0" err="1"/>
              <a:t>twisted</a:t>
            </a:r>
            <a:r>
              <a:rPr lang="cs-CZ" dirty="0"/>
              <a:t>).</a:t>
            </a:r>
            <a:endParaRPr lang="cs-CZ" dirty="0">
              <a:effectLst/>
            </a:endParaRPr>
          </a:p>
        </p:txBody>
      </p:sp>
    </p:spTree>
    <p:extLst>
      <p:ext uri="{BB962C8B-B14F-4D97-AF65-F5344CB8AC3E}">
        <p14:creationId xmlns:p14="http://schemas.microsoft.com/office/powerpoint/2010/main" xmlns="" val="31946323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276325" y="476672"/>
            <a:ext cx="8610600" cy="769441"/>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rPr>
              <a:t>UTP kabely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všeobecně</a:t>
            </a: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4" name="Obdélník 3"/>
          <p:cNvSpPr/>
          <p:nvPr/>
        </p:nvSpPr>
        <p:spPr>
          <a:xfrm>
            <a:off x="827585" y="1246113"/>
            <a:ext cx="7416824" cy="5632311"/>
          </a:xfrm>
          <a:prstGeom prst="rect">
            <a:avLst/>
          </a:prstGeom>
        </p:spPr>
        <p:txBody>
          <a:bodyPr wrap="square">
            <a:spAutoFit/>
          </a:bodyPr>
          <a:lstStyle/>
          <a:p>
            <a:r>
              <a:rPr lang="cs-CZ" b="1" dirty="0" smtClean="0"/>
              <a:t>Kategorie</a:t>
            </a:r>
            <a:endParaRPr lang="cs-CZ" b="1" dirty="0"/>
          </a:p>
          <a:p>
            <a:r>
              <a:rPr lang="cs-CZ" sz="1200" dirty="0"/>
              <a:t>Kroucená dvojlinka se prosadila do světa lokálních počítačových sítí </a:t>
            </a:r>
            <a:r>
              <a:rPr lang="cs-CZ" sz="1200" dirty="0" smtClean="0"/>
              <a:t>díky</a:t>
            </a:r>
          </a:p>
          <a:p>
            <a:r>
              <a:rPr lang="cs-CZ" sz="1200" dirty="0"/>
              <a:t>Cat1  0,4 MHz Telefonní a modemové linky Není doporučeno od EIA/TIA, nevhodné pro moderní systémy</a:t>
            </a:r>
            <a:r>
              <a:rPr lang="cs-CZ" sz="1200" dirty="0" smtClean="0"/>
              <a:t>. </a:t>
            </a:r>
            <a:endParaRPr lang="cs-CZ" sz="1200" dirty="0"/>
          </a:p>
          <a:p>
            <a:r>
              <a:rPr lang="cs-CZ" sz="1200" dirty="0"/>
              <a:t>Cat2  4 MHz Starší terminály (např. IBM 3270) Není doporučeno od EIA/TIA, nevhodné pro moderní systémy</a:t>
            </a:r>
            <a:r>
              <a:rPr lang="cs-CZ" sz="1200" dirty="0" smtClean="0"/>
              <a:t>.</a:t>
            </a:r>
            <a:endParaRPr lang="cs-CZ" sz="1200" dirty="0"/>
          </a:p>
          <a:p>
            <a:r>
              <a:rPr lang="cs-CZ" sz="1200" dirty="0"/>
              <a:t>Cat3 </a:t>
            </a:r>
            <a:r>
              <a:rPr lang="cs-CZ" sz="1200" dirty="0" smtClean="0"/>
              <a:t>UTP 16 MHz </a:t>
            </a:r>
            <a:r>
              <a:rPr lang="cs-CZ" sz="1200" dirty="0"/>
              <a:t>10BASE-T a 100BASE-T4 </a:t>
            </a:r>
            <a:r>
              <a:rPr lang="cs-CZ" sz="1200" dirty="0" err="1" smtClean="0"/>
              <a:t>Ethernet</a:t>
            </a:r>
            <a:r>
              <a:rPr lang="cs-CZ" sz="1200" dirty="0"/>
              <a:t> </a:t>
            </a:r>
            <a:r>
              <a:rPr lang="cs-CZ" sz="1200" dirty="0" smtClean="0"/>
              <a:t> </a:t>
            </a:r>
            <a:r>
              <a:rPr lang="cs-CZ" sz="1200" dirty="0"/>
              <a:t>Pro 100 Mbps </a:t>
            </a:r>
            <a:r>
              <a:rPr lang="cs-CZ" sz="1200" dirty="0" err="1"/>
              <a:t>Ethernet</a:t>
            </a:r>
            <a:r>
              <a:rPr lang="cs-CZ" sz="1200" dirty="0"/>
              <a:t> potřebuje všechny čtyři (pouze </a:t>
            </a:r>
            <a:r>
              <a:rPr lang="cs-CZ" sz="1200" dirty="0" err="1"/>
              <a:t>halfduplex</a:t>
            </a:r>
            <a:r>
              <a:rPr lang="cs-CZ" sz="1200" dirty="0"/>
              <a:t>) a speciální síťová rozhraní. Popsáno v EIA/TIA-568. Nevhodné pro rychlosti nad 16 </a:t>
            </a:r>
            <a:r>
              <a:rPr lang="cs-CZ" sz="1200" dirty="0" err="1"/>
              <a:t>Mbit</a:t>
            </a:r>
            <a:r>
              <a:rPr lang="cs-CZ" sz="1200" dirty="0"/>
              <a:t>/s. Většinou telefonní rozvody</a:t>
            </a:r>
            <a:r>
              <a:rPr lang="cs-CZ" sz="1200" dirty="0" smtClean="0"/>
              <a:t>. </a:t>
            </a:r>
            <a:endParaRPr lang="cs-CZ" sz="1200" dirty="0"/>
          </a:p>
          <a:p>
            <a:r>
              <a:rPr lang="cs-CZ" sz="1200" dirty="0"/>
              <a:t>Cat4 </a:t>
            </a:r>
            <a:r>
              <a:rPr lang="cs-CZ" sz="1200" dirty="0" smtClean="0"/>
              <a:t>UTP  </a:t>
            </a:r>
            <a:r>
              <a:rPr lang="cs-CZ" sz="1200" dirty="0"/>
              <a:t>20 </a:t>
            </a:r>
            <a:r>
              <a:rPr lang="cs-CZ" sz="1200" dirty="0" smtClean="0"/>
              <a:t>MHz </a:t>
            </a:r>
            <a:r>
              <a:rPr lang="cs-CZ" sz="1200" dirty="0"/>
              <a:t>16 </a:t>
            </a:r>
            <a:r>
              <a:rPr lang="cs-CZ" sz="1200" dirty="0" err="1" smtClean="0"/>
              <a:t>Mbit</a:t>
            </a:r>
            <a:r>
              <a:rPr lang="cs-CZ" sz="1200" dirty="0" smtClean="0"/>
              <a:t>/s </a:t>
            </a:r>
            <a:r>
              <a:rPr lang="cs-CZ" sz="1200" dirty="0"/>
              <a:t>Token Ring Málo rozšířené</a:t>
            </a:r>
            <a:r>
              <a:rPr lang="cs-CZ" sz="1200" dirty="0" smtClean="0"/>
              <a:t>.</a:t>
            </a:r>
            <a:endParaRPr lang="cs-CZ" sz="1200" dirty="0"/>
          </a:p>
          <a:p>
            <a:r>
              <a:rPr lang="cs-CZ" sz="1200" dirty="0"/>
              <a:t>Cat5 </a:t>
            </a:r>
            <a:r>
              <a:rPr lang="cs-CZ" sz="1200" dirty="0" smtClean="0"/>
              <a:t>UTP  </a:t>
            </a:r>
            <a:r>
              <a:rPr lang="cs-CZ" sz="1200" dirty="0"/>
              <a:t>100 </a:t>
            </a:r>
            <a:r>
              <a:rPr lang="cs-CZ" sz="1200" dirty="0" smtClean="0"/>
              <a:t>MHz  </a:t>
            </a:r>
            <a:r>
              <a:rPr lang="cs-CZ" sz="1200" dirty="0"/>
              <a:t>100BASE-TX &amp; 1000BASE-T </a:t>
            </a:r>
            <a:r>
              <a:rPr lang="cs-CZ" sz="1200" dirty="0" err="1" smtClean="0"/>
              <a:t>Ethernet</a:t>
            </a:r>
            <a:r>
              <a:rPr lang="cs-CZ" sz="1200" dirty="0" smtClean="0"/>
              <a:t>. </a:t>
            </a:r>
            <a:r>
              <a:rPr lang="cs-CZ" sz="1200" dirty="0"/>
              <a:t>Původně určeno pro Fast </a:t>
            </a:r>
            <a:r>
              <a:rPr lang="cs-CZ" sz="1200" dirty="0" err="1"/>
              <a:t>Ethernet</a:t>
            </a:r>
            <a:r>
              <a:rPr lang="cs-CZ" sz="1200" dirty="0"/>
              <a:t> (100BASE-TX), v současnosti se od používání upouští a je nahrazováno Cat5e. Pro 1 </a:t>
            </a:r>
            <a:r>
              <a:rPr lang="cs-CZ" sz="1200" dirty="0" err="1"/>
              <a:t>Gbps</a:t>
            </a:r>
            <a:r>
              <a:rPr lang="cs-CZ" sz="1200" dirty="0"/>
              <a:t> lze použít, ale kabeláž je na hranici svých </a:t>
            </a:r>
            <a:r>
              <a:rPr lang="cs-CZ" sz="1200" dirty="0" smtClean="0"/>
              <a:t>možností. </a:t>
            </a:r>
            <a:endParaRPr lang="cs-CZ" sz="1200" dirty="0"/>
          </a:p>
          <a:p>
            <a:r>
              <a:rPr lang="cs-CZ" sz="1200" dirty="0"/>
              <a:t>Cat5e </a:t>
            </a:r>
            <a:r>
              <a:rPr lang="cs-CZ" sz="1200" dirty="0" smtClean="0"/>
              <a:t>UTP 100 MHz </a:t>
            </a:r>
            <a:r>
              <a:rPr lang="cs-CZ" sz="1200" dirty="0"/>
              <a:t>100BASE-TX a 1000BASE-T </a:t>
            </a:r>
            <a:r>
              <a:rPr lang="cs-CZ" sz="1200" dirty="0" err="1"/>
              <a:t>Ethernet</a:t>
            </a:r>
            <a:r>
              <a:rPr lang="cs-CZ" sz="1200" dirty="0"/>
              <a:t>[2] Cat5e je rozšířená Cat5 (vyšší nároky na splnění standardu). Pro 1 </a:t>
            </a:r>
            <a:r>
              <a:rPr lang="cs-CZ" sz="1200" dirty="0" err="1"/>
              <a:t>Gbps</a:t>
            </a:r>
            <a:r>
              <a:rPr lang="cs-CZ" sz="1200" dirty="0"/>
              <a:t> </a:t>
            </a:r>
            <a:r>
              <a:rPr lang="cs-CZ" sz="1200" dirty="0" err="1"/>
              <a:t>Ethernet</a:t>
            </a:r>
            <a:r>
              <a:rPr lang="cs-CZ" sz="1200" dirty="0"/>
              <a:t> používá všechny čtyři páry. V současnosti nejpoužívanější typ strukturované kabeláže </a:t>
            </a:r>
            <a:r>
              <a:rPr lang="cs-CZ" sz="1200" dirty="0" smtClean="0"/>
              <a:t>. </a:t>
            </a:r>
            <a:endParaRPr lang="cs-CZ" sz="1200" dirty="0"/>
          </a:p>
          <a:p>
            <a:r>
              <a:rPr lang="cs-CZ" sz="1200" dirty="0"/>
              <a:t>Cat6 </a:t>
            </a:r>
            <a:r>
              <a:rPr lang="cs-CZ" sz="1200" dirty="0" smtClean="0"/>
              <a:t>UTP </a:t>
            </a:r>
            <a:r>
              <a:rPr lang="cs-CZ" sz="1200" dirty="0"/>
              <a:t>250 MHz[2] 10GBASE-T, 1000BASE-TX </a:t>
            </a:r>
            <a:r>
              <a:rPr lang="cs-CZ" sz="1200" dirty="0" err="1"/>
              <a:t>Ethernet</a:t>
            </a:r>
            <a:r>
              <a:rPr lang="cs-CZ" sz="1200" dirty="0"/>
              <a:t> V současnosti nejvhodnější pro gigabitové sítě s možností přechodu na 10 </a:t>
            </a:r>
            <a:r>
              <a:rPr lang="cs-CZ" sz="1200" dirty="0" err="1"/>
              <a:t>Gbps</a:t>
            </a:r>
            <a:r>
              <a:rPr lang="cs-CZ" sz="1200" dirty="0"/>
              <a:t> sítě v budoucnu. 10 </a:t>
            </a:r>
            <a:r>
              <a:rPr lang="cs-CZ" sz="1200" dirty="0" err="1"/>
              <a:t>Gbps</a:t>
            </a:r>
            <a:r>
              <a:rPr lang="cs-CZ" sz="1200" dirty="0"/>
              <a:t> </a:t>
            </a:r>
            <a:r>
              <a:rPr lang="cs-CZ" sz="1200" dirty="0" err="1"/>
              <a:t>Ethernet</a:t>
            </a:r>
            <a:r>
              <a:rPr lang="cs-CZ" sz="1200" dirty="0"/>
              <a:t> je omezen do vzdálenosti přibližně 55 metrů. Cat6 je zpětně kompatibilní s 100BASE-TX a 1000BASE-T </a:t>
            </a:r>
            <a:r>
              <a:rPr lang="cs-CZ" sz="1200" dirty="0" smtClean="0"/>
              <a:t>. </a:t>
            </a:r>
            <a:endParaRPr lang="cs-CZ" sz="1200" dirty="0"/>
          </a:p>
          <a:p>
            <a:r>
              <a:rPr lang="cs-CZ" sz="1200" dirty="0"/>
              <a:t>Cat6a UTP 500 MHz 10GBASE-T, 1000BASE-TX </a:t>
            </a:r>
            <a:r>
              <a:rPr lang="cs-CZ" sz="1200" dirty="0" err="1"/>
              <a:t>Ethernet</a:t>
            </a:r>
            <a:r>
              <a:rPr lang="cs-CZ" sz="1200" dirty="0"/>
              <a:t> Rozšířená verze Cat6. Alternativní označení je Cat6e nebo AC6. 10 </a:t>
            </a:r>
            <a:r>
              <a:rPr lang="cs-CZ" sz="1200" dirty="0" err="1"/>
              <a:t>Gbps</a:t>
            </a:r>
            <a:r>
              <a:rPr lang="cs-CZ" sz="1200" dirty="0"/>
              <a:t> </a:t>
            </a:r>
            <a:r>
              <a:rPr lang="cs-CZ" sz="1200" dirty="0" err="1"/>
              <a:t>Ethernet</a:t>
            </a:r>
            <a:r>
              <a:rPr lang="cs-CZ" sz="1200" dirty="0"/>
              <a:t> bez omezení maximální délky kabelu (tj. max. 100 m). Problém Cat6a nastává při rychlostech 10 </a:t>
            </a:r>
            <a:r>
              <a:rPr lang="cs-CZ" sz="1200" dirty="0" err="1"/>
              <a:t>Gb</a:t>
            </a:r>
            <a:r>
              <a:rPr lang="cs-CZ" sz="1200" dirty="0"/>
              <a:t>/s, kdy je kabel velmi citlivý na cizí přeslechy (rušení přichází z venku). Cat6a nemá stíněné kabely, ani </a:t>
            </a:r>
            <a:r>
              <a:rPr lang="cs-CZ" sz="1200" dirty="0" smtClean="0"/>
              <a:t>konektory. </a:t>
            </a:r>
            <a:endParaRPr lang="cs-CZ" sz="1200" dirty="0"/>
          </a:p>
          <a:p>
            <a:r>
              <a:rPr lang="cs-CZ" sz="1200" dirty="0"/>
              <a:t>Cat7 S/FTP 1200 MHz 10GBASE-T </a:t>
            </a:r>
            <a:r>
              <a:rPr lang="cs-CZ" sz="1200" dirty="0" err="1"/>
              <a:t>Ethernet</a:t>
            </a:r>
            <a:r>
              <a:rPr lang="cs-CZ" sz="1200" dirty="0"/>
              <a:t> Kategorie Cat7 je plně určena pro </a:t>
            </a:r>
            <a:r>
              <a:rPr lang="cs-CZ" sz="1200" dirty="0" err="1"/>
              <a:t>desetigigabitové</a:t>
            </a:r>
            <a:r>
              <a:rPr lang="cs-CZ" sz="1200" dirty="0"/>
              <a:t> sítě. 10 </a:t>
            </a:r>
            <a:r>
              <a:rPr lang="cs-CZ" sz="1200" dirty="0" err="1"/>
              <a:t>Gbps</a:t>
            </a:r>
            <a:r>
              <a:rPr lang="cs-CZ" sz="1200" dirty="0"/>
              <a:t> </a:t>
            </a:r>
            <a:r>
              <a:rPr lang="cs-CZ" sz="1200" dirty="0" err="1"/>
              <a:t>Ethernet</a:t>
            </a:r>
            <a:r>
              <a:rPr lang="cs-CZ" sz="1200" dirty="0"/>
              <a:t> bez omezení maximální délky kabelu (tj. max. 100 m). Vyžaduje stíněnou kabeláž třídy F a vylepšený stíněný konektor RJ, popř. úplně nový typ: "non-RJ" konektor, např. </a:t>
            </a:r>
            <a:r>
              <a:rPr lang="cs-CZ" sz="1200" dirty="0" smtClean="0"/>
              <a:t>GG45 </a:t>
            </a:r>
            <a:r>
              <a:rPr lang="cs-CZ" sz="1200" dirty="0"/>
              <a:t>. </a:t>
            </a:r>
          </a:p>
          <a:p>
            <a:r>
              <a:rPr lang="cs-CZ" sz="1200" dirty="0" err="1"/>
              <a:t>Class</a:t>
            </a:r>
            <a:r>
              <a:rPr lang="cs-CZ" sz="1200" dirty="0"/>
              <a:t> F </a:t>
            </a:r>
            <a:r>
              <a:rPr lang="cs-CZ" sz="1200" dirty="0" smtClean="0"/>
              <a:t>S/FTP </a:t>
            </a:r>
            <a:r>
              <a:rPr lang="cs-CZ" sz="1200" dirty="0"/>
              <a:t>600 </a:t>
            </a:r>
            <a:r>
              <a:rPr lang="cs-CZ" sz="1200" dirty="0" smtClean="0"/>
              <a:t>MHz </a:t>
            </a:r>
            <a:r>
              <a:rPr lang="cs-CZ" sz="1200" dirty="0"/>
              <a:t>Telefon, CCTV a 1000BASE-TX na stejném kabelu, samostatně 10GBASE-T </a:t>
            </a:r>
            <a:r>
              <a:rPr lang="cs-CZ" sz="1200" dirty="0" err="1"/>
              <a:t>Ethernet</a:t>
            </a:r>
            <a:r>
              <a:rPr lang="cs-CZ" sz="1200" dirty="0"/>
              <a:t>. Čtyři páry, S/FTP (</a:t>
            </a:r>
            <a:r>
              <a:rPr lang="cs-CZ" sz="1200" dirty="0" err="1"/>
              <a:t>shielded</a:t>
            </a:r>
            <a:r>
              <a:rPr lang="cs-CZ" sz="1200" dirty="0"/>
              <a:t> </a:t>
            </a:r>
            <a:r>
              <a:rPr lang="cs-CZ" sz="1200" dirty="0" err="1"/>
              <a:t>pairs</a:t>
            </a:r>
            <a:r>
              <a:rPr lang="cs-CZ" sz="1200" dirty="0"/>
              <a:t>, </a:t>
            </a:r>
            <a:r>
              <a:rPr lang="cs-CZ" sz="1200" dirty="0" err="1"/>
              <a:t>braid-screened</a:t>
            </a:r>
            <a:r>
              <a:rPr lang="cs-CZ" sz="1200" dirty="0"/>
              <a:t> </a:t>
            </a:r>
            <a:r>
              <a:rPr lang="cs-CZ" sz="1200" dirty="0" err="1"/>
              <a:t>cable</a:t>
            </a:r>
            <a:r>
              <a:rPr lang="cs-CZ" sz="1200" dirty="0"/>
              <a:t>). ISO/IEC 11801 2nd Ed. </a:t>
            </a:r>
          </a:p>
          <a:p>
            <a:r>
              <a:rPr lang="cs-CZ" sz="1200" dirty="0" err="1"/>
              <a:t>Class</a:t>
            </a:r>
            <a:r>
              <a:rPr lang="cs-CZ" sz="1200" dirty="0"/>
              <a:t> Fa  1000 MHz Telefon, CATV, 1000BASE-TX na stejném kabelu. samostatně 10GBASE-T </a:t>
            </a:r>
            <a:r>
              <a:rPr lang="cs-CZ" sz="1200" dirty="0" err="1"/>
              <a:t>Ethernet</a:t>
            </a:r>
            <a:r>
              <a:rPr lang="cs-CZ" sz="1200" dirty="0"/>
              <a:t>. Čtyři páry, S/FTP (</a:t>
            </a:r>
            <a:r>
              <a:rPr lang="cs-CZ" sz="1200" dirty="0" err="1"/>
              <a:t>shielded</a:t>
            </a:r>
            <a:r>
              <a:rPr lang="cs-CZ" sz="1200" dirty="0"/>
              <a:t> </a:t>
            </a:r>
            <a:r>
              <a:rPr lang="cs-CZ" sz="1200" dirty="0" err="1"/>
              <a:t>pairs</a:t>
            </a:r>
            <a:r>
              <a:rPr lang="cs-CZ" sz="1200" dirty="0"/>
              <a:t>, </a:t>
            </a:r>
            <a:r>
              <a:rPr lang="cs-CZ" sz="1200" dirty="0" err="1"/>
              <a:t>braid-screened</a:t>
            </a:r>
            <a:r>
              <a:rPr lang="cs-CZ" sz="1200" dirty="0"/>
              <a:t> </a:t>
            </a:r>
            <a:r>
              <a:rPr lang="cs-CZ" sz="1200" dirty="0" err="1"/>
              <a:t>cable</a:t>
            </a:r>
            <a:r>
              <a:rPr lang="cs-CZ" sz="1200" dirty="0"/>
              <a:t>). ISO/IEC 11801 2nd Ed. </a:t>
            </a:r>
            <a:r>
              <a:rPr lang="cs-CZ" sz="1200" dirty="0" err="1"/>
              <a:t>Am</a:t>
            </a:r>
            <a:r>
              <a:rPr lang="cs-CZ" sz="1200" dirty="0"/>
              <a:t>. 2.</a:t>
            </a:r>
          </a:p>
          <a:p>
            <a:endParaRPr lang="cs-CZ" dirty="0">
              <a:effectLst/>
            </a:endParaRPr>
          </a:p>
        </p:txBody>
      </p:sp>
    </p:spTree>
    <p:extLst>
      <p:ext uri="{BB962C8B-B14F-4D97-AF65-F5344CB8AC3E}">
        <p14:creationId xmlns:p14="http://schemas.microsoft.com/office/powerpoint/2010/main" xmlns="" val="30192881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276325" y="476672"/>
            <a:ext cx="8610600" cy="769441"/>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rPr>
              <a:t>UTP kabely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všeobecně</a:t>
            </a: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4" name="Obdélník 3"/>
          <p:cNvSpPr/>
          <p:nvPr/>
        </p:nvSpPr>
        <p:spPr>
          <a:xfrm>
            <a:off x="827585" y="1246113"/>
            <a:ext cx="7416824" cy="5355312"/>
          </a:xfrm>
          <a:prstGeom prst="rect">
            <a:avLst/>
          </a:prstGeom>
        </p:spPr>
        <p:txBody>
          <a:bodyPr wrap="square">
            <a:spAutoFit/>
          </a:bodyPr>
          <a:lstStyle/>
          <a:p>
            <a:r>
              <a:rPr lang="cs-CZ" b="1" dirty="0" smtClean="0"/>
              <a:t>Vliv </a:t>
            </a:r>
            <a:r>
              <a:rPr lang="cs-CZ" b="1" dirty="0"/>
              <a:t>na topologii </a:t>
            </a:r>
            <a:r>
              <a:rPr lang="cs-CZ" b="1" dirty="0" smtClean="0"/>
              <a:t>sítí</a:t>
            </a:r>
            <a:endParaRPr lang="cs-CZ" b="1" dirty="0"/>
          </a:p>
          <a:p>
            <a:r>
              <a:rPr lang="cs-CZ" dirty="0"/>
              <a:t>Kabel kategorie 5 (Cat5) tvořený čtyřmi páry kroucené dvojlinky zakončený konektory RJ-45</a:t>
            </a:r>
          </a:p>
          <a:p>
            <a:r>
              <a:rPr lang="cs-CZ" dirty="0"/>
              <a:t>Jednou ze základních odlišností kroucené dvojlinky od koaxiálního kabelu je skutečnost, že na kroucené dvojlince není možné dělat odbočky. Kroucená dvojlinka je proto použitelná jen pro vytváření dvoubodových spojů, a díky svým obvodovým vlastnostem navíc omezených jen na maximální vzdálenost 100 m.</a:t>
            </a:r>
          </a:p>
          <a:p>
            <a:r>
              <a:rPr lang="cs-CZ" dirty="0"/>
              <a:t>Nemožnost vytvářet odbočky pak ale nutně znamená, že prostřednictvím kroucené dvojlinky nelze vytvořit sběrnicovou </a:t>
            </a:r>
            <a:r>
              <a:rPr lang="cs-CZ" dirty="0" smtClean="0"/>
              <a:t>topologii sítě</a:t>
            </a:r>
            <a:r>
              <a:rPr lang="cs-CZ" dirty="0"/>
              <a:t>, se kterou klasický </a:t>
            </a:r>
            <a:r>
              <a:rPr lang="cs-CZ" dirty="0" err="1"/>
              <a:t>Ethernet</a:t>
            </a:r>
            <a:r>
              <a:rPr lang="cs-CZ" dirty="0"/>
              <a:t> počítá a bez které se pro své fungování neobejde.</a:t>
            </a:r>
          </a:p>
          <a:p>
            <a:r>
              <a:rPr lang="cs-CZ" dirty="0"/>
              <a:t>Problém s odbočkami lze vyřešit elektronicky - když nejde udělat odbočka přímo na kabelu, přivede se jeden konec dvoubodového spoje ke koncovému uzlu, a druhý na vstup elektronického obvodu, který zajistí potřebné „rozbočení" elektronickou cestou. Z původní sběrnicové topologie, využívající možnosti odboček na koaxiálním kabelu, se náhle stává </a:t>
            </a:r>
            <a:r>
              <a:rPr lang="cs-CZ" dirty="0" smtClean="0"/>
              <a:t>topologie hvězdicovitá</a:t>
            </a:r>
            <a:r>
              <a:rPr lang="cs-CZ" dirty="0"/>
              <a:t>. V jejím středu je zařízení, které zajišťuje potřebné „rozbočení", a tak se mu také podle toho říká „rozbočovač" (anglicky: </a:t>
            </a:r>
            <a:r>
              <a:rPr lang="cs-CZ" dirty="0" smtClean="0"/>
              <a:t>hub)</a:t>
            </a:r>
            <a:endParaRPr lang="cs-CZ" dirty="0"/>
          </a:p>
          <a:p>
            <a:endParaRPr lang="cs-CZ" dirty="0">
              <a:effectLst/>
            </a:endParaRPr>
          </a:p>
        </p:txBody>
      </p:sp>
    </p:spTree>
    <p:extLst>
      <p:ext uri="{BB962C8B-B14F-4D97-AF65-F5344CB8AC3E}">
        <p14:creationId xmlns:p14="http://schemas.microsoft.com/office/powerpoint/2010/main" xmlns="" val="4077550623"/>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21693</TotalTime>
  <Words>1550</Words>
  <Application>Microsoft Office PowerPoint</Application>
  <PresentationFormat>Předvádění na obrazovce (4:3)</PresentationFormat>
  <Paragraphs>91</Paragraphs>
  <Slides>12</Slides>
  <Notes>0</Notes>
  <HiddenSlides>0</HiddenSlides>
  <MMClips>0</MMClips>
  <ScaleCrop>false</ScaleCrop>
  <HeadingPairs>
    <vt:vector size="4" baseType="variant">
      <vt:variant>
        <vt:lpstr>Motiv</vt:lpstr>
      </vt:variant>
      <vt:variant>
        <vt:i4>1</vt:i4>
      </vt:variant>
      <vt:variant>
        <vt:lpstr>Nadpisy snímků</vt:lpstr>
      </vt:variant>
      <vt:variant>
        <vt:i4>12</vt:i4>
      </vt:variant>
    </vt:vector>
  </HeadingPairs>
  <TitlesOfParts>
    <vt:vector size="13" baseType="lpstr">
      <vt:lpstr>Motiv systému Office</vt:lpstr>
      <vt:lpstr>Snímek 1</vt:lpstr>
      <vt:lpstr>Snímek 2</vt:lpstr>
      <vt:lpstr>Snímek 3</vt:lpstr>
      <vt:lpstr>Snímek 4</vt:lpstr>
      <vt:lpstr>Snímek 5</vt:lpstr>
      <vt:lpstr>Snímek 6</vt:lpstr>
      <vt:lpstr>Snímek 7</vt:lpstr>
      <vt:lpstr>Snímek 8</vt:lpstr>
      <vt:lpstr>Snímek 9</vt:lpstr>
      <vt:lpstr>Snímek 10</vt:lpstr>
      <vt:lpstr>UTP kabely všeobecně</vt:lpstr>
      <vt:lpstr>SEZNAM POUŽITÝCH ZDROJŮ </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EU_12</dc:creator>
  <cp:lastModifiedBy>Erda</cp:lastModifiedBy>
  <cp:revision>224</cp:revision>
  <dcterms:created xsi:type="dcterms:W3CDTF">2014-04-06T14:10:38Z</dcterms:created>
  <dcterms:modified xsi:type="dcterms:W3CDTF">2014-10-15T21:11:00Z</dcterms:modified>
</cp:coreProperties>
</file>