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320" r:id="rId4"/>
    <p:sldId id="346" r:id="rId5"/>
    <p:sldId id="348" r:id="rId6"/>
    <p:sldId id="349" r:id="rId7"/>
    <p:sldId id="350" r:id="rId8"/>
    <p:sldId id="351" r:id="rId9"/>
    <p:sldId id="352" r:id="rId10"/>
    <p:sldId id="353" r:id="rId11"/>
    <p:sldId id="338" r:id="rId12"/>
    <p:sldId id="295" r:id="rId13"/>
    <p:sldId id="296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2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melaelectric.com/kabelovna-chyse" TargetMode="External"/><Relationship Id="rId2" Type="http://schemas.openxmlformats.org/officeDocument/2006/relationships/hyperlink" Target="http://www.tydyt.cz/kabely/rozhrani/barvy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5245396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Sdělovací kabely a telefonní kabely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04664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520593" y="1174105"/>
            <a:ext cx="77768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/>
              <a:t> SDĚLOVACÍ </a:t>
            </a:r>
            <a:r>
              <a:rPr lang="cs-CZ" sz="1600" dirty="0"/>
              <a:t>VODIČ </a:t>
            </a:r>
            <a:r>
              <a:rPr lang="cs-CZ" sz="1600" dirty="0" smtClean="0"/>
              <a:t>NÍZKOFREKVENČNÍ</a:t>
            </a:r>
            <a:endParaRPr lang="cs-CZ" sz="1600" dirty="0"/>
          </a:p>
          <a:p>
            <a:r>
              <a:rPr lang="cs-CZ" sz="1600" dirty="0" err="1"/>
              <a:t>Upp</a:t>
            </a:r>
            <a:endParaRPr lang="cs-CZ" sz="1600" u="sng" dirty="0" smtClean="0"/>
          </a:p>
          <a:p>
            <a:r>
              <a:rPr lang="cs-CZ" sz="1600" u="sng" dirty="0" smtClean="0"/>
              <a:t>Konstrukce </a:t>
            </a:r>
            <a:r>
              <a:rPr lang="cs-CZ" sz="1600" dirty="0"/>
              <a:t> </a:t>
            </a:r>
          </a:p>
          <a:p>
            <a:r>
              <a:rPr lang="cs-CZ" sz="1600" dirty="0"/>
              <a:t>1.   Elektrovodné jádro z  </a:t>
            </a:r>
            <a:r>
              <a:rPr lang="cs-CZ" sz="1600" dirty="0" err="1"/>
              <a:t>Cu</a:t>
            </a:r>
            <a:r>
              <a:rPr lang="cs-CZ" sz="1600" dirty="0"/>
              <a:t> drátu tř.1 (ČSN EN 60228,HD 383) </a:t>
            </a:r>
          </a:p>
          <a:p>
            <a:r>
              <a:rPr lang="cs-CZ" sz="1600" dirty="0"/>
              <a:t>2.   Izolace žil z PVC směsi </a:t>
            </a:r>
          </a:p>
          <a:p>
            <a:r>
              <a:rPr lang="cs-CZ" sz="1600" dirty="0"/>
              <a:t>3.   Žíly jsou uloženy paralelně ve společné izolaci </a:t>
            </a:r>
          </a:p>
          <a:p>
            <a:r>
              <a:rPr lang="cs-CZ" sz="1600" dirty="0"/>
              <a:t> </a:t>
            </a:r>
          </a:p>
          <a:p>
            <a:r>
              <a:rPr lang="cs-CZ" sz="1600" dirty="0"/>
              <a:t> </a:t>
            </a:r>
          </a:p>
          <a:p>
            <a:r>
              <a:rPr lang="cs-CZ" sz="1600" dirty="0"/>
              <a:t> </a:t>
            </a:r>
            <a:endParaRPr lang="cs-CZ" sz="1600" dirty="0" smtClean="0"/>
          </a:p>
          <a:p>
            <a:endParaRPr lang="cs-CZ" sz="1600" dirty="0"/>
          </a:p>
          <a:p>
            <a:endParaRPr lang="cs-CZ" sz="1600" dirty="0"/>
          </a:p>
          <a:p>
            <a:r>
              <a:rPr lang="cs-CZ" sz="1600" u="sng" dirty="0"/>
              <a:t>Použití </a:t>
            </a:r>
            <a:endParaRPr lang="cs-CZ" sz="1600" dirty="0"/>
          </a:p>
          <a:p>
            <a:r>
              <a:rPr lang="cs-CZ" sz="1600" dirty="0"/>
              <a:t> </a:t>
            </a:r>
            <a:r>
              <a:rPr lang="cs-CZ" sz="1600" dirty="0" smtClean="0"/>
              <a:t>Vodič </a:t>
            </a:r>
            <a:r>
              <a:rPr lang="cs-CZ" sz="1600" dirty="0"/>
              <a:t>je určen pro pevné spoje uvnitř a vně sdělovacích přístrojů a zařízení pracujících v nižších kmitočtových pásmech. Vodiče jsou vhodné pro rozvody rozhlasu po drátu a telefonu po budovách. </a:t>
            </a:r>
          </a:p>
          <a:p>
            <a:r>
              <a:rPr lang="cs-CZ" sz="1600" dirty="0"/>
              <a:t> </a:t>
            </a:r>
          </a:p>
          <a:p>
            <a:r>
              <a:rPr lang="cs-CZ" sz="1600" u="sng" dirty="0"/>
              <a:t>Upozornění </a:t>
            </a:r>
            <a:endParaRPr lang="cs-CZ" sz="1600" dirty="0"/>
          </a:p>
          <a:p>
            <a:r>
              <a:rPr lang="cs-CZ" sz="1600" dirty="0"/>
              <a:t>Kabel je odolný proti šíření plamene dle ČSN EN 50265-2-1 (ČSN EN 60 332-1-2). </a:t>
            </a:r>
          </a:p>
          <a:p>
            <a:endParaRPr lang="cs-CZ" sz="1600" dirty="0"/>
          </a:p>
        </p:txBody>
      </p:sp>
      <p:sp>
        <p:nvSpPr>
          <p:cNvPr id="3" name="Obdélník 2"/>
          <p:cNvSpPr/>
          <p:nvPr/>
        </p:nvSpPr>
        <p:spPr>
          <a:xfrm>
            <a:off x="1244696" y="249542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9086"/>
            <a:ext cx="127635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8087" y="2814786"/>
            <a:ext cx="2992065" cy="81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0487" y="2967186"/>
            <a:ext cx="2992065" cy="81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204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a telefonní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Vyjmenujte barevné značení čtyřkových kabelů. </a:t>
            </a:r>
            <a:r>
              <a:rPr lang="cs-CZ" b="1" dirty="0"/>
              <a:t>	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						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1318878"/>
              </p:ext>
            </p:extLst>
          </p:nvPr>
        </p:nvGraphicFramePr>
        <p:xfrm>
          <a:off x="827583" y="3861048"/>
          <a:ext cx="7200801" cy="2103120"/>
        </p:xfrm>
        <a:graphic>
          <a:graphicData uri="http://schemas.openxmlformats.org/drawingml/2006/table">
            <a:tbl>
              <a:tblPr/>
              <a:tblGrid>
                <a:gridCol w="720080"/>
                <a:gridCol w="1152128"/>
                <a:gridCol w="216024"/>
                <a:gridCol w="1512169"/>
                <a:gridCol w="216024"/>
                <a:gridCol w="1584177"/>
                <a:gridCol w="216024"/>
                <a:gridCol w="1368151"/>
                <a:gridCol w="216024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latin typeface="Times New Roman"/>
                        </a:rPr>
                        <a:t>Čtyřka</a:t>
                      </a:r>
                      <a:endParaRPr lang="cs-CZ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/>
                        <a:t>a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/>
                        <a:t>b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/>
                        <a:t>c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/>
                        <a:t>d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modrá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oranžová</a:t>
                      </a:r>
                      <a:endParaRPr lang="cs-CZ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</a:rPr>
                        <a:t>hnědá</a:t>
                      </a:r>
                      <a:endParaRPr lang="cs-CZ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šedivá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Sdělovací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a telefonní kabely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0" indent="0">
              <a:buNone/>
            </a:pPr>
            <a:r>
              <a:rPr lang="cs-CZ" sz="2800" b="1" dirty="0"/>
              <a:t>2. </a:t>
            </a:r>
            <a:r>
              <a:rPr lang="cs-CZ" sz="2800" b="1" dirty="0" smtClean="0"/>
              <a:t>Kde se používá kabel na obrázku</a:t>
            </a:r>
            <a:endParaRPr lang="cs-CZ" sz="2800" b="1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25774"/>
            <a:ext cx="2987675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55576" y="4437112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Vodič je určen pro pevné spoje uvnitř a vně sdělovacích přístrojů a zařízení pracujících v nižších kmitočtových pásmech. Vodiče jsou vhodné pro rozvody rozhlasu po drátu a telefonu po budovách.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ttp</a:t>
            </a:r>
            <a:r>
              <a:rPr lang="cs-CZ" dirty="0"/>
              <a:t>://www.allkabel.cz</a:t>
            </a:r>
            <a:r>
              <a:rPr lang="cs-CZ" dirty="0" smtClean="0"/>
              <a:t>/</a:t>
            </a:r>
          </a:p>
          <a:p>
            <a:r>
              <a:rPr lang="cs-CZ" dirty="0"/>
              <a:t>Lamela Electric, a.s</a:t>
            </a:r>
            <a:r>
              <a:rPr lang="cs-CZ" dirty="0" smtClean="0"/>
              <a:t>. Katalog produktů</a:t>
            </a:r>
          </a:p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www.tydyt.cz/kabely/rozhrani/barvy.htm</a:t>
            </a:r>
            <a:endParaRPr lang="cs-CZ" dirty="0" smtClean="0"/>
          </a:p>
          <a:p>
            <a:r>
              <a:rPr lang="cs-CZ" dirty="0" err="1"/>
              <a:t>Lamelaelectric</a:t>
            </a:r>
            <a:r>
              <a:rPr lang="cs-CZ" dirty="0"/>
              <a:t>. [online]. [cit. </a:t>
            </a:r>
            <a:r>
              <a:rPr lang="cs-CZ" dirty="0" smtClean="0"/>
              <a:t>2013-11-10]. </a:t>
            </a:r>
            <a:r>
              <a:rPr lang="cs-CZ" dirty="0"/>
              <a:t>Dostupné z: </a:t>
            </a:r>
            <a:r>
              <a:rPr lang="cs-CZ" dirty="0">
                <a:hlinkClick r:id="rId3"/>
              </a:rPr>
              <a:t>http://www.lamelaelectric.com/kabelovna-chyse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47039"/>
            <a:ext cx="8534400" cy="182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sdělovací kabely a telefonní kabely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Použití:</a:t>
            </a:r>
          </a:p>
          <a:p>
            <a:r>
              <a:rPr lang="cs-CZ" sz="1600" dirty="0">
                <a:latin typeface="Times New Roman" pitchFamily="18" charset="0"/>
              </a:rPr>
              <a:t>Sdělovací kabely a telefonní </a:t>
            </a:r>
            <a:r>
              <a:rPr lang="cs-CZ" sz="1600" dirty="0" smtClean="0">
                <a:latin typeface="Times New Roman" pitchFamily="18" charset="0"/>
              </a:rPr>
              <a:t>kabely</a:t>
            </a:r>
            <a:r>
              <a:rPr lang="cs-CZ" sz="1600" dirty="0" smtClean="0"/>
              <a:t> </a:t>
            </a:r>
            <a:r>
              <a:rPr lang="cs-CZ" sz="1600" dirty="0"/>
              <a:t>jsou určeny </a:t>
            </a:r>
            <a:r>
              <a:rPr lang="cs-CZ" sz="1600" dirty="0" smtClean="0"/>
              <a:t> na </a:t>
            </a:r>
            <a:r>
              <a:rPr lang="cs-CZ" sz="1600" dirty="0"/>
              <a:t>propojení - přenosových</a:t>
            </a:r>
          </a:p>
          <a:p>
            <a:r>
              <a:rPr lang="cs-CZ" sz="1600" dirty="0"/>
              <a:t>(sdělovacích) zařízení, telefonních </a:t>
            </a:r>
            <a:r>
              <a:rPr lang="cs-CZ" sz="1600" dirty="0" smtClean="0"/>
              <a:t> zařízení </a:t>
            </a:r>
            <a:r>
              <a:rPr lang="cs-CZ" sz="1600" dirty="0"/>
              <a:t>a zařízení pro zpracování </a:t>
            </a:r>
            <a:r>
              <a:rPr lang="cs-CZ" sz="1600" dirty="0" smtClean="0"/>
              <a:t>dat.</a:t>
            </a:r>
          </a:p>
          <a:p>
            <a:r>
              <a:rPr lang="cs-CZ" sz="1600" dirty="0"/>
              <a:t> U </a:t>
            </a:r>
            <a:r>
              <a:rPr lang="cs-CZ" sz="1600" dirty="0" smtClean="0">
                <a:latin typeface="Times New Roman" pitchFamily="18" charset="0"/>
              </a:rPr>
              <a:t>telefonních kabelů</a:t>
            </a:r>
            <a:r>
              <a:rPr lang="cs-CZ" sz="1600" dirty="0" smtClean="0"/>
              <a:t> je </a:t>
            </a:r>
            <a:r>
              <a:rPr lang="cs-CZ" sz="1600" dirty="0"/>
              <a:t>možné stočit </a:t>
            </a:r>
            <a:r>
              <a:rPr lang="cs-CZ" sz="1600" dirty="0" smtClean="0"/>
              <a:t>žíly</a:t>
            </a:r>
            <a:r>
              <a:rPr lang="cs-CZ" sz="1600" dirty="0"/>
              <a:t> </a:t>
            </a:r>
            <a:r>
              <a:rPr lang="cs-CZ" sz="1600" dirty="0" smtClean="0"/>
              <a:t>do </a:t>
            </a:r>
            <a:r>
              <a:rPr lang="cs-CZ" sz="1600" dirty="0"/>
              <a:t>párů</a:t>
            </a:r>
            <a:r>
              <a:rPr lang="cs-CZ" sz="1600" dirty="0" smtClean="0"/>
              <a:t>  </a:t>
            </a:r>
            <a:r>
              <a:rPr lang="cs-CZ" sz="1600" dirty="0"/>
              <a:t>jako křížovou čtyřku. Duše je ovinuta termoplastickou páskou s překrytím </a:t>
            </a:r>
            <a:r>
              <a:rPr lang="cs-CZ" sz="1600" dirty="0" smtClean="0"/>
              <a:t>.</a:t>
            </a:r>
            <a:endParaRPr lang="cs-CZ" sz="1600" dirty="0"/>
          </a:p>
          <a:p>
            <a:r>
              <a:rPr lang="cs-CZ" sz="1600" dirty="0"/>
              <a:t>Stínění: je z Al laminované fólie </a:t>
            </a:r>
            <a:r>
              <a:rPr lang="cs-CZ" sz="1600" dirty="0" smtClean="0"/>
              <a:t>tloušťky, </a:t>
            </a:r>
            <a:r>
              <a:rPr lang="cs-CZ" sz="1600" dirty="0"/>
              <a:t>která je ovinuta kolem duše nebo </a:t>
            </a:r>
            <a:r>
              <a:rPr lang="cs-CZ" sz="1600" dirty="0" smtClean="0"/>
              <a:t>podélně </a:t>
            </a:r>
            <a:r>
              <a:rPr lang="cs-CZ" sz="1600" dirty="0"/>
              <a:t>vpuštěna. Překrytí stínicí </a:t>
            </a:r>
            <a:r>
              <a:rPr lang="cs-CZ" sz="1600" dirty="0" smtClean="0"/>
              <a:t>pásky. </a:t>
            </a:r>
            <a:r>
              <a:rPr lang="cs-CZ" sz="1600" dirty="0"/>
              <a:t>Pro zabezpečení kontinuity stínění je </a:t>
            </a:r>
            <a:r>
              <a:rPr lang="cs-CZ" sz="1600" dirty="0" smtClean="0"/>
              <a:t>pod </a:t>
            </a:r>
            <a:r>
              <a:rPr lang="cs-CZ" sz="1600" dirty="0"/>
              <a:t>fólií vpuštěn </a:t>
            </a:r>
            <a:r>
              <a:rPr lang="cs-CZ" sz="1600" dirty="0" err="1"/>
              <a:t>Cu</a:t>
            </a:r>
            <a:r>
              <a:rPr lang="cs-CZ" sz="1600" dirty="0"/>
              <a:t> pocínovaný </a:t>
            </a:r>
            <a:r>
              <a:rPr lang="cs-CZ" sz="1600" dirty="0" smtClean="0"/>
              <a:t>drát.</a:t>
            </a:r>
            <a:endParaRPr lang="cs-CZ" sz="1600" dirty="0"/>
          </a:p>
          <a:p>
            <a:endParaRPr lang="cs-CZ" sz="1600" dirty="0"/>
          </a:p>
          <a:p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xmlns="" val="1577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Barvy </a:t>
            </a:r>
            <a:r>
              <a:rPr lang="cs-CZ" sz="1600" b="1" dirty="0"/>
              <a:t>vodičů v jednotlivých kabelech</a:t>
            </a:r>
            <a:r>
              <a:rPr lang="cs-CZ" sz="1600" dirty="0"/>
              <a:t>.</a:t>
            </a:r>
          </a:p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1244696" y="2495420"/>
            <a:ext cx="63367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Barevné značení kabelů se řídí podle typu kabelu. Proto je nejdříve nutno poznat o jaký typ kabelu se jedná, a to podle provedení a barev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/>
              <a:t>Párové kabely: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dirty="0"/>
              <a:t>V</a:t>
            </a:r>
            <a:r>
              <a:rPr lang="cs-CZ" altLang="cs-CZ" dirty="0">
                <a:latin typeface="Arial" pitchFamily="34" charset="0"/>
                <a:cs typeface="Arial" pitchFamily="34" charset="0"/>
              </a:rPr>
              <a:t> </a:t>
            </a:r>
            <a:r>
              <a:rPr lang="cs-CZ" altLang="cs-CZ" dirty="0"/>
              <a:t>současné době jsou na trhu dva druhy barevného značení.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dirty="0"/>
              <a:t>Rozeznáme je podle prvních třech páru.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dirty="0"/>
              <a:t>Jeli tam bílo rudá (nikoli oranžová) jedná se o české barevné značení,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dirty="0"/>
              <a:t> jeli tam bílo oranžová (nikoliv rudá) jedná se o zahraniční barevné značení.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dirty="0"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1420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8629817"/>
              </p:ext>
            </p:extLst>
          </p:nvPr>
        </p:nvGraphicFramePr>
        <p:xfrm>
          <a:off x="1835696" y="1374567"/>
          <a:ext cx="5184577" cy="5150772"/>
        </p:xfrm>
        <a:graphic>
          <a:graphicData uri="http://schemas.openxmlformats.org/drawingml/2006/table">
            <a:tbl>
              <a:tblPr/>
              <a:tblGrid>
                <a:gridCol w="471327"/>
                <a:gridCol w="837912"/>
                <a:gridCol w="209477"/>
                <a:gridCol w="363486"/>
                <a:gridCol w="841011"/>
                <a:gridCol w="1047390"/>
                <a:gridCol w="209477"/>
                <a:gridCol w="995020"/>
                <a:gridCol w="209477"/>
              </a:tblGrid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 dirty="0"/>
                        <a:t>Pár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Tel. značení</a:t>
                      </a:r>
                      <a:endParaRPr lang="cs-CZ" sz="700"/>
                    </a:p>
                    <a:p>
                      <a:pPr algn="ctr"/>
                      <a:r>
                        <a:rPr lang="cs-CZ" sz="700"/>
                        <a:t>(české)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Počítačovy</a:t>
                      </a:r>
                      <a:endParaRPr lang="cs-CZ" sz="700"/>
                    </a:p>
                    <a:p>
                      <a:pPr algn="ctr"/>
                      <a:r>
                        <a:rPr lang="cs-CZ" sz="700"/>
                        <a:t>(zahraniční)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60091"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700"/>
                        <a:t>a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700"/>
                        <a:t>b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700"/>
                        <a:t>a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700"/>
                        <a:t>b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 dirty="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2.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3.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zelené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4.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5.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bílá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6.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7.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 dirty="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8.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zelené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9.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</a:tr>
              <a:tr h="16009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10.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 dirty="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11.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černá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12.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černá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13.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 dirty="0">
                          <a:latin typeface="Times New Roman"/>
                        </a:rPr>
                        <a:t>černá</a:t>
                      </a:r>
                      <a:endParaRPr lang="cs-CZ" sz="700" dirty="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zelené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14.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černá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15.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černá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16.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fialová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rudá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17.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fialová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oranžová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18.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fialová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modrá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zelené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19.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fialová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hnědá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</a:tr>
              <a:tr h="285381"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20.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fialová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>
                          <a:latin typeface="Times New Roman"/>
                        </a:rPr>
                        <a:t>žlutá</a:t>
                      </a:r>
                      <a:endParaRPr lang="cs-CZ" sz="700"/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700"/>
                        <a:t>šedá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700" dirty="0"/>
                        <a:t> </a:t>
                      </a:r>
                    </a:p>
                  </a:txBody>
                  <a:tcPr marL="15290" marR="15290" marT="15290" marB="15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778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/>
          </a:p>
          <a:p>
            <a:endParaRPr lang="cs-CZ" sz="1600" dirty="0"/>
          </a:p>
          <a:p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827584" y="1720405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Čtyřkové kabely: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7681334"/>
              </p:ext>
            </p:extLst>
          </p:nvPr>
        </p:nvGraphicFramePr>
        <p:xfrm>
          <a:off x="539552" y="2276870"/>
          <a:ext cx="7239278" cy="2672598"/>
        </p:xfrm>
        <a:graphic>
          <a:graphicData uri="http://schemas.openxmlformats.org/drawingml/2006/table">
            <a:tbl>
              <a:tblPr/>
              <a:tblGrid>
                <a:gridCol w="788730"/>
                <a:gridCol w="1146764"/>
                <a:gridCol w="215018"/>
                <a:gridCol w="1505128"/>
                <a:gridCol w="215018"/>
                <a:gridCol w="1576801"/>
                <a:gridCol w="215018"/>
                <a:gridCol w="1361783"/>
                <a:gridCol w="215018"/>
              </a:tblGrid>
              <a:tr h="445433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latin typeface="Times New Roman"/>
                        </a:rPr>
                        <a:t>Čtyřka</a:t>
                      </a:r>
                      <a:endParaRPr lang="cs-CZ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/>
                        <a:t>a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/>
                        <a:t>b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dirty="0"/>
                        <a:t>c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/>
                        <a:t>d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4543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modrá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445433"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2.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latin typeface="Times New Roman"/>
                        </a:rPr>
                        <a:t>oranžová</a:t>
                      </a:r>
                      <a:endParaRPr lang="cs-CZ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445433"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445433"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4.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latin typeface="Times New Roman"/>
                        </a:rPr>
                        <a:t>hnědá</a:t>
                      </a:r>
                      <a:endParaRPr lang="cs-CZ" dirty="0"/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  <a:tr h="445433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5.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bílá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šedivá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modro-zelená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fialová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 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1047267" y="5103674"/>
            <a:ext cx="74131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Pět čtyřek dohromady tvoří skupinu, která je vždy omotána provázkem. První skupina je omotána rudým provázkem (počáteční skupina), druhá skupina zeleným (směrová skupina). Další skupiny jsou omotány bílím provázkem</a:t>
            </a:r>
          </a:p>
        </p:txBody>
      </p:sp>
    </p:spTree>
    <p:extLst>
      <p:ext uri="{BB962C8B-B14F-4D97-AF65-F5344CB8AC3E}">
        <p14:creationId xmlns:p14="http://schemas.microsoft.com/office/powerpoint/2010/main" xmlns="" val="120563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524616" y="1374595"/>
            <a:ext cx="7776864" cy="53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4975">
              <a:lnSpc>
                <a:spcPts val="2070"/>
              </a:lnSpc>
              <a:spcBef>
                <a:spcPts val="915"/>
              </a:spcBef>
              <a:spcAft>
                <a:spcPts val="0"/>
              </a:spcAft>
            </a:pPr>
            <a:r>
              <a:rPr lang="cs-CZ" dirty="0" smtClean="0"/>
              <a:t> </a:t>
            </a:r>
            <a:r>
              <a:rPr lang="cs-CZ" sz="1600" dirty="0" smtClean="0"/>
              <a:t>SDĚLOVACÍ </a:t>
            </a:r>
            <a:r>
              <a:rPr lang="cs-CZ" sz="1600" dirty="0"/>
              <a:t>STÍNĚNÝ  KABEL PRO VNITŘNÍ ROZODY </a:t>
            </a:r>
          </a:p>
          <a:p>
            <a:pPr marL="457200">
              <a:spcAft>
                <a:spcPts val="0"/>
              </a:spcAft>
            </a:pPr>
            <a:r>
              <a:rPr lang="cs-CZ" sz="1600" dirty="0"/>
              <a:t> </a:t>
            </a:r>
          </a:p>
          <a:p>
            <a:pPr marL="457200">
              <a:spcAft>
                <a:spcPts val="0"/>
              </a:spcAft>
            </a:pPr>
            <a:r>
              <a:rPr lang="cs-CZ" sz="1600" dirty="0"/>
              <a:t>SYKFY  </a:t>
            </a:r>
          </a:p>
          <a:p>
            <a:pPr marL="457200">
              <a:spcBef>
                <a:spcPts val="520"/>
              </a:spcBef>
              <a:spcAft>
                <a:spcPts val="0"/>
              </a:spcAft>
            </a:pPr>
            <a:r>
              <a:rPr lang="cs-CZ" sz="1600" dirty="0"/>
              <a:t>Konstrukce  </a:t>
            </a:r>
          </a:p>
          <a:p>
            <a:pPr marL="800100" indent="-342900">
              <a:spcBef>
                <a:spcPts val="60"/>
              </a:spcBef>
              <a:spcAft>
                <a:spcPts val="0"/>
              </a:spcAft>
              <a:buAutoNum type="arabicPeriod"/>
            </a:pPr>
            <a:r>
              <a:rPr lang="cs-CZ" sz="1600" dirty="0"/>
              <a:t>Elektrovodné jádro z  </a:t>
            </a:r>
            <a:r>
              <a:rPr lang="cs-CZ" sz="1600" dirty="0" err="1"/>
              <a:t>Cu</a:t>
            </a:r>
            <a:r>
              <a:rPr lang="cs-CZ" sz="1600" dirty="0"/>
              <a:t> drátu tř.1 (ČSN EN 60228,HD 383) </a:t>
            </a:r>
          </a:p>
          <a:p>
            <a:pPr marL="457200">
              <a:spcBef>
                <a:spcPts val="80"/>
              </a:spcBef>
              <a:spcAft>
                <a:spcPts val="0"/>
              </a:spcAft>
            </a:pPr>
            <a:r>
              <a:rPr lang="cs-CZ" sz="1600" dirty="0"/>
              <a:t>2.   Izolace žil z PVC směsi </a:t>
            </a:r>
          </a:p>
          <a:p>
            <a:pPr marL="456565">
              <a:spcBef>
                <a:spcPts val="80"/>
              </a:spcBef>
              <a:spcAft>
                <a:spcPts val="0"/>
              </a:spcAft>
            </a:pPr>
            <a:r>
              <a:rPr lang="cs-CZ" sz="1600" dirty="0"/>
              <a:t>3.   Žíly stočeny do párů (trojek) a páry (trojky) stočeny do duše kabelu v        	polohách </a:t>
            </a:r>
          </a:p>
          <a:p>
            <a:pPr marL="456565">
              <a:spcAft>
                <a:spcPts val="0"/>
              </a:spcAft>
            </a:pPr>
            <a:r>
              <a:rPr lang="cs-CZ" sz="1600" dirty="0"/>
              <a:t>4.   Obal - plastová oddělovací páska </a:t>
            </a:r>
          </a:p>
          <a:p>
            <a:pPr marL="456565">
              <a:spcBef>
                <a:spcPts val="85"/>
              </a:spcBef>
              <a:spcAft>
                <a:spcPts val="0"/>
              </a:spcAft>
            </a:pPr>
            <a:r>
              <a:rPr lang="cs-CZ" sz="1600" dirty="0"/>
              <a:t>5.   Stínění -  laminovaná Al páska s příložným </a:t>
            </a:r>
            <a:r>
              <a:rPr lang="cs-CZ" sz="1600" dirty="0" err="1"/>
              <a:t>CuSn</a:t>
            </a:r>
            <a:r>
              <a:rPr lang="cs-CZ" sz="1600" dirty="0"/>
              <a:t> drátem </a:t>
            </a:r>
          </a:p>
          <a:p>
            <a:pPr marL="457200">
              <a:spcBef>
                <a:spcPts val="80"/>
              </a:spcBef>
              <a:spcAft>
                <a:spcPts val="0"/>
              </a:spcAft>
            </a:pPr>
            <a:r>
              <a:rPr lang="cs-CZ" sz="1600" dirty="0"/>
              <a:t>6.   Plášť z PVC směsi </a:t>
            </a:r>
          </a:p>
          <a:p>
            <a:pPr marL="447675">
              <a:spcBef>
                <a:spcPts val="220"/>
              </a:spcBef>
              <a:spcAft>
                <a:spcPts val="0"/>
              </a:spcAft>
            </a:pPr>
            <a:endParaRPr lang="cs-CZ" sz="1600" dirty="0" smtClean="0"/>
          </a:p>
          <a:p>
            <a:pPr marL="447675">
              <a:spcBef>
                <a:spcPts val="220"/>
              </a:spcBef>
              <a:spcAft>
                <a:spcPts val="0"/>
              </a:spcAft>
            </a:pPr>
            <a:endParaRPr lang="cs-CZ" sz="1600" dirty="0"/>
          </a:p>
          <a:p>
            <a:pPr marL="447675">
              <a:spcBef>
                <a:spcPts val="220"/>
              </a:spcBef>
              <a:spcAft>
                <a:spcPts val="0"/>
              </a:spcAft>
            </a:pPr>
            <a:endParaRPr lang="cs-CZ" sz="1600" dirty="0" smtClean="0"/>
          </a:p>
          <a:p>
            <a:pPr marL="447675">
              <a:spcBef>
                <a:spcPts val="220"/>
              </a:spcBef>
              <a:spcAft>
                <a:spcPts val="0"/>
              </a:spcAft>
            </a:pPr>
            <a:endParaRPr lang="cs-CZ" sz="1600" dirty="0" smtClean="0"/>
          </a:p>
          <a:p>
            <a:pPr marL="447675">
              <a:spcBef>
                <a:spcPts val="220"/>
              </a:spcBef>
              <a:spcAft>
                <a:spcPts val="0"/>
              </a:spcAft>
            </a:pPr>
            <a:r>
              <a:rPr lang="cs-CZ" sz="1600" dirty="0" smtClean="0"/>
              <a:t>Použití </a:t>
            </a:r>
          </a:p>
          <a:p>
            <a:pPr marL="447675">
              <a:spcBef>
                <a:spcPts val="220"/>
              </a:spcBef>
              <a:spcAft>
                <a:spcPts val="0"/>
              </a:spcAft>
            </a:pPr>
            <a:r>
              <a:rPr lang="cs-CZ" sz="1600" dirty="0" smtClean="0"/>
              <a:t>Kabely </a:t>
            </a:r>
            <a:r>
              <a:rPr lang="cs-CZ" sz="1600" dirty="0"/>
              <a:t>jsou určeny pro vnitřní rozvody ve sdělovací technice. Kabely jsou vhodné pro instalace, kde jsou předpokládány souběhy </a:t>
            </a:r>
            <a:br>
              <a:rPr lang="cs-CZ" sz="1600" dirty="0"/>
            </a:br>
            <a:r>
              <a:rPr lang="cs-CZ" sz="1600" dirty="0"/>
              <a:t>vedení (silová a datová vedení). Stínění kabelů zaručuje zvýšenou odolnost vůči rušivým vlivům okolí (elektromagnetické pole). </a:t>
            </a:r>
          </a:p>
        </p:txBody>
      </p:sp>
      <p:sp>
        <p:nvSpPr>
          <p:cNvPr id="3" name="Obdélník 2"/>
          <p:cNvSpPr/>
          <p:nvPr/>
        </p:nvSpPr>
        <p:spPr>
          <a:xfrm>
            <a:off x="1244696" y="249542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7" y="4561292"/>
            <a:ext cx="989459" cy="98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2633" y="4612841"/>
            <a:ext cx="3744416" cy="88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21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04664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520593" y="1124744"/>
            <a:ext cx="777686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/>
              <a:t>SDĚLOVACÍ </a:t>
            </a:r>
            <a:r>
              <a:rPr lang="cs-CZ" sz="1600" dirty="0"/>
              <a:t>KABEL NÍZKOFREKVENČNÍ </a:t>
            </a:r>
          </a:p>
          <a:p>
            <a:r>
              <a:rPr lang="cs-CZ" sz="1600" dirty="0"/>
              <a:t> LAM 6x </a:t>
            </a:r>
          </a:p>
          <a:p>
            <a:r>
              <a:rPr lang="cs-CZ" sz="1600" u="sng" dirty="0" smtClean="0"/>
              <a:t>Konstrukce </a:t>
            </a:r>
            <a:endParaRPr lang="cs-CZ" sz="1600" dirty="0"/>
          </a:p>
          <a:p>
            <a:r>
              <a:rPr lang="cs-CZ" sz="1600" dirty="0"/>
              <a:t>1.   Elektrovodné jádro z </a:t>
            </a:r>
            <a:r>
              <a:rPr lang="cs-CZ" sz="1600" dirty="0" err="1"/>
              <a:t>CuSn</a:t>
            </a:r>
            <a:r>
              <a:rPr lang="cs-CZ" sz="1600" dirty="0"/>
              <a:t> nebo </a:t>
            </a:r>
            <a:r>
              <a:rPr lang="cs-CZ" sz="1600" dirty="0" err="1"/>
              <a:t>Cu</a:t>
            </a:r>
            <a:r>
              <a:rPr lang="cs-CZ" sz="1600" dirty="0"/>
              <a:t> drátu tř.1 (ČSN EN 60228,HD 383) </a:t>
            </a:r>
          </a:p>
          <a:p>
            <a:r>
              <a:rPr lang="cs-CZ" sz="1600" dirty="0"/>
              <a:t>2.   Izolace žil z PVC směsi </a:t>
            </a:r>
          </a:p>
          <a:p>
            <a:r>
              <a:rPr lang="cs-CZ" sz="1600" dirty="0"/>
              <a:t>3.   Žíly nebo páry (napájecí i sdělovací) stočeny  do duše kabelu </a:t>
            </a:r>
          </a:p>
          <a:p>
            <a:r>
              <a:rPr lang="cs-CZ" sz="1600" dirty="0"/>
              <a:t>4.   Obal - plastová oddělovací páska </a:t>
            </a:r>
          </a:p>
          <a:p>
            <a:r>
              <a:rPr lang="cs-CZ" sz="1600" dirty="0"/>
              <a:t>5.   Stínění -  laminovaná Al páska s příložným </a:t>
            </a:r>
            <a:r>
              <a:rPr lang="cs-CZ" sz="1600" dirty="0" err="1"/>
              <a:t>CuSn</a:t>
            </a:r>
            <a:r>
              <a:rPr lang="cs-CZ" sz="1600" dirty="0"/>
              <a:t> drátem </a:t>
            </a:r>
          </a:p>
          <a:p>
            <a:r>
              <a:rPr lang="cs-CZ" sz="1600" dirty="0"/>
              <a:t>6.   Plášť z PVC směsi </a:t>
            </a:r>
          </a:p>
          <a:p>
            <a:r>
              <a:rPr lang="cs-CZ" sz="1600" dirty="0"/>
              <a:t> </a:t>
            </a:r>
          </a:p>
          <a:p>
            <a:r>
              <a:rPr lang="cs-CZ" sz="1600" dirty="0"/>
              <a:t> </a:t>
            </a:r>
          </a:p>
          <a:p>
            <a:r>
              <a:rPr lang="cs-CZ" sz="1600" dirty="0"/>
              <a:t> </a:t>
            </a:r>
            <a:endParaRPr lang="cs-CZ" sz="1600" dirty="0" smtClean="0"/>
          </a:p>
          <a:p>
            <a:r>
              <a:rPr lang="cs-CZ" sz="1600" u="sng" dirty="0" smtClean="0"/>
              <a:t>Použití </a:t>
            </a:r>
            <a:endParaRPr lang="cs-CZ" sz="1600" dirty="0"/>
          </a:p>
          <a:p>
            <a:r>
              <a:rPr lang="cs-CZ" sz="1600" dirty="0"/>
              <a:t>Kabely jsou určeny pro vnitřní rozvody ve sdělovací technice. Kabely jsou vhodné pro instalace, kde jsou předpokládány souběhy </a:t>
            </a:r>
            <a:br>
              <a:rPr lang="cs-CZ" sz="1600" dirty="0"/>
            </a:br>
            <a:r>
              <a:rPr lang="cs-CZ" sz="1600" dirty="0"/>
              <a:t>vedení (silová a datová vedení). Stínění kabelů zaručuje zvýšenou odolnost vůči rušivým vlivům okolí (elektromagnetické pole).  </a:t>
            </a:r>
          </a:p>
          <a:p>
            <a:r>
              <a:rPr lang="cs-CZ" sz="1600" u="sng" dirty="0"/>
              <a:t>Upozornění </a:t>
            </a:r>
            <a:endParaRPr lang="cs-CZ" sz="1600" dirty="0"/>
          </a:p>
          <a:p>
            <a:r>
              <a:rPr lang="cs-CZ" sz="1600" dirty="0"/>
              <a:t> </a:t>
            </a:r>
            <a:r>
              <a:rPr lang="cs-CZ" sz="1600" dirty="0" smtClean="0"/>
              <a:t>Jednotlivé </a:t>
            </a:r>
            <a:r>
              <a:rPr lang="cs-CZ" sz="1600" dirty="0"/>
              <a:t>žíly , prvky kabelu nebo skupiny prvků mohou být samostatně stíněny ( stínění identifikováno na popisu kabelu- viz. TPF 218/04 Rev.1). </a:t>
            </a:r>
          </a:p>
          <a:p>
            <a:r>
              <a:rPr lang="cs-CZ" sz="1600" dirty="0"/>
              <a:t>Kabely je možno dodávat ve třech variantních provedeních ( 1. pro uložení do lišty, 2. pro uložení pod omítku, 3. pro uložení do země) Kabel je odolný proti šíření plamene dle ČSN EN 50265-2-2 (ČSN EN 60332-1-2</a:t>
            </a:r>
            <a:r>
              <a:rPr lang="cs-CZ" sz="1600" dirty="0" smtClean="0"/>
              <a:t>)</a:t>
            </a:r>
            <a:endParaRPr lang="cs-CZ" sz="1600" dirty="0"/>
          </a:p>
        </p:txBody>
      </p:sp>
      <p:sp>
        <p:nvSpPr>
          <p:cNvPr id="3" name="Obdélník 2"/>
          <p:cNvSpPr/>
          <p:nvPr/>
        </p:nvSpPr>
        <p:spPr>
          <a:xfrm>
            <a:off x="1244696" y="249542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56992"/>
            <a:ext cx="867535" cy="881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07333"/>
            <a:ext cx="3226693" cy="90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407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404664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Sdělovací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a telefonní kabely</a:t>
            </a:r>
          </a:p>
        </p:txBody>
      </p:sp>
      <p:sp>
        <p:nvSpPr>
          <p:cNvPr id="2" name="Obdélník 1"/>
          <p:cNvSpPr/>
          <p:nvPr/>
        </p:nvSpPr>
        <p:spPr>
          <a:xfrm>
            <a:off x="520593" y="1174105"/>
            <a:ext cx="77768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/>
              <a:t> SDĚLOVACÍ </a:t>
            </a:r>
            <a:r>
              <a:rPr lang="cs-CZ" sz="1600" dirty="0"/>
              <a:t>KABEL PRO VNITŘNÍ ULOŽENÍ </a:t>
            </a:r>
          </a:p>
          <a:p>
            <a:r>
              <a:rPr lang="cs-CZ" sz="1600" dirty="0"/>
              <a:t>SEKU</a:t>
            </a:r>
            <a:endParaRPr lang="cs-CZ" sz="1600" u="sng" dirty="0" smtClean="0"/>
          </a:p>
          <a:p>
            <a:r>
              <a:rPr lang="cs-CZ" sz="1600" u="sng" dirty="0" smtClean="0"/>
              <a:t>Konstrukce </a:t>
            </a:r>
            <a:endParaRPr lang="cs-CZ" sz="1600" dirty="0"/>
          </a:p>
          <a:p>
            <a:r>
              <a:rPr lang="cs-CZ" sz="1600" dirty="0"/>
              <a:t> </a:t>
            </a:r>
          </a:p>
          <a:p>
            <a:r>
              <a:rPr lang="cs-CZ" sz="1600" dirty="0"/>
              <a:t>1.   Elektrovodné jádro z  </a:t>
            </a:r>
            <a:r>
              <a:rPr lang="cs-CZ" sz="1600" dirty="0" err="1"/>
              <a:t>Cu</a:t>
            </a:r>
            <a:r>
              <a:rPr lang="cs-CZ" sz="1600" dirty="0"/>
              <a:t> drátu tř.1 (ČSN EN 60228,HD 383) </a:t>
            </a:r>
          </a:p>
          <a:p>
            <a:r>
              <a:rPr lang="cs-CZ" sz="1600" dirty="0"/>
              <a:t>2.   Izolace žil z PE směsi </a:t>
            </a:r>
          </a:p>
          <a:p>
            <a:r>
              <a:rPr lang="cs-CZ" sz="1600" dirty="0"/>
              <a:t>3.   Plášť z PVC směsi </a:t>
            </a:r>
          </a:p>
          <a:p>
            <a:r>
              <a:rPr lang="cs-CZ" sz="1600" dirty="0"/>
              <a:t> </a:t>
            </a:r>
          </a:p>
          <a:p>
            <a:r>
              <a:rPr lang="cs-CZ" sz="1600" dirty="0"/>
              <a:t> </a:t>
            </a:r>
            <a:endParaRPr lang="cs-CZ" sz="1600" dirty="0" smtClean="0"/>
          </a:p>
          <a:p>
            <a:endParaRPr lang="cs-CZ" sz="1600" dirty="0"/>
          </a:p>
          <a:p>
            <a:r>
              <a:rPr lang="cs-CZ" sz="1600" dirty="0"/>
              <a:t> </a:t>
            </a:r>
          </a:p>
          <a:p>
            <a:r>
              <a:rPr lang="cs-CZ" sz="1600" u="sng" dirty="0"/>
              <a:t>Použití </a:t>
            </a:r>
            <a:endParaRPr lang="cs-CZ" sz="1600" dirty="0"/>
          </a:p>
          <a:p>
            <a:r>
              <a:rPr lang="cs-CZ" sz="1600" dirty="0"/>
              <a:t>Kabel je určen pro rozvody telefonu uvnitř budov a podobné účely. </a:t>
            </a:r>
            <a:endParaRPr lang="cs-CZ" sz="1600" dirty="0" smtClean="0"/>
          </a:p>
          <a:p>
            <a:r>
              <a:rPr lang="cs-CZ" sz="1600" u="sng" dirty="0" smtClean="0"/>
              <a:t>Upozornění </a:t>
            </a:r>
            <a:endParaRPr lang="cs-CZ" sz="1600" dirty="0"/>
          </a:p>
          <a:p>
            <a:r>
              <a:rPr lang="cs-CZ" sz="1600" dirty="0"/>
              <a:t>Plášť kabelu je vždy v barvě černé. Kabel je odolný proti šíření plamene dle ČSN EN 50265-2-1 (ČSN EN 60332-1-2).</a:t>
            </a:r>
          </a:p>
          <a:p>
            <a:endParaRPr lang="cs-CZ" sz="1600" dirty="0"/>
          </a:p>
        </p:txBody>
      </p:sp>
      <p:sp>
        <p:nvSpPr>
          <p:cNvPr id="3" name="Obdélník 2"/>
          <p:cNvSpPr/>
          <p:nvPr/>
        </p:nvSpPr>
        <p:spPr>
          <a:xfrm>
            <a:off x="1244696" y="2495420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4696" y="3048252"/>
            <a:ext cx="993452" cy="99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6550" y="2946727"/>
            <a:ext cx="3135610" cy="105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39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21371</TotalTime>
  <Words>681</Words>
  <Application>Microsoft Office PowerPoint</Application>
  <PresentationFormat>Předvádění na obrazovce (4:3)</PresentationFormat>
  <Paragraphs>418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Sdělovací kabely a telefonní kabely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201</cp:revision>
  <dcterms:created xsi:type="dcterms:W3CDTF">2014-04-06T14:10:38Z</dcterms:created>
  <dcterms:modified xsi:type="dcterms:W3CDTF">2014-10-15T21:10:46Z</dcterms:modified>
</cp:coreProperties>
</file>