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366" r:id="rId4"/>
    <p:sldId id="372" r:id="rId5"/>
    <p:sldId id="380" r:id="rId6"/>
    <p:sldId id="381" r:id="rId7"/>
    <p:sldId id="379" r:id="rId8"/>
    <p:sldId id="375" r:id="rId9"/>
    <p:sldId id="376" r:id="rId10"/>
    <p:sldId id="377" r:id="rId11"/>
    <p:sldId id="378" r:id="rId12"/>
    <p:sldId id="338" r:id="rId13"/>
    <p:sldId id="295" r:id="rId14"/>
    <p:sldId id="296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662" autoAdjust="0"/>
  </p:normalViewPr>
  <p:slideViewPr>
    <p:cSldViewPr>
      <p:cViewPr varScale="1">
        <p:scale>
          <a:sx n="63" d="100"/>
          <a:sy n="63" d="100"/>
        </p:scale>
        <p:origin x="-146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fenixgroup.cz/images/ecofloor/rez_smisen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fenixgroup.cz/images/ecofloor/rez_novost.gi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vos.cz/tepelna-technika/topne-kabely-flexelec/aplikace/otapeni-potrubi-a-dalsich-technologii/urceni-typu-topneho-kabelu" TargetMode="External"/><Relationship Id="rId2" Type="http://schemas.openxmlformats.org/officeDocument/2006/relationships/hyperlink" Target="http://cs.wikipedia.org/wiki/Elektrooh%C5%99e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enixgroup.cz/pages/cs/produkty/topne-kabely-rohoz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fenixgroup.cz/images/ecofloor/rez_akum.g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562181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Elektrické topné kabely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err="1" smtClean="0"/>
              <a:t>Poloakumulační</a:t>
            </a:r>
            <a:r>
              <a:rPr lang="cs-CZ" altLang="cs-CZ" dirty="0" smtClean="0"/>
              <a:t> vytápění</a:t>
            </a:r>
            <a:endParaRPr lang="en-US" altLang="cs-CZ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724400"/>
            <a:ext cx="3733800" cy="1676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cs-CZ" altLang="cs-CZ" sz="1600" smtClean="0"/>
              <a:t>1. základ</a:t>
            </a:r>
          </a:p>
          <a:p>
            <a:pPr marL="609600" indent="-609600" eaLnBrk="1" hangingPunct="1">
              <a:buFontTx/>
              <a:buNone/>
            </a:pPr>
            <a:r>
              <a:rPr lang="cs-CZ" altLang="cs-CZ" sz="1600" smtClean="0"/>
              <a:t>2. tepelná izolace (lisovaný polystyren)</a:t>
            </a:r>
          </a:p>
          <a:p>
            <a:pPr marL="609600" indent="-609600" eaLnBrk="1" hangingPunct="1">
              <a:buFontTx/>
              <a:buNone/>
            </a:pPr>
            <a:r>
              <a:rPr lang="cs-CZ" altLang="cs-CZ" sz="1600" smtClean="0"/>
              <a:t>3. ocelová síť KARI</a:t>
            </a:r>
          </a:p>
          <a:p>
            <a:pPr marL="609600" indent="-609600" eaLnBrk="1" hangingPunct="1">
              <a:buFontTx/>
              <a:buNone/>
            </a:pPr>
            <a:r>
              <a:rPr lang="cs-CZ" altLang="cs-CZ" sz="1600" smtClean="0"/>
              <a:t>4. topná rohož ECOFLOOR </a:t>
            </a:r>
            <a:endParaRPr lang="en-US" altLang="cs-CZ" sz="16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133600" y="2076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4100" name="Picture 4" descr="http://www.fenixgroup.cz/images/ecofloor/rez_smisen.g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76400"/>
            <a:ext cx="48768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724400" y="4648200"/>
            <a:ext cx="373380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cs-CZ" altLang="cs-CZ" sz="1600" b="0" u="none"/>
              <a:t>5. betonová akumulační vrstva, tloušťka 4-5 cm </a:t>
            </a:r>
          </a:p>
          <a:p>
            <a:pPr eaLnBrk="1" hangingPunct="1"/>
            <a:r>
              <a:rPr lang="cs-CZ" altLang="cs-CZ" sz="1600" b="0" u="none"/>
              <a:t>6. ochranná trubka pro podlahovou sondu 7. povrchová vrstva (dlažba, tlustý koberec, parkety, PVC bez gumového podkladu) </a:t>
            </a:r>
            <a:endParaRPr lang="en-US" altLang="cs-CZ" sz="1600" b="0" u="none"/>
          </a:p>
        </p:txBody>
      </p:sp>
    </p:spTree>
    <p:extLst>
      <p:ext uri="{BB962C8B-B14F-4D97-AF65-F5344CB8AC3E}">
        <p14:creationId xmlns:p14="http://schemas.microsoft.com/office/powerpoint/2010/main" xmlns="" val="132419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cs-CZ" altLang="cs-CZ" dirty="0" smtClean="0"/>
              <a:t>Přímé vytápění</a:t>
            </a:r>
            <a:endParaRPr lang="en-US" altLang="cs-CZ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7391400" cy="2057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1. základ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2. tepelná izolace (lisovaný nebo pěnový polystyren o min. váze 25 kg/m3) – 5 cm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3. ocelová výztuha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4. betonová vrstva, tloušťka 3- 4 cm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5. Flexibilní lepidlo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6. topné kabely/rohože ECOFLOOR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cs-CZ" altLang="cs-CZ" sz="1600" b="1" smtClean="0"/>
              <a:t>7. dlažba</a:t>
            </a:r>
            <a:endParaRPr lang="en-US" altLang="cs-CZ" sz="1600" b="1" smtClean="0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2209800" y="2252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7172" name="Picture 4" descr="http://www.fenixgroup.cz/images/ecofloor/rez_novost.g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198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741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Elektrické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altLang="cs-CZ" sz="2800" b="1" dirty="0" smtClean="0"/>
              <a:t>Kde se používají</a:t>
            </a:r>
            <a:r>
              <a:rPr lang="cs-CZ" sz="2800" b="1" dirty="0" smtClean="0"/>
              <a:t> elektrické </a:t>
            </a:r>
            <a:r>
              <a:rPr lang="cs-CZ" sz="2800" b="1" dirty="0"/>
              <a:t>topné kabely</a:t>
            </a:r>
            <a:r>
              <a:rPr lang="cs-CZ" altLang="cs-CZ" sz="2800" b="1" dirty="0" smtClean="0"/>
              <a:t> :</a:t>
            </a:r>
            <a:r>
              <a:rPr lang="cs-CZ" sz="2800" b="1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	</a:t>
            </a:r>
            <a:r>
              <a:rPr lang="cs-CZ" dirty="0">
                <a:solidFill>
                  <a:schemeClr val="tx2"/>
                </a:solidFill>
              </a:rPr>
              <a:t>				</a:t>
            </a:r>
          </a:p>
        </p:txBody>
      </p:sp>
      <p:sp>
        <p:nvSpPr>
          <p:cNvPr id="2" name="Obdélník 1"/>
          <p:cNvSpPr/>
          <p:nvPr/>
        </p:nvSpPr>
        <p:spPr>
          <a:xfrm>
            <a:off x="3059832" y="4759323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7664" y="3420494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Clr>
                <a:schemeClr val="tx1"/>
              </a:buClr>
              <a:buSzPct val="48000"/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</a:rPr>
              <a:t>podlahové </a:t>
            </a:r>
            <a:r>
              <a:rPr lang="cs-CZ" dirty="0">
                <a:solidFill>
                  <a:schemeClr val="tx2"/>
                </a:solidFill>
              </a:rPr>
              <a:t>vytápění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temperování podlahových krytin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ochrana okapů proti zamrzání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ochrana potrubí proti zamrzání</a:t>
            </a:r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Elektrické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topné kabely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>
              <a:buNone/>
            </a:pPr>
            <a:r>
              <a:rPr lang="cs-CZ" sz="2800" b="1" dirty="0"/>
              <a:t>2</a:t>
            </a:r>
            <a:r>
              <a:rPr lang="cs-CZ" sz="2800" b="1" dirty="0" smtClean="0"/>
              <a:t>. Jaké má vlastností</a:t>
            </a:r>
            <a:r>
              <a:rPr lang="cs-CZ" sz="2400" b="1" dirty="0" smtClean="0"/>
              <a:t> </a:t>
            </a:r>
            <a:r>
              <a:rPr lang="cs-CZ" sz="2800" b="1" dirty="0"/>
              <a:t>samoregulační topný kabel:</a:t>
            </a:r>
          </a:p>
          <a:p>
            <a:pPr marL="0" indent="0">
              <a:buNone/>
            </a:pPr>
            <a:endParaRPr lang="cs-CZ" altLang="cs-CZ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altLang="cs-CZ" sz="23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5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899592" y="342900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2"/>
                </a:solidFill>
              </a:rPr>
              <a:t>výkon topného kabelu se mění v závislosti na teplotě</a:t>
            </a:r>
            <a:endParaRPr lang="cs-CZ" altLang="cs-CZ" dirty="0">
              <a:solidFill>
                <a:schemeClr val="tx2"/>
              </a:solidFill>
            </a:endParaRP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 </a:t>
            </a:r>
            <a:r>
              <a:rPr lang="cs-CZ" dirty="0">
                <a:solidFill>
                  <a:schemeClr val="tx2"/>
                </a:solidFill>
              </a:rPr>
              <a:t>výrazně tím šetří elektrickou energii</a:t>
            </a:r>
            <a:endParaRPr lang="cs-CZ" altLang="cs-CZ" dirty="0">
              <a:solidFill>
                <a:schemeClr val="tx2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err="1"/>
              <a:t>Elektroohřev</a:t>
            </a:r>
            <a:r>
              <a:rPr lang="cs-CZ" dirty="0"/>
              <a:t>. In: </a:t>
            </a:r>
            <a:r>
              <a:rPr lang="cs-CZ" i="1" dirty="0" err="1"/>
              <a:t>Wikipedia</a:t>
            </a:r>
            <a:r>
              <a:rPr lang="cs-CZ" i="1" dirty="0"/>
              <a:t>: </a:t>
            </a:r>
            <a:r>
              <a:rPr lang="cs-CZ" i="1" dirty="0" err="1"/>
              <a:t>the</a:t>
            </a:r>
            <a:r>
              <a:rPr lang="cs-CZ" i="1" dirty="0"/>
              <a:t> free </a:t>
            </a:r>
            <a:r>
              <a:rPr lang="cs-CZ" i="1" dirty="0" err="1"/>
              <a:t>encyclopedia</a:t>
            </a:r>
            <a:r>
              <a:rPr lang="cs-CZ" dirty="0"/>
              <a:t> [online]. San Francisco (CA): </a:t>
            </a:r>
            <a:r>
              <a:rPr lang="cs-CZ" dirty="0" err="1"/>
              <a:t>Wikimedia</a:t>
            </a:r>
            <a:r>
              <a:rPr lang="cs-CZ" dirty="0"/>
              <a:t> </a:t>
            </a:r>
            <a:r>
              <a:rPr lang="cs-CZ" dirty="0" err="1"/>
              <a:t>Foundation</a:t>
            </a:r>
            <a:r>
              <a:rPr lang="cs-CZ" dirty="0"/>
              <a:t>, 2001- [cit. </a:t>
            </a:r>
            <a:r>
              <a:rPr lang="cs-CZ" dirty="0" smtClean="0"/>
              <a:t>2014-01-24</a:t>
            </a:r>
            <a:r>
              <a:rPr lang="cs-CZ" dirty="0"/>
              <a:t>]. Dostupné z: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cs.wikipedia.org/wiki/Elektrooh%C5%99ev</a:t>
            </a:r>
            <a:endParaRPr lang="cs-CZ" dirty="0" smtClean="0"/>
          </a:p>
          <a:p>
            <a:r>
              <a:rPr lang="cs-CZ" dirty="0"/>
              <a:t>Určení typu topného kabelu. </a:t>
            </a:r>
            <a:r>
              <a:rPr lang="cs-CZ" i="1" dirty="0" err="1"/>
              <a:t>Revos</a:t>
            </a:r>
            <a:r>
              <a:rPr lang="cs-CZ" dirty="0"/>
              <a:t> [online]. [cit. </a:t>
            </a:r>
            <a:r>
              <a:rPr lang="cs-CZ" dirty="0" smtClean="0"/>
              <a:t>2014-02-24</a:t>
            </a:r>
            <a:r>
              <a:rPr lang="cs-CZ" dirty="0"/>
              <a:t>]. Dostupné z: </a:t>
            </a:r>
            <a:r>
              <a:rPr lang="cs-CZ" dirty="0">
                <a:hlinkClick r:id="rId3"/>
              </a:rPr>
              <a:t>http://www.revos.cz/tepelna-technika/topne-kabely-flexelec/aplikace/otapeni-potrubi-a-dalsich-technologii/urceni-typu-topneho-kabelu</a:t>
            </a:r>
            <a:endParaRPr lang="cs-CZ" dirty="0" smtClean="0">
              <a:hlinkClick r:id="rId3"/>
            </a:endParaRPr>
          </a:p>
          <a:p>
            <a:r>
              <a:rPr lang="cs-CZ" dirty="0"/>
              <a:t>FENIX. </a:t>
            </a:r>
            <a:r>
              <a:rPr lang="cs-CZ" i="1" dirty="0"/>
              <a:t>Topné kabely a rohože</a:t>
            </a:r>
            <a:r>
              <a:rPr lang="cs-CZ" dirty="0"/>
              <a:t> [online]. [cit. 2014-02-24]. Dostupné z: </a:t>
            </a:r>
            <a:r>
              <a:rPr lang="cs-CZ" dirty="0">
                <a:hlinkClick r:id="rId4"/>
              </a:rPr>
              <a:t>http://www.fenixgroup.cz/pages/cs/produkty/topne-kabely-rohoze</a:t>
            </a:r>
            <a:endParaRPr lang="cs-CZ" alt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1089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jsou to </a:t>
            </a:r>
            <a:r>
              <a:rPr lang="cs-CZ" sz="2000" dirty="0" smtClean="0">
                <a:latin typeface="Times New Roman" pitchFamily="18" charset="0"/>
              </a:rPr>
              <a:t>elektrické topné kabely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sz="2000" b="1" dirty="0" smtClean="0"/>
              <a:t>Elektrické </a:t>
            </a:r>
            <a:r>
              <a:rPr lang="cs-CZ" sz="2000" b="1" dirty="0"/>
              <a:t>topné kabely a </a:t>
            </a:r>
            <a:r>
              <a:rPr lang="cs-CZ" sz="2000" b="1" dirty="0" smtClean="0"/>
              <a:t>rohože</a:t>
            </a:r>
            <a:r>
              <a:rPr lang="cs-CZ" dirty="0" smtClean="0"/>
              <a:t> :</a:t>
            </a:r>
          </a:p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/>
              <a:t>Topné kabely se díky svým vlastnostem v poslední době používají ve stále větší míře v nejrůznějších </a:t>
            </a:r>
            <a:r>
              <a:rPr lang="cs-CZ" dirty="0" smtClean="0"/>
              <a:t>aplikacích. </a:t>
            </a:r>
            <a:r>
              <a:rPr lang="cs-CZ" dirty="0"/>
              <a:t>P</a:t>
            </a:r>
            <a:r>
              <a:rPr lang="cs-CZ" dirty="0" smtClean="0"/>
              <a:t>ro jejích jednoduchou montáž.</a:t>
            </a:r>
          </a:p>
          <a:p>
            <a:r>
              <a:rPr lang="cs-CZ" dirty="0" smtClean="0"/>
              <a:t>Jsou bezpečné </a:t>
            </a:r>
            <a:r>
              <a:rPr lang="cs-CZ" dirty="0"/>
              <a:t>a spolehlivé, bez přehřívání nebo </a:t>
            </a:r>
            <a:r>
              <a:rPr lang="cs-CZ" dirty="0" smtClean="0"/>
              <a:t>propálení</a:t>
            </a:r>
            <a:r>
              <a:rPr lang="cs-CZ" dirty="0"/>
              <a:t>.</a:t>
            </a:r>
          </a:p>
          <a:p>
            <a:r>
              <a:rPr lang="cs-CZ" dirty="0" smtClean="0"/>
              <a:t>Jednoduchá </a:t>
            </a:r>
            <a:r>
              <a:rPr lang="cs-CZ" dirty="0"/>
              <a:t>projekce, žádné složité </a:t>
            </a:r>
            <a:r>
              <a:rPr lang="cs-CZ" dirty="0" smtClean="0"/>
              <a:t>výpočty, možnost prodloužení přímo na místě a mohou se používat v prostředí </a:t>
            </a:r>
            <a:r>
              <a:rPr lang="cs-CZ" dirty="0"/>
              <a:t>s nebezpečím </a:t>
            </a:r>
            <a:r>
              <a:rPr lang="cs-CZ" dirty="0" smtClean="0"/>
              <a:t>výbuchu.</a:t>
            </a:r>
            <a:endParaRPr lang="cs-CZ" dirty="0"/>
          </a:p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pPr>
              <a:buFont typeface="Wingdings" pitchFamily="2" charset="2"/>
              <a:buNone/>
            </a:pPr>
            <a:endParaRPr lang="cs-CZ" alt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6873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sz="2000" b="1" dirty="0" smtClean="0"/>
              <a:t>Elektrické topné kabely a rohože </a:t>
            </a:r>
            <a:r>
              <a:rPr lang="cs-CZ" b="1" dirty="0" smtClean="0"/>
              <a:t>jejich použití</a:t>
            </a:r>
            <a:r>
              <a:rPr lang="cs-CZ" dirty="0" smtClean="0"/>
              <a:t> :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 smtClean="0"/>
              <a:t>podlahové vytápění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/>
              <a:t>t</a:t>
            </a:r>
            <a:r>
              <a:rPr lang="cs-CZ" dirty="0" smtClean="0"/>
              <a:t>emperování</a:t>
            </a:r>
            <a:r>
              <a:rPr lang="cs-CZ" dirty="0"/>
              <a:t> podlahových krytin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/>
              <a:t>o</a:t>
            </a:r>
            <a:r>
              <a:rPr lang="cs-CZ" dirty="0" smtClean="0"/>
              <a:t>chrana </a:t>
            </a:r>
            <a:r>
              <a:rPr lang="cs-CZ" dirty="0"/>
              <a:t>okapů proti zamrzání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dirty="0"/>
              <a:t>o</a:t>
            </a:r>
            <a:r>
              <a:rPr lang="cs-CZ" dirty="0" smtClean="0"/>
              <a:t>chrana </a:t>
            </a:r>
            <a:r>
              <a:rPr lang="cs-CZ" dirty="0"/>
              <a:t>potrubí proti zamrzání </a:t>
            </a:r>
            <a:r>
              <a:rPr lang="cs-CZ" dirty="0" smtClean="0"/>
              <a:t> 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77444"/>
            <a:ext cx="3312368" cy="279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046231" y="3124074"/>
            <a:ext cx="3293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Možnosti použití topných kabelů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722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781095" y="1366609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75089" y="2074624"/>
            <a:ext cx="71256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172317" y="1612959"/>
            <a:ext cx="6444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pl-PL" dirty="0"/>
              <a:t/>
            </a:r>
            <a:br>
              <a:rPr lang="pl-PL" dirty="0"/>
            </a:br>
            <a:endParaRPr lang="pl-PL" dirty="0">
              <a:effectLst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972148" y="1923222"/>
            <a:ext cx="69811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Sériové </a:t>
            </a:r>
            <a:r>
              <a:rPr lang="cs-CZ" b="1" dirty="0"/>
              <a:t>odporové topné </a:t>
            </a:r>
            <a:r>
              <a:rPr lang="cs-CZ" b="1" dirty="0" smtClean="0"/>
              <a:t>kabel:</a:t>
            </a:r>
          </a:p>
          <a:p>
            <a:r>
              <a:rPr lang="cs-CZ" dirty="0" smtClean="0"/>
              <a:t>jsou </a:t>
            </a:r>
            <a:r>
              <a:rPr lang="cs-CZ" dirty="0"/>
              <a:t>nejstarším typem topného kabelu. Pro podlahové topení jsou využívány již několik desetiletí. Dříve se používali i pro otápění potrubí a technologií, v současné době jsou zde většinou nahrazeny paralelními topnými kabely (samoregulačními a s konstantním výkonem).</a:t>
            </a:r>
          </a:p>
        </p:txBody>
      </p:sp>
      <p:pic>
        <p:nvPicPr>
          <p:cNvPr id="5124" name="Picture 4" descr="http://www.revos.cz/img/content/topne-kabely/katalog-flexelec/flexfloor/k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7147" y="4365104"/>
            <a:ext cx="542925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49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781095" y="1366609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smtClean="0">
                <a:latin typeface="Times New Roman" pitchFamily="18" charset="0"/>
              </a:rPr>
              <a:t> </a:t>
            </a:r>
            <a:endParaRPr lang="cs-CZ" sz="1600" smtClean="0"/>
          </a:p>
          <a:p>
            <a:r>
              <a:rPr lang="cs-CZ" sz="1600" smtClean="0"/>
              <a:t> </a:t>
            </a:r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75089" y="2074624"/>
            <a:ext cx="71256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Topný kabel s konstantním </a:t>
            </a:r>
            <a:r>
              <a:rPr lang="cs-CZ" b="1" dirty="0" smtClean="0"/>
              <a:t>výkonem:</a:t>
            </a:r>
          </a:p>
          <a:p>
            <a:r>
              <a:rPr lang="cs-CZ" dirty="0" smtClean="0"/>
              <a:t>je </a:t>
            </a:r>
            <a:r>
              <a:rPr lang="cs-CZ" dirty="0"/>
              <a:t>v podstatě řada stejných odporů R zapojených paralelně, což umožňuje stejný výkon každé této sekce. Tyto odpory jsou vyrobeny z odporového drátu omotaného kolem izolovaných napájecích vodičů, se kterými jsou vodivě spojeny v každém kontaktním bodu. </a:t>
            </a:r>
          </a:p>
          <a:p>
            <a:r>
              <a:rPr lang="cs-CZ" dirty="0"/>
              <a:t>Sekce mezi 2 sousedními kontaktními body jsou označeny jako moduly. Proto tento kabel může topit jen v místě mezi 2 kontaktními body, jak ukazuje následující </a:t>
            </a:r>
            <a:r>
              <a:rPr lang="cs-CZ" dirty="0" smtClean="0"/>
              <a:t>obrázek.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172317" y="1612959"/>
            <a:ext cx="6444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pl-PL" dirty="0"/>
              <a:t/>
            </a:r>
            <a:br>
              <a:rPr lang="pl-PL" dirty="0"/>
            </a:br>
            <a:endParaRPr lang="pl-PL" dirty="0">
              <a:effectLst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8498" y="4653136"/>
            <a:ext cx="639127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31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781095" y="1366609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81095" y="1795920"/>
            <a:ext cx="71256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172317" y="1612959"/>
            <a:ext cx="6444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pl-PL" dirty="0"/>
              <a:t/>
            </a:r>
            <a:br>
              <a:rPr lang="pl-PL" dirty="0"/>
            </a:br>
            <a:endParaRPr lang="pl-PL" dirty="0">
              <a:effectLst/>
            </a:endParaRPr>
          </a:p>
        </p:txBody>
      </p:sp>
      <p:pic>
        <p:nvPicPr>
          <p:cNvPr id="1026" name="Picture 2" descr="http://elektro.tzb-info.cz/docu/clanky/0070/007008o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9173" y="4437112"/>
            <a:ext cx="57150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781094" y="1427078"/>
            <a:ext cx="74633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Samoregulační topný </a:t>
            </a:r>
            <a:r>
              <a:rPr lang="cs-CZ" b="1" dirty="0" smtClean="0"/>
              <a:t>kabel:</a:t>
            </a:r>
          </a:p>
          <a:p>
            <a:r>
              <a:rPr lang="cs-CZ" dirty="0" smtClean="0"/>
              <a:t>je </a:t>
            </a:r>
            <a:r>
              <a:rPr lang="cs-CZ" dirty="0"/>
              <a:t>tvořen polovodivým polymerovým jádrem, které je extrudováno mezi dva paralelní napájecí vodiče. Přes toto jádro je nanesena polymerová izolace. Dále může být kabel vybaven kovovým opředením a </a:t>
            </a:r>
            <a:r>
              <a:rPr lang="cs-CZ" dirty="0" err="1"/>
              <a:t>fluorpolymerovým</a:t>
            </a:r>
            <a:r>
              <a:rPr lang="cs-CZ" dirty="0"/>
              <a:t> nebo termoplastickým vnějším pláštěm. Samoregulační topné kabely jsou také paralelní topné kabely. K možnosti zkracování na potřebnou délku a napájení z jedné strany se přidává schopnost samoregulace. Výkon tohoto topného kabelu se mění v závislosti na teplotě. Topný kabel tak podle momentálních tepelných podmínek v každém místě dodává pouze tolik tepla, kolik je potřeba, a výrazně tím šetří elektrickou energii.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864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Elektrické topné kabely</a:t>
            </a:r>
          </a:p>
          <a:p>
            <a:pPr algn="ctr"/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972149" y="1655979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</a:pPr>
            <a:r>
              <a:rPr lang="cs-CZ" dirty="0" smtClean="0"/>
              <a:t> 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27584" y="2113074"/>
            <a:ext cx="7125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b="1" dirty="0"/>
              <a:t>Typy </a:t>
            </a:r>
            <a:r>
              <a:rPr lang="cs-CZ" altLang="cs-CZ" b="1" dirty="0" smtClean="0"/>
              <a:t>podlahového vytápění:</a:t>
            </a:r>
          </a:p>
          <a:p>
            <a:r>
              <a:rPr lang="cs-CZ" altLang="cs-CZ" dirty="0"/>
              <a:t>Akumulační </a:t>
            </a:r>
            <a:r>
              <a:rPr lang="cs-CZ" altLang="cs-CZ" dirty="0" smtClean="0"/>
              <a:t>vytápění</a:t>
            </a:r>
          </a:p>
          <a:p>
            <a:r>
              <a:rPr lang="cs-CZ" altLang="cs-CZ" dirty="0" err="1" smtClean="0"/>
              <a:t>Poloakumulační</a:t>
            </a:r>
            <a:r>
              <a:rPr lang="cs-CZ" altLang="cs-CZ" dirty="0" smtClean="0"/>
              <a:t> vytápění</a:t>
            </a:r>
          </a:p>
          <a:p>
            <a:r>
              <a:rPr lang="cs-CZ" altLang="cs-CZ" dirty="0"/>
              <a:t>Přímé vytápění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1613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dirty="0" smtClean="0"/>
              <a:t>Akumulační vytápění</a:t>
            </a:r>
            <a:endParaRPr lang="en-US" altLang="cs-CZ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257800"/>
            <a:ext cx="4724400" cy="83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cs-CZ" altLang="cs-CZ" sz="2800" smtClean="0"/>
          </a:p>
          <a:p>
            <a:pPr eaLnBrk="1" hangingPunct="1">
              <a:lnSpc>
                <a:spcPct val="90000"/>
              </a:lnSpc>
            </a:pPr>
            <a:endParaRPr lang="en-US" altLang="cs-CZ" sz="2800" smtClean="0"/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2119313" y="2119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cs-CZ" altLang="cs-CZ"/>
          </a:p>
        </p:txBody>
      </p:sp>
      <p:pic>
        <p:nvPicPr>
          <p:cNvPr id="3076" name="Picture 4" descr="http://www.fenixgroup.cz/images/ecofloor/rez_akum.gif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4186" y="1412776"/>
            <a:ext cx="60198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39552" y="4810125"/>
            <a:ext cx="396044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1.základ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2.tepelná izolace (lisovaný polystyren) – 8 cm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3.ocelová síť KARI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4.topná rohož </a:t>
            </a:r>
            <a:r>
              <a:rPr lang="cs-CZ" altLang="cs-CZ" sz="1600" b="0" u="none" dirty="0" smtClean="0"/>
              <a:t>ECOFLOOR  </a:t>
            </a:r>
            <a:endParaRPr lang="cs-CZ" altLang="cs-CZ" sz="1600" b="0" u="none" dirty="0"/>
          </a:p>
          <a:p>
            <a:pPr eaLnBrk="1" hangingPunct="1">
              <a:spcBef>
                <a:spcPct val="50000"/>
              </a:spcBef>
            </a:pPr>
            <a:endParaRPr lang="en-US" altLang="cs-CZ" sz="1600" b="0" u="none" dirty="0"/>
          </a:p>
        </p:txBody>
      </p: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5105400" y="55626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cs-CZ" altLang="cs-CZ" b="0" u="none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610100" y="4814888"/>
            <a:ext cx="439668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5. betonová akumulační vrstva, tloušťka 12-14 cm</a:t>
            </a:r>
          </a:p>
          <a:p>
            <a:pPr eaLnBrk="1" hangingPunct="1">
              <a:spcBef>
                <a:spcPct val="50000"/>
              </a:spcBef>
            </a:pPr>
            <a:r>
              <a:rPr lang="cs-CZ" altLang="cs-CZ" sz="1600" b="0" u="none" dirty="0"/>
              <a:t>6. ochranná trubka pro podlahovou sondu </a:t>
            </a:r>
          </a:p>
          <a:p>
            <a:pPr defTabSz="185738" eaLnBrk="1" hangingPunct="1">
              <a:spcBef>
                <a:spcPct val="50000"/>
              </a:spcBef>
            </a:pPr>
            <a:r>
              <a:rPr lang="cs-CZ" altLang="cs-CZ" sz="1600" b="0" u="none" dirty="0"/>
              <a:t>7. povrchová vrstva (dlažba, tlustý koberec, 	</a:t>
            </a:r>
            <a:r>
              <a:rPr lang="cs-CZ" altLang="cs-CZ" sz="1600" b="0" u="none" dirty="0" smtClean="0"/>
              <a:t>parkety</a:t>
            </a:r>
            <a:r>
              <a:rPr lang="cs-CZ" altLang="cs-CZ" sz="1600" b="0" u="none" dirty="0"/>
              <a:t>, PVC bez gumového podkladu)  </a:t>
            </a:r>
            <a:endParaRPr lang="en-US" altLang="cs-CZ" sz="1600" b="0" u="none" dirty="0"/>
          </a:p>
        </p:txBody>
      </p:sp>
    </p:spTree>
    <p:extLst>
      <p:ext uri="{BB962C8B-B14F-4D97-AF65-F5344CB8AC3E}">
        <p14:creationId xmlns:p14="http://schemas.microsoft.com/office/powerpoint/2010/main" xmlns="" val="40487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27577</TotalTime>
  <Words>564</Words>
  <Application>Microsoft Office PowerPoint</Application>
  <PresentationFormat>Předvádění na obrazovce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Akumulační vytápění</vt:lpstr>
      <vt:lpstr>Poloakumulační vytápění</vt:lpstr>
      <vt:lpstr>Přímé vytápění</vt:lpstr>
      <vt:lpstr>Snímek 12</vt:lpstr>
      <vt:lpstr> Elektrické topné kabely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263</cp:revision>
  <dcterms:created xsi:type="dcterms:W3CDTF">2014-04-06T14:10:38Z</dcterms:created>
  <dcterms:modified xsi:type="dcterms:W3CDTF">2014-10-15T21:11:04Z</dcterms:modified>
</cp:coreProperties>
</file>