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5" r:id="rId6"/>
    <p:sldId id="286" r:id="rId7"/>
    <p:sldId id="290" r:id="rId8"/>
    <p:sldId id="288" r:id="rId9"/>
    <p:sldId id="291" r:id="rId10"/>
    <p:sldId id="289" r:id="rId11"/>
    <p:sldId id="292" r:id="rId12"/>
    <p:sldId id="268" r:id="rId13"/>
    <p:sldId id="285" r:id="rId14"/>
    <p:sldId id="293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cables.cz/data/elektricke-kabely-obecne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353008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VY_32_INOVACE_623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Druhy izolací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2.a 3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cs-CZ" sz="6000" dirty="0" smtClean="0"/>
              <a:t> </a:t>
            </a:r>
            <a:r>
              <a:rPr lang="cs-CZ" sz="7400" dirty="0"/>
              <a:t>Zesítěné polymery:</a:t>
            </a:r>
          </a:p>
          <a:p>
            <a:r>
              <a:rPr lang="cs-CZ" sz="6200" dirty="0"/>
              <a:t>Zesítěné  polymery   vykazují  obvykle   lepší  mechanické  a   elektrické vlastnosti než termoplastické polymery a kaučuky. </a:t>
            </a:r>
          </a:p>
          <a:p>
            <a:r>
              <a:rPr lang="cs-CZ" sz="6200" dirty="0"/>
              <a:t>Zesítěné suroviny jsou lisovány při vysoké teplotě tak jako termoplasty, ale na rozdíl od nich po vylisování doznají ještě chemickou přeměnu ve vnitřní struktuře polymeru. </a:t>
            </a:r>
            <a:r>
              <a:rPr lang="cs-CZ" sz="6200" dirty="0" smtClean="0"/>
              <a:t>Po </a:t>
            </a:r>
            <a:r>
              <a:rPr lang="cs-CZ" sz="6200" dirty="0"/>
              <a:t>této přeměně způsobené </a:t>
            </a:r>
            <a:r>
              <a:rPr lang="cs-CZ" sz="6200" dirty="0" err="1"/>
              <a:t>zesíťováním</a:t>
            </a:r>
            <a:r>
              <a:rPr lang="cs-CZ" sz="6200" dirty="0"/>
              <a:t> se vytvoří nevratné příčné vazby mezi polymerickými řetězci, které je zafixují v uspořádání podobném síti (odtud termín </a:t>
            </a:r>
            <a:r>
              <a:rPr lang="cs-CZ" sz="6200" dirty="0" err="1"/>
              <a:t>zesíťování</a:t>
            </a:r>
            <a:r>
              <a:rPr lang="cs-CZ" sz="6200" dirty="0"/>
              <a:t>). </a:t>
            </a:r>
          </a:p>
          <a:p>
            <a:r>
              <a:rPr lang="cs-CZ" sz="6200" dirty="0"/>
              <a:t>Zesítěné polymery se už ani při vysokých teplotách netaví. Tato vlastnost jim dovoluje  dosáhnout (po krátkou dobu) i velmi vysoké  vrcholové teploty v porovnání s provozní teplotou materiálu.  Pokud jsou ovšem vystaveny  extrémním  teplotám  po  delší  dobu,  pak  i  tyto  materiály degradují a ztrácí své mechanické a elektrické vlastnosti.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6200" dirty="0"/>
          </a:p>
        </p:txBody>
      </p:sp>
    </p:spTree>
    <p:extLst>
      <p:ext uri="{BB962C8B-B14F-4D97-AF65-F5344CB8AC3E}">
        <p14:creationId xmlns:p14="http://schemas.microsoft.com/office/powerpoint/2010/main" xmlns="" val="9335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dirty="0" smtClean="0"/>
              <a:t>Ukázka </a:t>
            </a:r>
            <a:r>
              <a:rPr lang="cs-CZ" sz="2400" dirty="0"/>
              <a:t>kabelů </a:t>
            </a:r>
            <a:r>
              <a:rPr lang="cs-CZ" sz="2400" dirty="0" smtClean="0"/>
              <a:t>ze zesítěných polymerů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dirty="0" smtClean="0"/>
              <a:t>          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dirty="0"/>
              <a:t> </a:t>
            </a:r>
            <a:r>
              <a:rPr lang="cs-CZ" sz="1600" dirty="0" smtClean="0"/>
              <a:t>          </a:t>
            </a:r>
            <a:r>
              <a:rPr lang="cs-CZ" sz="1600" dirty="0"/>
              <a:t>Harmonizovaný kabel typu H07Z-K </a:t>
            </a:r>
            <a:r>
              <a:rPr lang="cs-CZ" sz="1600" dirty="0" smtClean="0"/>
              <a:t>                 kabel s </a:t>
            </a:r>
            <a:r>
              <a:rPr lang="cs-CZ" sz="1600" dirty="0"/>
              <a:t>dvojitou izolací z XLPE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dirty="0" smtClean="0"/>
              <a:t>                                                           </a:t>
            </a:r>
            <a:endParaRPr lang="cs-CZ" sz="16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dirty="0" smtClean="0"/>
              <a:t> </a:t>
            </a:r>
            <a:endParaRPr lang="cs-CZ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26477"/>
            <a:ext cx="3312367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73542"/>
            <a:ext cx="3528391" cy="1248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518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76200" y="1548052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kategorie materiálu se nejčastěji používají na výrobu izolací  elektrických vodičů?</a:t>
            </a:r>
          </a:p>
        </p:txBody>
      </p:sp>
      <p:sp>
        <p:nvSpPr>
          <p:cNvPr id="2" name="Obdélník 1"/>
          <p:cNvSpPr/>
          <p:nvPr/>
        </p:nvSpPr>
        <p:spPr>
          <a:xfrm>
            <a:off x="2286000" y="3356992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solidFill>
                  <a:schemeClr val="tx2"/>
                </a:solidFill>
              </a:rPr>
              <a:t>Vulkanizované </a:t>
            </a:r>
            <a:r>
              <a:rPr lang="cs-CZ" dirty="0" err="1">
                <a:solidFill>
                  <a:schemeClr val="tx2"/>
                </a:solidFill>
              </a:rPr>
              <a:t>elastomerické</a:t>
            </a:r>
            <a:r>
              <a:rPr lang="cs-CZ" dirty="0">
                <a:solidFill>
                  <a:schemeClr val="tx2"/>
                </a:solidFill>
              </a:rPr>
              <a:t> izolační </a:t>
            </a:r>
            <a:r>
              <a:rPr lang="cs-CZ" dirty="0" smtClean="0">
                <a:solidFill>
                  <a:schemeClr val="tx2"/>
                </a:solidFill>
              </a:rPr>
              <a:t>látky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chemeClr val="tx2"/>
                </a:solidFill>
              </a:rPr>
              <a:t>Termoplastické izolační </a:t>
            </a:r>
            <a:r>
              <a:rPr lang="cs-CZ" dirty="0" smtClean="0">
                <a:solidFill>
                  <a:schemeClr val="tx2"/>
                </a:solidFill>
              </a:rPr>
              <a:t>látky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chemeClr val="tx2"/>
                </a:solidFill>
              </a:rPr>
              <a:t>Zesítěné izolační materiály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solidFill>
                  <a:schemeClr val="tx2"/>
                </a:solidFill>
              </a:rPr>
              <a:t> </a:t>
            </a: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76200" y="1548052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2.	Jaké jsou špatné vlastností izolací z      termoplastických </a:t>
            </a:r>
            <a:r>
              <a:rPr lang="cs-CZ" sz="2800" b="1" dirty="0"/>
              <a:t>polymerů</a:t>
            </a:r>
            <a:r>
              <a:rPr lang="cs-CZ" sz="2800" b="1" dirty="0" smtClean="0"/>
              <a:t>?</a:t>
            </a:r>
            <a:endParaRPr lang="cs-CZ" sz="2800" b="1" dirty="0"/>
          </a:p>
        </p:txBody>
      </p:sp>
      <p:sp>
        <p:nvSpPr>
          <p:cNvPr id="2" name="Obdélník 1"/>
          <p:cNvSpPr/>
          <p:nvPr/>
        </p:nvSpPr>
        <p:spPr>
          <a:xfrm>
            <a:off x="2240973" y="364502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>
                <a:solidFill>
                  <a:schemeClr val="tx2"/>
                </a:solidFill>
              </a:rPr>
              <a:t>Všechny </a:t>
            </a:r>
            <a:r>
              <a:rPr lang="cs-CZ" dirty="0">
                <a:solidFill>
                  <a:schemeClr val="tx2"/>
                </a:solidFill>
              </a:rPr>
              <a:t>termoplastické polymery mají </a:t>
            </a:r>
            <a:r>
              <a:rPr lang="cs-CZ" dirty="0" err="1">
                <a:solidFill>
                  <a:schemeClr val="tx2"/>
                </a:solidFill>
              </a:rPr>
              <a:t>charakterickou</a:t>
            </a:r>
            <a:r>
              <a:rPr lang="cs-CZ" dirty="0">
                <a:solidFill>
                  <a:schemeClr val="tx2"/>
                </a:solidFill>
              </a:rPr>
              <a:t> teplotu, nad kterou „se taví“, tzn. nad kterou materiál ztrácí fyzikální hustotu, a tím i všechny elektrické a mechanické vlastnosti s ní spojené</a:t>
            </a:r>
          </a:p>
        </p:txBody>
      </p:sp>
    </p:spTree>
    <p:extLst>
      <p:ext uri="{BB962C8B-B14F-4D97-AF65-F5344CB8AC3E}">
        <p14:creationId xmlns:p14="http://schemas.microsoft.com/office/powerpoint/2010/main" xmlns="" val="170593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hlinkClick r:id="rId2"/>
              </a:rPr>
              <a:t>http</a:t>
            </a:r>
            <a:r>
              <a:rPr lang="cs-CZ" dirty="0">
                <a:latin typeface="Times New Roman" pitchFamily="18" charset="0"/>
                <a:hlinkClick r:id="rId2"/>
              </a:rPr>
              <a:t>://</a:t>
            </a:r>
            <a:r>
              <a:rPr lang="cs-CZ" dirty="0" smtClean="0">
                <a:latin typeface="Times New Roman" pitchFamily="18" charset="0"/>
                <a:hlinkClick r:id="rId2"/>
              </a:rPr>
              <a:t>www.encables.cz/data/elektricke-kabely-obecne.pdf</a:t>
            </a:r>
            <a:endParaRPr lang="cs-CZ" dirty="0" smtClean="0">
              <a:latin typeface="Times New Roman" pitchFamily="18" charset="0"/>
            </a:endParaRPr>
          </a:p>
          <a:p>
            <a:r>
              <a:rPr lang="cs-CZ" dirty="0"/>
              <a:t>ČSN 33 0165. </a:t>
            </a:r>
            <a:r>
              <a:rPr lang="cs-CZ" i="1" dirty="0"/>
              <a:t>Barevné značení silových kabelů a vodičů dle ČSN 33 0165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209915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jaké druhy izolací se požívají u metalických kabelů.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40242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Izolace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 plášťů kabelů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Izolace jádra elektrických vodičů</a:t>
            </a:r>
          </a:p>
          <a:p>
            <a:pPr marL="0" lvl="1">
              <a:lnSpc>
                <a:spcPct val="80000"/>
              </a:lnSpc>
              <a:spcBef>
                <a:spcPct val="20000"/>
              </a:spcBef>
            </a:pPr>
            <a:r>
              <a:rPr lang="cs-CZ" sz="3000" dirty="0"/>
              <a:t>Dalším materiálem, který vytváří kabel, je izolace jádra. Jádro je obaleno </a:t>
            </a:r>
            <a:r>
              <a:rPr lang="cs-CZ" sz="3000" dirty="0" smtClean="0"/>
              <a:t>izolační </a:t>
            </a:r>
            <a:r>
              <a:rPr lang="cs-CZ" sz="3000" dirty="0"/>
              <a:t>hmotou, která z jádra vytvoří žílu, nebo také izolovaný vodič</a:t>
            </a:r>
            <a:r>
              <a:rPr lang="cs-CZ" sz="3000" dirty="0" smtClean="0"/>
              <a:t>.                     </a:t>
            </a:r>
            <a:r>
              <a:rPr lang="cs-CZ" sz="3000" dirty="0"/>
              <a:t>V tzv. extrudérech </a:t>
            </a:r>
            <a:r>
              <a:rPr lang="cs-CZ" sz="3000" dirty="0" smtClean="0"/>
              <a:t> (</a:t>
            </a:r>
            <a:r>
              <a:rPr lang="cs-CZ" sz="3000" dirty="0"/>
              <a:t>vytlačovacích strojích) se za vysoké teploty na jádro nanáší pod vysokým tlakem </a:t>
            </a:r>
            <a:br>
              <a:rPr lang="cs-CZ" sz="3000" dirty="0"/>
            </a:br>
            <a:r>
              <a:rPr lang="cs-CZ" sz="3000" dirty="0"/>
              <a:t>roztavený plast. V extrudéru jsou plasty buď probarvovány podle norem přímo do směsi, </a:t>
            </a:r>
            <a:br>
              <a:rPr lang="cs-CZ" sz="3000" dirty="0"/>
            </a:br>
            <a:r>
              <a:rPr lang="cs-CZ" sz="3000" dirty="0"/>
              <a:t>stříkané na jádro, nebo se žíla barví na hotovou bezbarvou izolaci nastříkáním tenké (skin) vrstvy probarvené směsi. Zde je výhodou lepší výsledná napěťová pevnost izolace. </a:t>
            </a:r>
          </a:p>
          <a:p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380999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02322" y="1412776"/>
            <a:ext cx="64087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80000"/>
              </a:lnSpc>
              <a:spcBef>
                <a:spcPct val="20000"/>
              </a:spcBef>
            </a:pPr>
            <a:r>
              <a:rPr lang="cs-CZ" sz="3000" dirty="0"/>
              <a:t>To, čím se jednotlivé kabely liší, je druh materiálu používaný k izolaci vodiče. Izolační materiály, které se za tímto účelem používají, se v zásadě dělí na tři kategorie: 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cs-CZ" dirty="0" smtClean="0"/>
              <a:t>Kategorie izolací: </a:t>
            </a:r>
            <a:endParaRPr lang="cs-CZ" dirty="0"/>
          </a:p>
          <a:p>
            <a:r>
              <a:rPr lang="cs-CZ" dirty="0" smtClean="0"/>
              <a:t>Vulkanizované </a:t>
            </a:r>
            <a:r>
              <a:rPr lang="cs-CZ" dirty="0" err="1" smtClean="0"/>
              <a:t>elastomerické</a:t>
            </a:r>
            <a:r>
              <a:rPr lang="cs-CZ" dirty="0" smtClean="0"/>
              <a:t> izolační látky (např. EPR, EPDM, silikonový kaučuk atd.)</a:t>
            </a:r>
          </a:p>
          <a:p>
            <a:r>
              <a:rPr lang="cs-CZ" dirty="0"/>
              <a:t>Termoplastické izolační látky (např. PVC, PE, PP, TPE a TPU, FLUOROPOLYMERY atd.) </a:t>
            </a:r>
            <a:endParaRPr lang="cs-CZ" dirty="0" smtClean="0"/>
          </a:p>
          <a:p>
            <a:r>
              <a:rPr lang="cs-CZ" dirty="0"/>
              <a:t>Zesítěné izolační materiály (např. XLPE) </a:t>
            </a:r>
          </a:p>
        </p:txBody>
      </p:sp>
    </p:spTree>
    <p:extLst>
      <p:ext uri="{BB962C8B-B14F-4D97-AF65-F5344CB8AC3E}">
        <p14:creationId xmlns:p14="http://schemas.microsoft.com/office/powerpoint/2010/main" xmlns="" val="22747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3600" dirty="0"/>
              <a:t>Kaučuky a vulkanizované elastomery:</a:t>
            </a:r>
          </a:p>
          <a:p>
            <a:r>
              <a:rPr lang="cs-CZ" sz="2600" dirty="0"/>
              <a:t>Kaučuky jako EPR, EPDM atd. jsou ohebné a odolné vůči otěru, mají ovšem nízké provozní teploty (70 ÷ 90 °C). Kaučuky jsou obecně málo odolné  vůči   olejům,   pohonným   látkám   a   oxidačním   chemickým činidlům (např. H2SO4, ozón atd.) </a:t>
            </a:r>
          </a:p>
          <a:p>
            <a:r>
              <a:rPr lang="cs-CZ" sz="2600" dirty="0"/>
              <a:t>Některé kaučuky, jako je polychloropren (Neopren), jsou však velmi odolné olejům a uhlovodíkům. </a:t>
            </a:r>
          </a:p>
          <a:p>
            <a:r>
              <a:rPr lang="cs-CZ" sz="2600" dirty="0"/>
              <a:t>Silikonové kaučuky, známé spíše jako SILIKONY, jsou velmi ohebné a odolné vůči vysokým teplotám 180÷250°C, ale nejsou odolné vůči otěru a vůči přetržení. </a:t>
            </a:r>
          </a:p>
          <a:p>
            <a:r>
              <a:rPr lang="cs-CZ" sz="2600" dirty="0"/>
              <a:t>Základní  suroviny  silikonových  kaučuků  jsou  oproti  jiným  druhům kaučuků méně citlivé na oxidační činidla. </a:t>
            </a:r>
          </a:p>
        </p:txBody>
      </p:sp>
    </p:spTree>
    <p:extLst>
      <p:ext uri="{BB962C8B-B14F-4D97-AF65-F5344CB8AC3E}">
        <p14:creationId xmlns:p14="http://schemas.microsoft.com/office/powerpoint/2010/main" xmlns="" val="248037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dirty="0" smtClean="0"/>
              <a:t>Ukázka </a:t>
            </a:r>
            <a:r>
              <a:rPr lang="cs-CZ" sz="2400" dirty="0"/>
              <a:t>kabelů z kaučuky a vulkanizovaných elastomerů </a:t>
            </a:r>
            <a:r>
              <a:rPr lang="cs-CZ" sz="2400" dirty="0" smtClean="0"/>
              <a:t>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dirty="0" smtClean="0"/>
              <a:t>           Více žilový kabel </a:t>
            </a:r>
            <a:r>
              <a:rPr lang="cs-CZ" sz="1600" dirty="0"/>
              <a:t>typu </a:t>
            </a:r>
            <a:r>
              <a:rPr lang="cs-CZ" sz="1600" dirty="0" smtClean="0"/>
              <a:t>FG7OR                  Jednožilový </a:t>
            </a:r>
            <a:r>
              <a:rPr lang="cs-CZ" sz="1600" dirty="0"/>
              <a:t>kabel typu FM9</a:t>
            </a:r>
            <a:r>
              <a:rPr lang="cs-CZ" sz="1600" dirty="0" smtClean="0"/>
              <a:t> </a:t>
            </a:r>
            <a:endParaRPr lang="cs-CZ" sz="16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dirty="0" smtClean="0"/>
              <a:t> </a:t>
            </a:r>
            <a:endParaRPr lang="cs-C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05075"/>
            <a:ext cx="2954885" cy="1115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11752"/>
            <a:ext cx="2937195" cy="110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6300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6000" dirty="0"/>
              <a:t>Termoplastické polymery:</a:t>
            </a:r>
          </a:p>
          <a:p>
            <a:r>
              <a:rPr lang="cs-CZ" sz="5000" dirty="0"/>
              <a:t>Termoplastické  materiály  jsou  obecně  mnohem  tužší  ve  srovnání  s </a:t>
            </a:r>
            <a:br>
              <a:rPr lang="cs-CZ" sz="5000" dirty="0"/>
            </a:br>
            <a:r>
              <a:rPr lang="cs-CZ" sz="5000" dirty="0"/>
              <a:t>vulkanizovanými elastomery a mají provozní teploty, které se pohybují od 60 ÷ 70°C (PE, PVC nižší kvality) až do 260 °C (PTFE), a to přes všechna mezilehlá teplotní pásma. </a:t>
            </a:r>
          </a:p>
          <a:p>
            <a:r>
              <a:rPr lang="cs-CZ" sz="5000" dirty="0"/>
              <a:t>Všechny termoplastické polymery mají </a:t>
            </a:r>
            <a:r>
              <a:rPr lang="cs-CZ" sz="5000" dirty="0" err="1"/>
              <a:t>charakterickou</a:t>
            </a:r>
            <a:r>
              <a:rPr lang="cs-CZ" sz="5000" dirty="0"/>
              <a:t> teplotu, nad kterou „se taví“, tzn. nad kterou materiál ztrácí fyzikální hustotu, a tím i všechny elektrické a mechanické vlastnosti s ní spojené. </a:t>
            </a:r>
          </a:p>
          <a:p>
            <a:r>
              <a:rPr lang="cs-CZ" sz="5000" dirty="0"/>
              <a:t>Zvláštní skupina termoplastů se sestává z termoplastických elastomerů </a:t>
            </a:r>
            <a:br>
              <a:rPr lang="cs-CZ" sz="5000" dirty="0"/>
            </a:br>
            <a:r>
              <a:rPr lang="cs-CZ" sz="5000" dirty="0"/>
              <a:t>(např. </a:t>
            </a:r>
            <a:r>
              <a:rPr lang="cs-CZ" sz="5000" dirty="0" err="1"/>
              <a:t>Santopren</a:t>
            </a:r>
            <a:r>
              <a:rPr lang="cs-CZ" sz="5000" dirty="0"/>
              <a:t>®), které  mají  ohebnost a pružnost „podobnou”  té  u </a:t>
            </a:r>
            <a:br>
              <a:rPr lang="cs-CZ" sz="5000" dirty="0"/>
            </a:br>
            <a:r>
              <a:rPr lang="cs-CZ" sz="5000" dirty="0"/>
              <a:t>vulkanizovaných kaučuků, ovšem jejich fyzikální vlastnosti a provozní </a:t>
            </a:r>
            <a:r>
              <a:rPr lang="cs-CZ" sz="5000" dirty="0" smtClean="0"/>
              <a:t> </a:t>
            </a:r>
            <a:r>
              <a:rPr lang="cs-CZ" sz="5000" dirty="0"/>
              <a:t/>
            </a:r>
            <a:br>
              <a:rPr lang="cs-CZ" sz="5000" dirty="0"/>
            </a:br>
            <a:r>
              <a:rPr lang="cs-CZ" sz="5000" dirty="0"/>
              <a:t>„tavící“ teploty jsou charakteristické pro základní polymer, z něhož jsou </a:t>
            </a:r>
            <a:br>
              <a:rPr lang="cs-CZ" sz="5000" dirty="0"/>
            </a:br>
            <a:r>
              <a:rPr lang="cs-CZ" sz="5000" dirty="0"/>
              <a:t>odvozeny. </a:t>
            </a:r>
          </a:p>
        </p:txBody>
      </p:sp>
    </p:spTree>
    <p:extLst>
      <p:ext uri="{BB962C8B-B14F-4D97-AF65-F5344CB8AC3E}">
        <p14:creationId xmlns:p14="http://schemas.microsoft.com/office/powerpoint/2010/main" xmlns="" val="108275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Izolace a plášťů kabelů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dirty="0" smtClean="0"/>
              <a:t>Ukázka </a:t>
            </a:r>
            <a:r>
              <a:rPr lang="cs-CZ" sz="2400" dirty="0"/>
              <a:t>kabelů z </a:t>
            </a:r>
            <a:r>
              <a:rPr lang="cs-CZ" sz="2400" dirty="0" smtClean="0"/>
              <a:t>termoplastických polymeru 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24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dirty="0" smtClean="0"/>
              <a:t>        </a:t>
            </a:r>
            <a:r>
              <a:rPr lang="cs-CZ" sz="1600" dirty="0" err="1" smtClean="0"/>
              <a:t>Vícežilový</a:t>
            </a:r>
            <a:r>
              <a:rPr lang="cs-CZ" sz="1600" dirty="0" smtClean="0"/>
              <a:t> </a:t>
            </a:r>
            <a:r>
              <a:rPr lang="cs-CZ" sz="1600" dirty="0"/>
              <a:t>kabel typu H05 VV-F </a:t>
            </a:r>
            <a:r>
              <a:rPr lang="cs-CZ" sz="1600" dirty="0" smtClean="0"/>
              <a:t>                      </a:t>
            </a:r>
            <a:r>
              <a:rPr lang="cs-CZ" sz="1600" dirty="0" err="1"/>
              <a:t>V</a:t>
            </a:r>
            <a:r>
              <a:rPr lang="cs-CZ" sz="1600" dirty="0" err="1" smtClean="0"/>
              <a:t>ícežilový</a:t>
            </a:r>
            <a:r>
              <a:rPr lang="cs-CZ" sz="1600" dirty="0" smtClean="0"/>
              <a:t> </a:t>
            </a:r>
            <a:r>
              <a:rPr lang="cs-CZ" sz="1600" dirty="0"/>
              <a:t>kabel typu FROR</a:t>
            </a:r>
            <a:r>
              <a:rPr lang="cs-CZ" sz="1600" dirty="0" smtClean="0"/>
              <a:t>  </a:t>
            </a:r>
            <a:endParaRPr lang="cs-CZ" sz="16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dirty="0" smtClean="0"/>
              <a:t> </a:t>
            </a:r>
            <a:endParaRPr lang="cs-C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822" y="2636912"/>
            <a:ext cx="3373128" cy="743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7605" y="2603897"/>
            <a:ext cx="3180739" cy="842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55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17248</TotalTime>
  <Words>631</Words>
  <Application>Microsoft Office PowerPoint</Application>
  <PresentationFormat>Předvádění na obrazovce (4:3)</PresentationFormat>
  <Paragraphs>85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systému Office</vt:lpstr>
      <vt:lpstr>Snímek 1</vt:lpstr>
      <vt:lpstr>Snímek 2</vt:lpstr>
      <vt:lpstr>Snímek 3</vt:lpstr>
      <vt:lpstr>Snímek 4</vt:lpstr>
      <vt:lpstr>Izolace a plášťů kabelů</vt:lpstr>
      <vt:lpstr>Izolace a plášťů kabelů </vt:lpstr>
      <vt:lpstr>Izolace a plášťů kabelů </vt:lpstr>
      <vt:lpstr>Izolace a plášťů kabelů </vt:lpstr>
      <vt:lpstr>Izolace a plášťů kabelů </vt:lpstr>
      <vt:lpstr>Izolace a plášťů kabelů </vt:lpstr>
      <vt:lpstr>Izolace a plášťů kabelů </vt:lpstr>
      <vt:lpstr>Snímek 12</vt:lpstr>
      <vt:lpstr>Snímek 13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95</cp:revision>
  <dcterms:created xsi:type="dcterms:W3CDTF">2014-04-06T14:10:38Z</dcterms:created>
  <dcterms:modified xsi:type="dcterms:W3CDTF">2014-10-15T21:10:26Z</dcterms:modified>
</cp:coreProperties>
</file>