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320" r:id="rId4"/>
    <p:sldId id="345" r:id="rId5"/>
    <p:sldId id="339" r:id="rId6"/>
    <p:sldId id="340" r:id="rId7"/>
    <p:sldId id="341" r:id="rId8"/>
    <p:sldId id="343" r:id="rId9"/>
    <p:sldId id="344" r:id="rId10"/>
    <p:sldId id="338" r:id="rId11"/>
    <p:sldId id="295" r:id="rId12"/>
    <p:sldId id="346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32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lkabel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80772564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VY_32_INOVACE_633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Tepelně odolné kabely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 a 3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Tepelně odolné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Kde se musí </a:t>
            </a:r>
            <a:r>
              <a:rPr lang="cs-CZ" sz="2800" b="1" dirty="0"/>
              <a:t>používat t</a:t>
            </a:r>
            <a:r>
              <a:rPr lang="cs-CZ" sz="2800" b="1" dirty="0" smtClean="0"/>
              <a:t>epelně </a:t>
            </a:r>
            <a:r>
              <a:rPr lang="cs-CZ" sz="2800" b="1" dirty="0"/>
              <a:t>odolné a bezpečnostní kabely </a:t>
            </a:r>
            <a:r>
              <a:rPr lang="cs-CZ" sz="2800" b="1" dirty="0" smtClean="0"/>
              <a:t>. </a:t>
            </a:r>
            <a:r>
              <a:rPr lang="cs-CZ" b="1" dirty="0"/>
              <a:t>	</a:t>
            </a:r>
            <a:endParaRPr lang="cs-CZ" b="1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cs-CZ" b="1" dirty="0"/>
              <a:t>					</a:t>
            </a:r>
            <a:endParaRPr lang="cs-CZ" dirty="0"/>
          </a:p>
          <a:p>
            <a:r>
              <a:rPr lang="cs-CZ" dirty="0"/>
              <a:t> </a:t>
            </a:r>
            <a:endParaRPr lang="cs-CZ" dirty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cs-CZ" dirty="0" smtClean="0"/>
              <a:t> </a:t>
            </a:r>
            <a:r>
              <a:rPr lang="cs-CZ" dirty="0">
                <a:solidFill>
                  <a:schemeClr val="tx2"/>
                </a:solidFill>
              </a:rPr>
              <a:t>						</a:t>
            </a:r>
            <a:br>
              <a:rPr lang="cs-CZ" dirty="0">
                <a:solidFill>
                  <a:schemeClr val="tx2"/>
                </a:solidFill>
              </a:rPr>
            </a:br>
            <a:r>
              <a:rPr lang="cs-CZ" dirty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331640" y="3680157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Tepelně odolné a bezpečnostní kabely jsou používány všude tam, kde je vyžadována zvláštní ochrana osob a majetku před požárem a škodami z něho vyplývajícími a kde je třeba splnit přísné bezpečnostní předpisy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8702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Tepelně odolné kabely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0" indent="0">
              <a:buNone/>
            </a:pPr>
            <a:r>
              <a:rPr lang="cs-CZ" sz="2800" b="1" dirty="0"/>
              <a:t>2. </a:t>
            </a:r>
            <a:r>
              <a:rPr lang="cs-CZ" sz="2800" b="1" dirty="0" smtClean="0"/>
              <a:t>Popiš konstrukci </a:t>
            </a:r>
            <a:r>
              <a:rPr lang="cs-CZ" sz="2800" b="1" dirty="0" err="1" smtClean="0"/>
              <a:t>bezhalogenového</a:t>
            </a:r>
            <a:r>
              <a:rPr lang="cs-CZ" sz="2800" b="1" dirty="0" smtClean="0"/>
              <a:t> kabelu NHXMH</a:t>
            </a:r>
            <a:endParaRPr lang="cs-CZ" sz="2800" b="1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40968"/>
            <a:ext cx="3790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691680" y="4149080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 Konstrukce:</a:t>
            </a:r>
          </a:p>
          <a:p>
            <a:r>
              <a:rPr lang="cs-CZ" dirty="0">
                <a:solidFill>
                  <a:schemeClr val="tx2"/>
                </a:solidFill>
              </a:rPr>
              <a:t>	1 ..... Holý, plný nebo </a:t>
            </a:r>
            <a:r>
              <a:rPr lang="cs-CZ" dirty="0" err="1">
                <a:solidFill>
                  <a:schemeClr val="tx2"/>
                </a:solidFill>
              </a:rPr>
              <a:t>laněný</a:t>
            </a:r>
            <a:r>
              <a:rPr lang="cs-CZ" dirty="0">
                <a:solidFill>
                  <a:schemeClr val="tx2"/>
                </a:solidFill>
              </a:rPr>
              <a:t> měděný vodič</a:t>
            </a:r>
            <a:br>
              <a:rPr lang="cs-CZ" dirty="0">
                <a:solidFill>
                  <a:schemeClr val="tx2"/>
                </a:solidFill>
              </a:rPr>
            </a:br>
            <a:r>
              <a:rPr lang="cs-CZ" dirty="0">
                <a:solidFill>
                  <a:schemeClr val="tx2"/>
                </a:solidFill>
              </a:rPr>
              <a:t>	2 ..... Izolace žil ze síťovaného polyetylénu (2GI1)</a:t>
            </a:r>
            <a:br>
              <a:rPr lang="cs-CZ" dirty="0">
                <a:solidFill>
                  <a:schemeClr val="tx2"/>
                </a:solidFill>
              </a:rPr>
            </a:br>
            <a:r>
              <a:rPr lang="cs-CZ" dirty="0">
                <a:solidFill>
                  <a:schemeClr val="tx2"/>
                </a:solidFill>
              </a:rPr>
              <a:t>	3 ..... </a:t>
            </a:r>
            <a:r>
              <a:rPr lang="cs-CZ" dirty="0" err="1">
                <a:solidFill>
                  <a:schemeClr val="tx2"/>
                </a:solidFill>
              </a:rPr>
              <a:t>Bezhalogenová</a:t>
            </a:r>
            <a:r>
              <a:rPr lang="cs-CZ" dirty="0">
                <a:solidFill>
                  <a:schemeClr val="tx2"/>
                </a:solidFill>
              </a:rPr>
              <a:t> výplňová směs</a:t>
            </a:r>
            <a:br>
              <a:rPr lang="cs-CZ" dirty="0">
                <a:solidFill>
                  <a:schemeClr val="tx2"/>
                </a:solidFill>
              </a:rPr>
            </a:br>
            <a:r>
              <a:rPr lang="cs-CZ" dirty="0">
                <a:solidFill>
                  <a:schemeClr val="tx2"/>
                </a:solidFill>
              </a:rPr>
              <a:t>	4 ..... Vnější plášť z </a:t>
            </a:r>
            <a:r>
              <a:rPr lang="cs-CZ" dirty="0" err="1">
                <a:solidFill>
                  <a:schemeClr val="tx2"/>
                </a:solidFill>
              </a:rPr>
              <a:t>bezhalogenového</a:t>
            </a:r>
            <a:r>
              <a:rPr lang="cs-CZ" dirty="0">
                <a:solidFill>
                  <a:schemeClr val="tx2"/>
                </a:solidFill>
              </a:rPr>
              <a:t> polymeru (HM2)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r>
              <a:rPr lang="it-IT" dirty="0"/>
              <a:t>Allkabel. [online]. [cit. </a:t>
            </a:r>
            <a:r>
              <a:rPr lang="it-IT" dirty="0" smtClean="0"/>
              <a:t>201</a:t>
            </a:r>
            <a:r>
              <a:rPr lang="cs-CZ" dirty="0" smtClean="0"/>
              <a:t>3</a:t>
            </a:r>
            <a:r>
              <a:rPr lang="it-IT" dirty="0" smtClean="0"/>
              <a:t>-</a:t>
            </a:r>
            <a:r>
              <a:rPr lang="cs-CZ" dirty="0" smtClean="0"/>
              <a:t>12</a:t>
            </a:r>
            <a:r>
              <a:rPr lang="it-IT" dirty="0" smtClean="0"/>
              <a:t>-</a:t>
            </a:r>
            <a:r>
              <a:rPr lang="cs-CZ" dirty="0" smtClean="0"/>
              <a:t>15</a:t>
            </a:r>
            <a:r>
              <a:rPr lang="it-IT" dirty="0" smtClean="0"/>
              <a:t>]. </a:t>
            </a:r>
            <a:r>
              <a:rPr lang="it-IT" dirty="0"/>
              <a:t>Dostupné z: </a:t>
            </a:r>
            <a:r>
              <a:rPr lang="it-IT" dirty="0">
                <a:hlinkClick r:id="rId2"/>
              </a:rPr>
              <a:t>http://www.allkabel.cz/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9836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tepelně odolné kabely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kde se používají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Tepelně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odolné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73651" y="1556792"/>
            <a:ext cx="6731563" cy="5398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Použití</a:t>
            </a:r>
            <a:endParaRPr lang="cs-CZ" sz="1600" b="1" dirty="0"/>
          </a:p>
          <a:p>
            <a:r>
              <a:rPr lang="cs-CZ" sz="1600" dirty="0" smtClean="0"/>
              <a:t>Tepelně </a:t>
            </a:r>
            <a:r>
              <a:rPr lang="cs-CZ" sz="1600" dirty="0"/>
              <a:t>odolné </a:t>
            </a:r>
            <a:r>
              <a:rPr lang="cs-CZ" sz="1600" dirty="0" smtClean="0"/>
              <a:t> </a:t>
            </a:r>
            <a:r>
              <a:rPr lang="cs-CZ" sz="1600" dirty="0"/>
              <a:t>kabely se používají pro vnitřní propojení ve světelné technice, ohřívačích, elektrických strojích, přepínacích a rozvodných skříních, v trubkách na i pod omítku, v uzavřených kanálech a také v dopravních systémech a pro venkovní použití. </a:t>
            </a:r>
            <a:r>
              <a:rPr lang="cs-CZ" sz="1600" dirty="0" smtClean="0"/>
              <a:t> Jsou </a:t>
            </a:r>
            <a:r>
              <a:rPr lang="cs-CZ" sz="1600" dirty="0"/>
              <a:t>c</a:t>
            </a:r>
            <a:r>
              <a:rPr lang="cs-CZ" sz="1600" dirty="0" smtClean="0"/>
              <a:t>harakteristické </a:t>
            </a:r>
            <a:r>
              <a:rPr lang="cs-CZ" sz="1600" dirty="0"/>
              <a:t>svou dobrou tepelnou a mechanickou odolností po dlouhou dobu, </a:t>
            </a:r>
            <a:r>
              <a:rPr lang="cs-CZ" sz="1600" dirty="0" err="1"/>
              <a:t>bezhalogenovostí</a:t>
            </a:r>
            <a:r>
              <a:rPr lang="cs-CZ" sz="1600" dirty="0"/>
              <a:t> a </a:t>
            </a:r>
            <a:r>
              <a:rPr lang="cs-CZ" sz="1600" dirty="0" err="1"/>
              <a:t>ohniodolností</a:t>
            </a:r>
            <a:r>
              <a:rPr lang="cs-CZ" sz="1600" dirty="0"/>
              <a:t> jsou bezpečné pro životní </a:t>
            </a:r>
            <a:r>
              <a:rPr lang="cs-CZ" sz="1600" dirty="0" smtClean="0"/>
              <a:t>prostředí.</a:t>
            </a:r>
            <a:endParaRPr lang="cs-CZ" sz="1600" dirty="0"/>
          </a:p>
          <a:p>
            <a:r>
              <a:rPr lang="cs-CZ" sz="1600" dirty="0"/>
              <a:t>Bezpečnostní kabely jsou používány všude tam, kde je vyžadována zvláštní ochrana osob a majetku před požárem a škodami z něho vyplývajícími a kde je třeba splnit přísné bezpečnostní předpisy.</a:t>
            </a:r>
            <a:endParaRPr lang="cs-CZ" sz="1600" b="1" dirty="0" smtClean="0"/>
          </a:p>
          <a:p>
            <a:r>
              <a:rPr lang="cs-CZ" sz="1600" b="1" dirty="0"/>
              <a:t>Výhody</a:t>
            </a:r>
          </a:p>
          <a:p>
            <a:r>
              <a:rPr lang="cs-CZ" sz="1600" dirty="0" smtClean="0"/>
              <a:t> </a:t>
            </a:r>
            <a:r>
              <a:rPr lang="cs-CZ" sz="1600" dirty="0"/>
              <a:t>při požáru neuvolňuje žádné korozivní a toxické plyny, tím šetří hodnoty a čas potřebný pro evakuaci budov a snižuje ztráty na životech</a:t>
            </a:r>
          </a:p>
          <a:p>
            <a:r>
              <a:rPr lang="cs-CZ" sz="1600" dirty="0"/>
              <a:t>výborná mechanická odolnost</a:t>
            </a:r>
          </a:p>
          <a:p>
            <a:r>
              <a:rPr lang="cs-CZ" sz="1600" dirty="0"/>
              <a:t>nízké šíření ohně</a:t>
            </a:r>
          </a:p>
          <a:p>
            <a:r>
              <a:rPr lang="cs-CZ" sz="1600" dirty="0"/>
              <a:t>nízká tvorba dýmu při hoření</a:t>
            </a:r>
          </a:p>
          <a:p>
            <a:r>
              <a:rPr lang="cs-CZ" sz="1600" dirty="0"/>
              <a:t>dobrá odolnost proti olejům a nenasákavost</a:t>
            </a:r>
          </a:p>
          <a:p>
            <a:r>
              <a:rPr lang="cs-CZ" sz="1600" dirty="0"/>
              <a:t>odolný vůči UV záření, ozonu a kyslíku</a:t>
            </a:r>
          </a:p>
          <a:p>
            <a:r>
              <a:rPr lang="cs-CZ" sz="1600" dirty="0"/>
              <a:t>odolný vůči pájecím </a:t>
            </a:r>
            <a:r>
              <a:rPr lang="cs-CZ" sz="1600" dirty="0" smtClean="0"/>
              <a:t>teplotám</a:t>
            </a:r>
          </a:p>
          <a:p>
            <a:r>
              <a:rPr lang="cs-CZ" sz="1600" dirty="0" smtClean="0"/>
              <a:t>dobrý koeficient stárnutí při vyšších teplotách</a:t>
            </a:r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5775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Tepelně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odolné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416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cs-CZ" sz="1600" b="1" i="1" dirty="0" smtClean="0"/>
          </a:p>
          <a:p>
            <a:r>
              <a:rPr lang="cs-CZ" sz="1600" b="1" dirty="0" smtClean="0"/>
              <a:t> Pryžový jednožilový vodič se zvýšenou tepelnou odolností</a:t>
            </a:r>
          </a:p>
          <a:p>
            <a:r>
              <a:rPr lang="cs-CZ" sz="1600" b="1" dirty="0" smtClean="0"/>
              <a:t>Použití:</a:t>
            </a:r>
          </a:p>
          <a:p>
            <a:r>
              <a:rPr lang="cs-CZ" sz="1600" dirty="0" smtClean="0"/>
              <a:t>K vnitřnímu zapojení svítidel a přístrojů, jakož i k zapojení rozvaděčů a rozdělovacích zařízení v suchých prostorách. Pro uložení v trubkách a na a pod omítkou.</a:t>
            </a:r>
          </a:p>
          <a:p>
            <a:endParaRPr lang="cs-CZ" sz="1600" b="1" dirty="0" smtClean="0"/>
          </a:p>
          <a:p>
            <a:endParaRPr lang="cs-CZ" sz="1600" b="1" dirty="0" smtClean="0"/>
          </a:p>
          <a:p>
            <a:endParaRPr lang="cs-CZ" sz="1600" b="1" dirty="0" smtClean="0"/>
          </a:p>
          <a:p>
            <a:endParaRPr lang="cs-CZ" sz="1600" b="1" dirty="0" smtClean="0"/>
          </a:p>
          <a:p>
            <a:endParaRPr lang="cs-CZ" sz="1600" b="1" dirty="0" smtClean="0"/>
          </a:p>
          <a:p>
            <a:r>
              <a:rPr lang="cs-CZ" sz="1600" b="1" dirty="0" smtClean="0"/>
              <a:t>Konstrukce:</a:t>
            </a:r>
          </a:p>
          <a:p>
            <a:r>
              <a:rPr lang="cs-CZ" sz="1600" dirty="0" smtClean="0"/>
              <a:t>1 ..... Holý nebo pocínovaný, jemně </a:t>
            </a:r>
            <a:r>
              <a:rPr lang="cs-CZ" sz="1600" dirty="0" err="1" smtClean="0"/>
              <a:t>laněný</a:t>
            </a:r>
            <a:r>
              <a:rPr lang="cs-CZ" sz="1600" dirty="0" smtClean="0"/>
              <a:t> měděný vodič</a:t>
            </a:r>
            <a:br>
              <a:rPr lang="cs-CZ" sz="1600" dirty="0" smtClean="0"/>
            </a:br>
            <a:r>
              <a:rPr lang="cs-CZ" sz="1600" dirty="0" smtClean="0"/>
              <a:t>2 ..... Izolace žíly z tepelně odolné pryžové směsi</a:t>
            </a:r>
          </a:p>
          <a:p>
            <a:endParaRPr lang="cs-CZ" sz="1600" dirty="0" smtClean="0"/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5" y="4006653"/>
            <a:ext cx="378142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79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Tepelně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odolné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cs-CZ" sz="1600" b="1" i="1" dirty="0" smtClean="0"/>
          </a:p>
          <a:p>
            <a:r>
              <a:rPr lang="cs-CZ" sz="1600" b="1" dirty="0" smtClean="0"/>
              <a:t> </a:t>
            </a:r>
            <a:endParaRPr lang="cs-CZ" sz="1600" dirty="0" smtClean="0"/>
          </a:p>
          <a:p>
            <a:endParaRPr lang="cs-CZ" sz="1600" dirty="0" smtClean="0"/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34150041"/>
              </p:ext>
            </p:extLst>
          </p:nvPr>
        </p:nvGraphicFramePr>
        <p:xfrm>
          <a:off x="466825" y="1772816"/>
          <a:ext cx="8229600" cy="3625608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710759">
                <a:tc>
                  <a:txBody>
                    <a:bodyPr/>
                    <a:lstStyle/>
                    <a:p>
                      <a:endParaRPr lang="cs-CZ" dirty="0" smtClean="0"/>
                    </a:p>
                    <a:p>
                      <a:r>
                        <a:rPr lang="cs-CZ" b="1" dirty="0" smtClean="0"/>
                        <a:t>Technické údaje</a:t>
                      </a:r>
                      <a:endParaRPr lang="cs-CZ" dirty="0" smtClean="0"/>
                    </a:p>
                    <a:p>
                      <a:r>
                        <a:rPr lang="cs-CZ" dirty="0" smtClean="0"/>
                        <a:t>Jmenovité </a:t>
                      </a:r>
                      <a:r>
                        <a:rPr lang="cs-CZ" dirty="0"/>
                        <a:t>napětí </a:t>
                      </a:r>
                      <a:r>
                        <a:rPr lang="cs-CZ" dirty="0" err="1"/>
                        <a:t>Uo</a:t>
                      </a:r>
                      <a:r>
                        <a:rPr lang="cs-CZ" dirty="0"/>
                        <a:t>/U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450 / 750 voltů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148">
                <a:tc>
                  <a:txBody>
                    <a:bodyPr/>
                    <a:lstStyle/>
                    <a:p>
                      <a:r>
                        <a:rPr lang="cs-CZ"/>
                        <a:t>Zkušební napětí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[V]AC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2500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148">
                <a:tc>
                  <a:txBody>
                    <a:bodyPr/>
                    <a:lstStyle/>
                    <a:p>
                      <a:r>
                        <a:rPr lang="cs-CZ"/>
                        <a:t>Teplotní rozsah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flexibilní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-25°C až +110°C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148">
                <a:tc>
                  <a:txBody>
                    <a:bodyPr/>
                    <a:lstStyle/>
                    <a:p>
                      <a:r>
                        <a:rPr lang="cs-CZ"/>
                        <a:t>Provozní teplota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zkrat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260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148">
                <a:tc>
                  <a:txBody>
                    <a:bodyPr/>
                    <a:lstStyle/>
                    <a:p>
                      <a:r>
                        <a:rPr lang="cs-CZ"/>
                        <a:t>Doba zkratu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max.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za [sek.]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148">
                <a:tc>
                  <a:txBody>
                    <a:bodyPr/>
                    <a:lstStyle/>
                    <a:p>
                      <a:r>
                        <a:rPr lang="cs-CZ"/>
                        <a:t>Poloměr ohybu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min.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x VP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148">
                <a:tc>
                  <a:txBody>
                    <a:bodyPr/>
                    <a:lstStyle/>
                    <a:p>
                      <a:r>
                        <a:rPr lang="cs-CZ"/>
                        <a:t>Vlastnosti při hoření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norma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EN 60332-1-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482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Tepelně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odolné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392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cs-CZ" sz="1600" b="1" i="1" dirty="0" smtClean="0"/>
          </a:p>
          <a:p>
            <a:r>
              <a:rPr lang="cs-CZ" sz="1600" b="1" dirty="0" smtClean="0"/>
              <a:t>Silikonový kabel</a:t>
            </a:r>
          </a:p>
          <a:p>
            <a:r>
              <a:rPr lang="cs-CZ" sz="1600" b="1" dirty="0" err="1" smtClean="0"/>
              <a:t>SiHF</a:t>
            </a:r>
            <a:endParaRPr lang="cs-CZ" sz="1600" b="1" dirty="0"/>
          </a:p>
          <a:p>
            <a:r>
              <a:rPr lang="cs-CZ" sz="1600" b="1" dirty="0"/>
              <a:t>Použití:</a:t>
            </a:r>
          </a:p>
          <a:p>
            <a:r>
              <a:rPr lang="cs-CZ" sz="1600" dirty="0"/>
              <a:t>V suchých, vlhkých i mokrých prostorách, jakož i ve volném prostředí při nízkém mechanickém zatížení, použití zejména při vysokých teplotách okolního prostředí.</a:t>
            </a:r>
          </a:p>
          <a:p>
            <a:endParaRPr lang="cs-CZ" sz="1600" b="1" dirty="0" smtClean="0"/>
          </a:p>
          <a:p>
            <a:endParaRPr lang="cs-CZ" sz="1600" b="1" dirty="0"/>
          </a:p>
          <a:p>
            <a:endParaRPr lang="cs-CZ" sz="1600" b="1" dirty="0" smtClean="0"/>
          </a:p>
          <a:p>
            <a:r>
              <a:rPr lang="cs-CZ" sz="1600" b="1" dirty="0" smtClean="0"/>
              <a:t>Konstrukce</a:t>
            </a:r>
            <a:r>
              <a:rPr lang="cs-CZ" sz="1600" b="1" dirty="0"/>
              <a:t>:</a:t>
            </a:r>
          </a:p>
          <a:p>
            <a:r>
              <a:rPr lang="cs-CZ" sz="1600" dirty="0"/>
              <a:t>1 ..... Pocínovaný, jemně </a:t>
            </a:r>
            <a:r>
              <a:rPr lang="cs-CZ" sz="1600" dirty="0" err="1"/>
              <a:t>laněný</a:t>
            </a:r>
            <a:r>
              <a:rPr lang="cs-CZ" sz="1600" dirty="0"/>
              <a:t> měděný vodič</a:t>
            </a:r>
            <a:br>
              <a:rPr lang="cs-CZ" sz="1600" dirty="0"/>
            </a:br>
            <a:r>
              <a:rPr lang="cs-CZ" sz="1600" dirty="0"/>
              <a:t>2 ..... Izolace žil ze silikonu (2GI1)</a:t>
            </a:r>
            <a:br>
              <a:rPr lang="cs-CZ" sz="1600" dirty="0"/>
            </a:br>
            <a:r>
              <a:rPr lang="cs-CZ" sz="1600" dirty="0"/>
              <a:t>3 ..... Vnější plášť ze silikonu (2GM1), </a:t>
            </a:r>
            <a:r>
              <a:rPr lang="cs-CZ" sz="1600" dirty="0" smtClean="0"/>
              <a:t>červenohnědý</a:t>
            </a:r>
          </a:p>
          <a:p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33056"/>
            <a:ext cx="37909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9476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Tepelně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odolné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Bezhalogenový </a:t>
            </a:r>
            <a:r>
              <a:rPr lang="cs-CZ" sz="1600" b="1" dirty="0"/>
              <a:t>kabel s vylepšenými vlastnostmi v případě </a:t>
            </a:r>
            <a:r>
              <a:rPr lang="cs-CZ" sz="1600" b="1" dirty="0" smtClean="0"/>
              <a:t>požáru</a:t>
            </a:r>
          </a:p>
          <a:p>
            <a:r>
              <a:rPr lang="cs-CZ" sz="1600" b="1" dirty="0" smtClean="0"/>
              <a:t>NHXMH</a:t>
            </a:r>
            <a:endParaRPr lang="cs-CZ" sz="1600" b="1" dirty="0"/>
          </a:p>
          <a:p>
            <a:r>
              <a:rPr lang="cs-CZ" sz="1600" b="1" dirty="0"/>
              <a:t>Použití:</a:t>
            </a:r>
          </a:p>
          <a:p>
            <a:r>
              <a:rPr lang="cs-CZ" sz="1600" dirty="0"/>
              <a:t>V budovách nebo průmyslových zařízeních s vysokou koncentrací osob nebo majetku. Nevznikají žádné škody halogenovými plyny vyplývající z požáru a tvorba kouře je velmi nízká. Kabel může být použit k uložení na, do nebo pod omítku v suchých, vlhkých i mokrých prostorách, jakož i ve zdivu a ve venkovním prostředí při chráněném uložení, nikoliv však v zemi.</a:t>
            </a:r>
          </a:p>
          <a:p>
            <a:endParaRPr lang="cs-CZ" sz="1600" b="1" dirty="0" smtClean="0"/>
          </a:p>
          <a:p>
            <a:endParaRPr lang="cs-CZ" sz="1600" b="1" dirty="0"/>
          </a:p>
          <a:p>
            <a:endParaRPr lang="cs-CZ" sz="1600" b="1" dirty="0" smtClean="0"/>
          </a:p>
          <a:p>
            <a:endParaRPr lang="cs-CZ" sz="1600" b="1" dirty="0"/>
          </a:p>
          <a:p>
            <a:r>
              <a:rPr lang="cs-CZ" sz="1600" b="1" dirty="0" smtClean="0"/>
              <a:t>Konstrukce</a:t>
            </a:r>
            <a:r>
              <a:rPr lang="cs-CZ" sz="1600" b="1" dirty="0"/>
              <a:t>:</a:t>
            </a:r>
          </a:p>
          <a:p>
            <a:r>
              <a:rPr lang="cs-CZ" sz="1600" dirty="0"/>
              <a:t>1 ..... Holý, plný nebo </a:t>
            </a:r>
            <a:r>
              <a:rPr lang="cs-CZ" sz="1600" dirty="0" err="1"/>
              <a:t>laněný</a:t>
            </a:r>
            <a:r>
              <a:rPr lang="cs-CZ" sz="1600" dirty="0"/>
              <a:t> měděný vodič</a:t>
            </a:r>
            <a:br>
              <a:rPr lang="cs-CZ" sz="1600" dirty="0"/>
            </a:br>
            <a:r>
              <a:rPr lang="cs-CZ" sz="1600" dirty="0"/>
              <a:t>2 ..... Izolace žil ze síťovaného polyetylénu (2GI1)</a:t>
            </a:r>
            <a:br>
              <a:rPr lang="cs-CZ" sz="1600" dirty="0"/>
            </a:br>
            <a:r>
              <a:rPr lang="cs-CZ" sz="1600" dirty="0"/>
              <a:t>3 ..... </a:t>
            </a:r>
            <a:r>
              <a:rPr lang="cs-CZ" sz="1600" dirty="0" err="1"/>
              <a:t>Bezhalogenová</a:t>
            </a:r>
            <a:r>
              <a:rPr lang="cs-CZ" sz="1600" dirty="0"/>
              <a:t> výplňová směs</a:t>
            </a:r>
            <a:br>
              <a:rPr lang="cs-CZ" sz="1600" dirty="0"/>
            </a:br>
            <a:r>
              <a:rPr lang="cs-CZ" sz="1600" dirty="0"/>
              <a:t>4 ..... Vnější plášť z </a:t>
            </a:r>
            <a:r>
              <a:rPr lang="cs-CZ" sz="1600" dirty="0" err="1"/>
              <a:t>bezhalogenového</a:t>
            </a:r>
            <a:r>
              <a:rPr lang="cs-CZ" sz="1600" dirty="0"/>
              <a:t> polymeru (HM2), šedý</a:t>
            </a:r>
          </a:p>
          <a:p>
            <a:r>
              <a:rPr lang="cs-CZ" sz="1600" dirty="0" smtClean="0"/>
              <a:t> </a:t>
            </a:r>
            <a:endParaRPr lang="cs-CZ" sz="16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95013"/>
            <a:ext cx="3790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0908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Tepelně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odolné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3817803"/>
              </p:ext>
            </p:extLst>
          </p:nvPr>
        </p:nvGraphicFramePr>
        <p:xfrm>
          <a:off x="276325" y="2106726"/>
          <a:ext cx="8229600" cy="384048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Technické údaje</a:t>
                      </a:r>
                      <a:endParaRPr lang="cs-CZ" dirty="0" smtClean="0"/>
                    </a:p>
                    <a:p>
                      <a:r>
                        <a:rPr lang="cs-CZ" dirty="0" smtClean="0"/>
                        <a:t>Jmenovité </a:t>
                      </a:r>
                      <a:r>
                        <a:rPr lang="cs-CZ" dirty="0"/>
                        <a:t>napětí </a:t>
                      </a:r>
                      <a:r>
                        <a:rPr lang="cs-CZ" dirty="0" err="1"/>
                        <a:t>Uo</a:t>
                      </a:r>
                      <a:r>
                        <a:rPr lang="cs-CZ" dirty="0"/>
                        <a:t>/U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300 / 500 voltů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 dirty="0"/>
                        <a:t>Zkušební napětí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[V]AC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2000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Teplotní rozsah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flexibilní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+5°C až +70°C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Provozní teplota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zkrat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160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Doba zkratu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max.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za [sek.]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Poloměr ohybu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flexibilní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x VP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12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Vlastnosti při hoření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norma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EN 50266-2-4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EN 60332-1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IEC 60332-3 </a:t>
                      </a:r>
                      <a:r>
                        <a:rPr lang="cs-CZ" dirty="0" err="1"/>
                        <a:t>Kat.C</a:t>
                      </a:r>
                      <a:endParaRPr lang="cs-CZ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8338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76325" y="605129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Tepelně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odolné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76773" y="1556792"/>
            <a:ext cx="673156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 (Bezhalogenový </a:t>
            </a:r>
            <a:r>
              <a:rPr lang="cs-CZ" sz="1600" b="1" dirty="0"/>
              <a:t>kabel se zachováním funkčnosti 30 </a:t>
            </a:r>
            <a:r>
              <a:rPr lang="cs-CZ" sz="1600" b="1" dirty="0" smtClean="0"/>
              <a:t>minut)</a:t>
            </a:r>
          </a:p>
          <a:p>
            <a:r>
              <a:rPr lang="cs-CZ" sz="1600" b="1" dirty="0"/>
              <a:t>N)HXH FE180/E30 </a:t>
            </a:r>
            <a:r>
              <a:rPr lang="cs-CZ" sz="1600" b="1" dirty="0" smtClean="0"/>
              <a:t>KERAM</a:t>
            </a:r>
            <a:endParaRPr lang="cs-CZ" sz="1600" b="1" dirty="0"/>
          </a:p>
          <a:p>
            <a:r>
              <a:rPr lang="cs-CZ" sz="1600" b="1" dirty="0"/>
              <a:t>Použití:</a:t>
            </a:r>
          </a:p>
          <a:p>
            <a:r>
              <a:rPr lang="cs-CZ" sz="1600" dirty="0"/>
              <a:t>Bezpečnostní kabely jsou používány všude tam, kde je vyžadována zvláštní ochrana osob a majetku před požárem a škodami z něho vyplývajícími a kde je třeba splnit přísné bezpečnostní předpisy. Smějí být použity ve vnitřních prostorách i ve venkovním prostředí, avšak nikoliv uloženy přímo v zemi nebo ve vodě. Jsou vhodné pro ochrannou třídu 2. Zachování funkčnosti kabelového vedení 30 min. (systémová zkouška), zachování izolačních vlastností přes 180 min.</a:t>
            </a:r>
          </a:p>
          <a:p>
            <a:endParaRPr lang="cs-CZ" sz="1600" b="1" dirty="0" smtClean="0"/>
          </a:p>
          <a:p>
            <a:endParaRPr lang="cs-CZ" sz="1600" b="1" dirty="0"/>
          </a:p>
          <a:p>
            <a:r>
              <a:rPr lang="cs-CZ" sz="1600" b="1" dirty="0" smtClean="0"/>
              <a:t>Konstrukce</a:t>
            </a:r>
            <a:r>
              <a:rPr lang="cs-CZ" sz="1600" b="1" dirty="0"/>
              <a:t>:</a:t>
            </a:r>
          </a:p>
          <a:p>
            <a:r>
              <a:rPr lang="cs-CZ" sz="1600" dirty="0"/>
              <a:t>1 .....Holý, plný nebo </a:t>
            </a:r>
            <a:r>
              <a:rPr lang="cs-CZ" sz="1600" dirty="0" err="1"/>
              <a:t>laněný</a:t>
            </a:r>
            <a:r>
              <a:rPr lang="cs-CZ" sz="1600" dirty="0"/>
              <a:t> měděný vodič</a:t>
            </a:r>
            <a:br>
              <a:rPr lang="cs-CZ" sz="1600" dirty="0"/>
            </a:br>
            <a:r>
              <a:rPr lang="cs-CZ" sz="1600" dirty="0"/>
              <a:t>2 .....Izolace žil z </a:t>
            </a:r>
            <a:r>
              <a:rPr lang="cs-CZ" sz="1600" dirty="0" err="1"/>
              <a:t>bezhalogenové</a:t>
            </a:r>
            <a:r>
              <a:rPr lang="cs-CZ" sz="1600" dirty="0"/>
              <a:t>, </a:t>
            </a:r>
            <a:r>
              <a:rPr lang="cs-CZ" sz="1600" dirty="0" err="1"/>
              <a:t>keramizující</a:t>
            </a:r>
            <a:r>
              <a:rPr lang="cs-CZ" sz="1600" dirty="0"/>
              <a:t> polymerové směsi (HGI 2)</a:t>
            </a:r>
            <a:br>
              <a:rPr lang="cs-CZ" sz="1600" dirty="0"/>
            </a:br>
            <a:r>
              <a:rPr lang="cs-CZ" sz="1600" dirty="0"/>
              <a:t>3 .....Bezhalogenový vnitřní plášť / výplň</a:t>
            </a:r>
            <a:br>
              <a:rPr lang="cs-CZ" sz="1600" dirty="0"/>
            </a:br>
            <a:r>
              <a:rPr lang="cs-CZ" sz="1600" dirty="0"/>
              <a:t>4 .....Vnější plášť z </a:t>
            </a:r>
            <a:r>
              <a:rPr lang="cs-CZ" sz="1600" dirty="0" err="1"/>
              <a:t>bezhalogenového</a:t>
            </a:r>
            <a:r>
              <a:rPr lang="cs-CZ" sz="1600" dirty="0"/>
              <a:t> polymeru, oranžový</a:t>
            </a:r>
          </a:p>
          <a:p>
            <a:r>
              <a:rPr lang="cs-CZ" sz="1600" b="1" dirty="0"/>
              <a:t>Informace:</a:t>
            </a:r>
          </a:p>
          <a:p>
            <a:r>
              <a:rPr lang="cs-CZ" sz="1600" dirty="0"/>
              <a:t>Tyto kabely splňují podmínky zkoušky zachování izolačních vlastností dle DIN VDE 0472-814 / 8.83 (180 min.) a IEC Publik. 331 </a:t>
            </a:r>
            <a:r>
              <a:rPr lang="cs-CZ" sz="1600" dirty="0" err="1"/>
              <a:t>first</a:t>
            </a:r>
            <a:r>
              <a:rPr lang="cs-CZ" sz="1600" dirty="0"/>
              <a:t> </a:t>
            </a:r>
            <a:r>
              <a:rPr lang="cs-CZ" sz="1600" dirty="0" err="1"/>
              <a:t>edition</a:t>
            </a:r>
            <a:r>
              <a:rPr lang="cs-CZ" sz="1600" dirty="0"/>
              <a:t> 1970 o zachování funkčnosti (30 min.) dle DIN 4102-12 odpovídající VDE 0100-710 a 0100-718</a:t>
            </a:r>
            <a:r>
              <a:rPr lang="cs-CZ" sz="1600" dirty="0" smtClean="0"/>
              <a:t>.</a:t>
            </a:r>
            <a:endParaRPr lang="cs-CZ" sz="16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78718"/>
            <a:ext cx="380047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4171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21168</TotalTime>
  <Words>591</Words>
  <Application>Microsoft Office PowerPoint</Application>
  <PresentationFormat>Předvádění na obrazovce (4:3)</PresentationFormat>
  <Paragraphs>164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Tepelně odolné kabely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182</cp:revision>
  <dcterms:created xsi:type="dcterms:W3CDTF">2014-04-06T14:10:38Z</dcterms:created>
  <dcterms:modified xsi:type="dcterms:W3CDTF">2014-10-15T21:10:55Z</dcterms:modified>
</cp:coreProperties>
</file>