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320" r:id="rId4"/>
    <p:sldId id="322" r:id="rId5"/>
    <p:sldId id="324" r:id="rId6"/>
    <p:sldId id="323" r:id="rId7"/>
    <p:sldId id="268" r:id="rId8"/>
    <p:sldId id="295" r:id="rId9"/>
    <p:sldId id="325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90A42-80D0-45CE-B76C-BB1400293D7A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97C30-E8B7-4609-8940-AC6416070F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8209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0927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1091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4026122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VY_32_INOVACE_631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Metalické kabely /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Silové kabely pro energetiku do 22kV(35kV)</a:t>
                      </a:r>
                      <a:endParaRPr kumimoji="0" lang="cs-CZ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Lubomír Franek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 2. a 3. ročník  elektro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metalické kabely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jsou to </a:t>
            </a:r>
            <a:r>
              <a:rPr lang="cs-CZ" sz="2000" dirty="0" smtClean="0">
                <a:latin typeface="Times New Roman" pitchFamily="18" charset="0"/>
              </a:rPr>
              <a:t>silové kabely pro energetiku do 22kV(35kV)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a kde se používají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k tématu,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9209" y="620688"/>
            <a:ext cx="86106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Silové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pro energetiku do 22kV(35kV)</a:t>
            </a:r>
          </a:p>
          <a:p>
            <a:pPr algn="ctr"/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6" y="2132856"/>
            <a:ext cx="6731563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cs-CZ" b="1" dirty="0" smtClean="0"/>
              <a:t> </a:t>
            </a:r>
            <a:r>
              <a:rPr lang="cs-CZ" b="1" dirty="0"/>
              <a:t>Kabel s plastovou izolací </a:t>
            </a:r>
            <a:r>
              <a:rPr lang="cs-CZ" b="1" dirty="0" smtClean="0"/>
              <a:t>: ukázka </a:t>
            </a:r>
          </a:p>
          <a:p>
            <a:endParaRPr lang="cs-CZ" sz="1600" b="1" i="1" dirty="0" smtClean="0"/>
          </a:p>
          <a:p>
            <a:endParaRPr lang="cs-CZ" sz="1600" dirty="0" smtClean="0"/>
          </a:p>
          <a:p>
            <a:endParaRPr lang="cs-CZ" sz="1600" dirty="0" smtClean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744347"/>
            <a:ext cx="6139546" cy="3434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7753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9209" y="620688"/>
            <a:ext cx="86106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Silové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pro energetiku do 22kV(35kV)</a:t>
            </a:r>
          </a:p>
          <a:p>
            <a:pPr algn="ctr"/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6" y="2132856"/>
            <a:ext cx="6731563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cs-CZ" b="1" dirty="0" smtClean="0"/>
              <a:t> </a:t>
            </a:r>
            <a:r>
              <a:rPr lang="cs-CZ" b="1" dirty="0"/>
              <a:t>Kabel s plastovou izolací </a:t>
            </a:r>
            <a:r>
              <a:rPr lang="cs-CZ" b="1" dirty="0" smtClean="0"/>
              <a:t>: ukázka </a:t>
            </a:r>
          </a:p>
          <a:p>
            <a:endParaRPr lang="cs-CZ" sz="1600" b="1" i="1" dirty="0" smtClean="0"/>
          </a:p>
          <a:p>
            <a:endParaRPr lang="cs-CZ" sz="1600" dirty="0" smtClean="0"/>
          </a:p>
          <a:p>
            <a:endParaRPr lang="cs-CZ" sz="1600" dirty="0" smtClean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6220" y="2696342"/>
            <a:ext cx="6632826" cy="3901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9632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9209" y="620688"/>
            <a:ext cx="86106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Silové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pro energetiku do 22kV(35kV)</a:t>
            </a:r>
          </a:p>
          <a:p>
            <a:pPr algn="ctr"/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6" y="2132856"/>
            <a:ext cx="6731563" cy="3945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cs-CZ" b="1" dirty="0" smtClean="0"/>
              <a:t> </a:t>
            </a:r>
            <a:r>
              <a:rPr lang="cs-CZ" b="1" dirty="0"/>
              <a:t>Kabel s plastovou izolací </a:t>
            </a:r>
            <a:r>
              <a:rPr lang="cs-CZ" b="1" dirty="0" smtClean="0"/>
              <a:t>: </a:t>
            </a:r>
          </a:p>
          <a:p>
            <a:endParaRPr lang="cs-CZ" sz="1600" b="1" i="1" dirty="0" smtClean="0"/>
          </a:p>
          <a:p>
            <a:r>
              <a:rPr lang="cs-CZ" sz="1600" b="1" dirty="0"/>
              <a:t>Vnitřní</a:t>
            </a:r>
            <a:r>
              <a:rPr lang="cs-CZ" sz="1600" dirty="0"/>
              <a:t> a </a:t>
            </a:r>
            <a:r>
              <a:rPr lang="cs-CZ" sz="1600" b="1" dirty="0"/>
              <a:t>vnější polovodivá vrstva</a:t>
            </a:r>
            <a:r>
              <a:rPr lang="cs-CZ" sz="1600" dirty="0"/>
              <a:t> slouží k řízení el. pole kabelu (má vliv na velikost jádrové izolace). Vysokonapěťové kabely musí být chráněny proti pronikání vlhkosti – </a:t>
            </a:r>
            <a:r>
              <a:rPr lang="cs-CZ" sz="1600" b="1" dirty="0"/>
              <a:t>V. </a:t>
            </a:r>
            <a:r>
              <a:rPr lang="cs-CZ" sz="1600" dirty="0"/>
              <a:t>Tuto funkci například plní</a:t>
            </a:r>
            <a:r>
              <a:rPr lang="cs-CZ" sz="1600" b="1" dirty="0"/>
              <a:t> </a:t>
            </a:r>
            <a:r>
              <a:rPr lang="cs-CZ" sz="1600" b="1" dirty="0" err="1"/>
              <a:t>vodoblokující</a:t>
            </a:r>
            <a:r>
              <a:rPr lang="cs-CZ" sz="1600" b="1" dirty="0"/>
              <a:t> páska,</a:t>
            </a:r>
            <a:r>
              <a:rPr lang="cs-CZ" sz="1600" dirty="0"/>
              <a:t> ta zabraňuje postupování vlhkosti tím, že zvětší svůj objem. U jádra je např. označení AV (CV) – provedení jádra hliníkové(měděné) vodotěsné.</a:t>
            </a:r>
          </a:p>
          <a:p>
            <a:r>
              <a:rPr lang="cs-CZ" sz="1600" b="1" dirty="0"/>
              <a:t>Stínění</a:t>
            </a:r>
            <a:r>
              <a:rPr lang="cs-CZ" sz="1600" dirty="0"/>
              <a:t> slouží k vedení poruchových proudů. VC – měděné kovové stínění s ochranou proti podélnému šíření vody pod pláštěm.</a:t>
            </a:r>
          </a:p>
          <a:p>
            <a:r>
              <a:rPr lang="cs-CZ" sz="1600" b="1" dirty="0"/>
              <a:t>Hodnoty stínění v mm</a:t>
            </a:r>
            <a:r>
              <a:rPr lang="cs-CZ" sz="1600" b="1" baseline="30000" dirty="0"/>
              <a:t>2</a:t>
            </a:r>
            <a:r>
              <a:rPr lang="cs-CZ" sz="1600" baseline="30000" dirty="0"/>
              <a:t>	</a:t>
            </a:r>
            <a:r>
              <a:rPr lang="cs-CZ" sz="1600" dirty="0"/>
              <a:t>16 mm</a:t>
            </a:r>
            <a:r>
              <a:rPr lang="cs-CZ" sz="1600" baseline="30000" dirty="0"/>
              <a:t>2</a:t>
            </a:r>
            <a:r>
              <a:rPr lang="cs-CZ" sz="1600" dirty="0"/>
              <a:t>	 </a:t>
            </a:r>
            <a:r>
              <a:rPr lang="cs-CZ" sz="1600" dirty="0" smtClean="0"/>
              <a:t>                                    70-120  </a:t>
            </a:r>
            <a:r>
              <a:rPr lang="cs-CZ" sz="1600" dirty="0"/>
              <a:t>mm</a:t>
            </a:r>
            <a:r>
              <a:rPr lang="cs-CZ" sz="1600" baseline="30000" dirty="0"/>
              <a:t>2</a:t>
            </a:r>
            <a:endParaRPr lang="cs-CZ" sz="1600" dirty="0"/>
          </a:p>
          <a:p>
            <a:r>
              <a:rPr lang="cs-CZ" sz="1600" dirty="0" smtClean="0"/>
              <a:t>			25 </a:t>
            </a:r>
            <a:r>
              <a:rPr lang="cs-CZ" sz="1600" dirty="0"/>
              <a:t>mm</a:t>
            </a:r>
            <a:r>
              <a:rPr lang="cs-CZ" sz="1600" baseline="30000" dirty="0"/>
              <a:t>2		</a:t>
            </a:r>
            <a:r>
              <a:rPr lang="cs-CZ" sz="1600" dirty="0"/>
              <a:t> </a:t>
            </a:r>
            <a:r>
              <a:rPr lang="cs-CZ" sz="1600" dirty="0" smtClean="0"/>
              <a:t>               150-240 </a:t>
            </a:r>
            <a:r>
              <a:rPr lang="cs-CZ" sz="1600" dirty="0"/>
              <a:t>mm</a:t>
            </a:r>
            <a:r>
              <a:rPr lang="cs-CZ" sz="1600" baseline="30000" dirty="0"/>
              <a:t>2</a:t>
            </a:r>
            <a:endParaRPr lang="cs-CZ" sz="1600" dirty="0"/>
          </a:p>
          <a:p>
            <a:endParaRPr lang="cs-CZ" sz="1600" dirty="0" smtClean="0"/>
          </a:p>
          <a:p>
            <a:endParaRPr lang="cs-CZ" sz="1600" dirty="0" smtClean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419786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9209" y="620688"/>
            <a:ext cx="86106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Silové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pro energetiku do 22kV(35kV)</a:t>
            </a:r>
          </a:p>
          <a:p>
            <a:pPr algn="ctr"/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6" y="2132856"/>
            <a:ext cx="6731563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cs-CZ" b="1" dirty="0" smtClean="0"/>
              <a:t> </a:t>
            </a:r>
            <a:r>
              <a:rPr lang="cs-CZ" b="1" dirty="0"/>
              <a:t>Kabel s plastovou izolací </a:t>
            </a:r>
            <a:r>
              <a:rPr lang="cs-CZ" b="1" dirty="0" smtClean="0"/>
              <a:t>: ukázka </a:t>
            </a:r>
          </a:p>
          <a:p>
            <a:endParaRPr lang="cs-CZ" sz="1600" b="1" i="1" dirty="0" smtClean="0"/>
          </a:p>
          <a:p>
            <a:endParaRPr lang="cs-CZ" sz="1600" dirty="0" smtClean="0"/>
          </a:p>
          <a:p>
            <a:endParaRPr lang="cs-CZ" sz="1600" dirty="0" smtClean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2643" y="2744346"/>
            <a:ext cx="6546588" cy="334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6641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252520" cy="542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Silové kabely pro energetiku do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1kV 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28558" y="1870498"/>
            <a:ext cx="8610600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S jakých části se skládá kabel na obrázku. </a:t>
            </a:r>
            <a:r>
              <a:rPr lang="cs-CZ" b="1" dirty="0"/>
              <a:t>							</a:t>
            </a:r>
            <a:endParaRPr lang="cs-CZ" dirty="0"/>
          </a:p>
          <a:p>
            <a:r>
              <a:rPr lang="cs-CZ" dirty="0"/>
              <a:t> </a:t>
            </a:r>
            <a:endParaRPr lang="cs-CZ" dirty="0">
              <a:solidFill>
                <a:schemeClr val="tx2"/>
              </a:solidFill>
            </a:endParaRPr>
          </a:p>
          <a:p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					</a:t>
            </a:r>
            <a:br>
              <a:rPr lang="cs-CZ" dirty="0">
                <a:solidFill>
                  <a:schemeClr val="tx2"/>
                </a:solidFill>
              </a:rPr>
            </a:br>
            <a:r>
              <a:rPr lang="cs-CZ" dirty="0">
                <a:solidFill>
                  <a:schemeClr val="tx2"/>
                </a:solidFill>
              </a:rPr>
              <a:t>	</a:t>
            </a:r>
          </a:p>
        </p:txBody>
      </p:sp>
      <p:sp>
        <p:nvSpPr>
          <p:cNvPr id="2" name="Obdélník 1"/>
          <p:cNvSpPr/>
          <p:nvPr/>
        </p:nvSpPr>
        <p:spPr>
          <a:xfrm>
            <a:off x="1115616" y="3356992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>
              <a:solidFill>
                <a:schemeClr val="tx2"/>
              </a:solidFill>
            </a:endParaRPr>
          </a:p>
          <a:p>
            <a:endParaRPr lang="cs-CZ" dirty="0" smtClean="0">
              <a:solidFill>
                <a:schemeClr val="tx2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398" t="788" r="46447" b="12312"/>
          <a:stretch/>
        </p:blipFill>
        <p:spPr bwMode="auto">
          <a:xfrm>
            <a:off x="1083640" y="3016965"/>
            <a:ext cx="3312000" cy="29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4533858" y="3680157"/>
            <a:ext cx="4572000" cy="26961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dirty="0">
                <a:solidFill>
                  <a:schemeClr val="tx2"/>
                </a:solidFill>
              </a:rPr>
              <a:t>1 – </a:t>
            </a:r>
            <a:r>
              <a:rPr lang="cs-CZ" dirty="0" smtClean="0">
                <a:solidFill>
                  <a:schemeClr val="tx2"/>
                </a:solidFill>
              </a:rPr>
              <a:t>Hliníkové jádro</a:t>
            </a:r>
            <a:endParaRPr lang="cs-CZ" dirty="0">
              <a:solidFill>
                <a:schemeClr val="tx2"/>
              </a:solidFill>
            </a:endParaRPr>
          </a:p>
          <a:p>
            <a:pPr>
              <a:spcBef>
                <a:spcPct val="20000"/>
              </a:spcBef>
            </a:pPr>
            <a:r>
              <a:rPr lang="en-US" dirty="0">
                <a:solidFill>
                  <a:schemeClr val="tx2"/>
                </a:solidFill>
              </a:rPr>
              <a:t>2 – PVC </a:t>
            </a:r>
            <a:r>
              <a:rPr lang="cs-CZ" dirty="0" smtClean="0">
                <a:solidFill>
                  <a:schemeClr val="tx2"/>
                </a:solidFill>
              </a:rPr>
              <a:t>izolace jádra</a:t>
            </a:r>
            <a:endParaRPr lang="cs-CZ" dirty="0">
              <a:solidFill>
                <a:schemeClr val="tx2"/>
              </a:solidFill>
            </a:endParaRPr>
          </a:p>
          <a:p>
            <a:pPr>
              <a:spcBef>
                <a:spcPct val="20000"/>
              </a:spcBef>
            </a:pPr>
            <a:r>
              <a:rPr lang="en-US" dirty="0" smtClean="0">
                <a:solidFill>
                  <a:schemeClr val="tx2"/>
                </a:solidFill>
              </a:rPr>
              <a:t>3 </a:t>
            </a:r>
            <a:r>
              <a:rPr lang="en-US" dirty="0">
                <a:solidFill>
                  <a:schemeClr val="tx2"/>
                </a:solidFill>
              </a:rPr>
              <a:t>– </a:t>
            </a:r>
            <a:r>
              <a:rPr lang="cs-CZ" dirty="0" smtClean="0">
                <a:solidFill>
                  <a:schemeClr val="tx2"/>
                </a:solidFill>
              </a:rPr>
              <a:t>Výplňový</a:t>
            </a:r>
            <a:r>
              <a:rPr lang="cs-CZ" dirty="0">
                <a:solidFill>
                  <a:schemeClr val="tx2"/>
                </a:solidFill>
              </a:rPr>
              <a:t> </a:t>
            </a:r>
            <a:r>
              <a:rPr lang="cs-CZ" dirty="0" smtClean="0">
                <a:solidFill>
                  <a:schemeClr val="tx2"/>
                </a:solidFill>
              </a:rPr>
              <a:t>obal</a:t>
            </a:r>
            <a:endParaRPr lang="cs-CZ" dirty="0">
              <a:solidFill>
                <a:schemeClr val="tx2"/>
              </a:solidFill>
            </a:endParaRPr>
          </a:p>
          <a:p>
            <a:pPr>
              <a:spcBef>
                <a:spcPct val="20000"/>
              </a:spcBef>
            </a:pPr>
            <a:r>
              <a:rPr lang="en-US" dirty="0">
                <a:solidFill>
                  <a:schemeClr val="tx2"/>
                </a:solidFill>
              </a:rPr>
              <a:t>4 – PVC </a:t>
            </a:r>
            <a:r>
              <a:rPr lang="cs-CZ" dirty="0" smtClean="0">
                <a:solidFill>
                  <a:schemeClr val="tx2"/>
                </a:solidFill>
              </a:rPr>
              <a:t>pláš</a:t>
            </a:r>
            <a:r>
              <a:rPr lang="en-US" dirty="0" smtClean="0">
                <a:solidFill>
                  <a:schemeClr val="tx2"/>
                </a:solidFill>
              </a:rPr>
              <a:t>ť</a:t>
            </a:r>
            <a:r>
              <a:rPr lang="cs-CZ" dirty="0" smtClean="0">
                <a:solidFill>
                  <a:schemeClr val="tx2"/>
                </a:solidFill>
              </a:rPr>
              <a:t> vnitřní</a:t>
            </a:r>
            <a:endParaRPr lang="cs-CZ" dirty="0">
              <a:solidFill>
                <a:schemeClr val="tx2"/>
              </a:solidFill>
            </a:endParaRPr>
          </a:p>
          <a:p>
            <a:pPr>
              <a:spcBef>
                <a:spcPct val="20000"/>
              </a:spcBef>
            </a:pPr>
            <a:r>
              <a:rPr lang="en-US" dirty="0">
                <a:solidFill>
                  <a:schemeClr val="tx2"/>
                </a:solidFill>
              </a:rPr>
              <a:t>5 – </a:t>
            </a:r>
            <a:r>
              <a:rPr lang="cs-CZ" dirty="0" smtClean="0">
                <a:solidFill>
                  <a:schemeClr val="tx2"/>
                </a:solidFill>
              </a:rPr>
              <a:t>Páska</a:t>
            </a:r>
            <a:endParaRPr lang="cs-CZ" dirty="0">
              <a:solidFill>
                <a:schemeClr val="tx2"/>
              </a:solidFill>
            </a:endParaRPr>
          </a:p>
          <a:p>
            <a:pPr>
              <a:spcBef>
                <a:spcPct val="20000"/>
              </a:spcBef>
            </a:pPr>
            <a:r>
              <a:rPr lang="en-US" dirty="0">
                <a:solidFill>
                  <a:schemeClr val="tx2"/>
                </a:solidFill>
              </a:rPr>
              <a:t>6 – </a:t>
            </a:r>
            <a:r>
              <a:rPr lang="cs-CZ" dirty="0" smtClean="0">
                <a:solidFill>
                  <a:schemeClr val="tx2"/>
                </a:solidFill>
              </a:rPr>
              <a:t>Měděný koncentrický vodič</a:t>
            </a:r>
            <a:endParaRPr lang="cs-CZ" dirty="0">
              <a:solidFill>
                <a:schemeClr val="tx2"/>
              </a:solidFill>
            </a:endParaRPr>
          </a:p>
          <a:p>
            <a:pPr>
              <a:spcBef>
                <a:spcPct val="20000"/>
              </a:spcBef>
            </a:pPr>
            <a:r>
              <a:rPr lang="en-US" dirty="0">
                <a:solidFill>
                  <a:schemeClr val="tx2"/>
                </a:solidFill>
              </a:rPr>
              <a:t>7 – </a:t>
            </a:r>
            <a:r>
              <a:rPr lang="cs-CZ" dirty="0" smtClean="0">
                <a:solidFill>
                  <a:schemeClr val="tx2"/>
                </a:solidFill>
              </a:rPr>
              <a:t>Páska</a:t>
            </a:r>
            <a:endParaRPr lang="cs-CZ" dirty="0">
              <a:solidFill>
                <a:schemeClr val="tx2"/>
              </a:solidFill>
            </a:endParaRPr>
          </a:p>
          <a:p>
            <a:pPr>
              <a:spcBef>
                <a:spcPct val="20000"/>
              </a:spcBef>
            </a:pPr>
            <a:r>
              <a:rPr lang="en-US" dirty="0">
                <a:solidFill>
                  <a:schemeClr val="tx2"/>
                </a:solidFill>
              </a:rPr>
              <a:t>8 – </a:t>
            </a:r>
            <a:r>
              <a:rPr lang="en-US" dirty="0" smtClean="0">
                <a:solidFill>
                  <a:schemeClr val="tx2"/>
                </a:solidFill>
              </a:rPr>
              <a:t>PVC</a:t>
            </a:r>
            <a:r>
              <a:rPr lang="cs-CZ" dirty="0" smtClean="0">
                <a:solidFill>
                  <a:schemeClr val="tx2"/>
                </a:solidFill>
              </a:rPr>
              <a:t> plášť</a:t>
            </a: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203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1990" y="476672"/>
            <a:ext cx="8542498" cy="1143000"/>
          </a:xfrm>
        </p:spPr>
        <p:txBody>
          <a:bodyPr>
            <a:normAutofit/>
          </a:bodyPr>
          <a:lstStyle/>
          <a:p>
            <a:pPr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Silové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kabely pro energetiku do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1kV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800" dirty="0" smtClean="0"/>
              <a:t> </a:t>
            </a:r>
            <a:r>
              <a:rPr lang="cs-CZ" sz="2800" b="1" dirty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AutoNum type="arabicPeriod" startAt="2"/>
            </a:pPr>
            <a:r>
              <a:rPr lang="cs-CZ" b="1" dirty="0" smtClean="0"/>
              <a:t>Jakou </a:t>
            </a:r>
            <a:r>
              <a:rPr lang="cs-CZ" b="1" dirty="0"/>
              <a:t>funkci  plní </a:t>
            </a:r>
            <a:r>
              <a:rPr lang="cs-CZ" b="1" dirty="0" err="1"/>
              <a:t>vodoblokující</a:t>
            </a:r>
            <a:r>
              <a:rPr lang="cs-CZ" b="1" dirty="0"/>
              <a:t> páska</a:t>
            </a:r>
          </a:p>
          <a:p>
            <a:pPr marL="0" indent="0">
              <a:buNone/>
            </a:pPr>
            <a:r>
              <a:rPr lang="cs-CZ" sz="1800" dirty="0" smtClean="0">
                <a:solidFill>
                  <a:schemeClr val="tx2"/>
                </a:solidFill>
              </a:rPr>
              <a:t>	</a:t>
            </a:r>
            <a:r>
              <a:rPr lang="cs-CZ" sz="1800" dirty="0">
                <a:solidFill>
                  <a:schemeClr val="tx2"/>
                </a:solidFill>
              </a:rPr>
              <a:t> </a:t>
            </a:r>
            <a:endParaRPr lang="cs-CZ" sz="18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cs-CZ" sz="1800" dirty="0">
                <a:solidFill>
                  <a:schemeClr val="tx2"/>
                </a:solidFill>
              </a:rPr>
              <a:t>	</a:t>
            </a:r>
          </a:p>
          <a:p>
            <a:pPr marL="0" indent="0">
              <a:buNone/>
            </a:pPr>
            <a:endParaRPr lang="cs-CZ" sz="1800" dirty="0" smtClean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1800" dirty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b="1" dirty="0"/>
          </a:p>
          <a:p>
            <a:pPr marL="0" indent="0">
              <a:buNone/>
            </a:pPr>
            <a:endParaRPr lang="cs-CZ" sz="26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1403648" y="3604374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tx2"/>
                </a:solidFill>
              </a:rPr>
              <a:t>zabraňuje postupování vlhkosti tím, že zvětší svůj objem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7042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ŠEVČÍK</a:t>
            </a:r>
            <a:r>
              <a:rPr lang="cs-CZ" dirty="0"/>
              <a:t>, Jiří a </a:t>
            </a:r>
            <a:r>
              <a:rPr lang="cs-CZ" dirty="0" err="1"/>
              <a:t>Merek</a:t>
            </a:r>
            <a:r>
              <a:rPr lang="cs-CZ" dirty="0"/>
              <a:t> JELÍNEK. ČESKÝ SVAZ ZAMĚSTNAVATELŮ V ENERGETICE. </a:t>
            </a:r>
            <a:r>
              <a:rPr lang="cs-CZ" i="1" dirty="0"/>
              <a:t>Výukový </a:t>
            </a:r>
            <a:r>
              <a:rPr lang="cs-CZ" i="1" dirty="0" err="1"/>
              <a:t>material</a:t>
            </a:r>
            <a:r>
              <a:rPr lang="cs-CZ" i="1" dirty="0"/>
              <a:t> projektu CETRAEL: Kabelové technologie a izolované vedení</a:t>
            </a:r>
            <a:r>
              <a:rPr lang="cs-CZ" dirty="0"/>
              <a:t>. 2010, 90 </a:t>
            </a:r>
            <a:r>
              <a:rPr lang="cs-CZ" dirty="0" smtClean="0"/>
              <a:t>s</a:t>
            </a:r>
          </a:p>
          <a:p>
            <a:r>
              <a:rPr lang="cs-CZ" dirty="0"/>
              <a:t>Podniková norma energetiky pro rozvod elektrické energie PNE 34 7614. </a:t>
            </a:r>
            <a:r>
              <a:rPr lang="cs-CZ" i="1" dirty="0"/>
              <a:t>Podniková norma energetiky pro rozvod elektrické energie PNE 34 7614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961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19733</TotalTime>
  <Words>274</Words>
  <Application>Microsoft Office PowerPoint</Application>
  <PresentationFormat>Předvádění na obrazovce (4:3)</PresentationFormat>
  <Paragraphs>80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systému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Silové kabely pro energetiku do 1kV</vt:lpstr>
      <vt:lpstr>SEZNAM POUŽITÝCH ZDROJŮ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Erda</cp:lastModifiedBy>
  <cp:revision>157</cp:revision>
  <dcterms:created xsi:type="dcterms:W3CDTF">2014-04-06T14:10:38Z</dcterms:created>
  <dcterms:modified xsi:type="dcterms:W3CDTF">2014-10-15T21:10:50Z</dcterms:modified>
</cp:coreProperties>
</file>