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75" r:id="rId6"/>
    <p:sldId id="273" r:id="rId7"/>
    <p:sldId id="268" r:id="rId8"/>
    <p:sldId id="285" r:id="rId9"/>
    <p:sldId id="282" r:id="rId10"/>
    <p:sldId id="283" r:id="rId11"/>
    <p:sldId id="286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125662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862164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309279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810911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315732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10383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38409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747738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260596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26784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19482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39133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cs.wikipedia.org/wiki/Jisti%C4%8D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97296285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VY_32_INOVACE_622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Metalické kabely / 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Materiál jader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Lubomír Franek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Září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1. 2. 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 3 ročník  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elektro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ODBORNÝ VÝCVIK –  metalické kabely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:p14="http://schemas.microsoft.com/office/powerpoint/2010/main" xmlns="" val="272026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Skladba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jader vodičů</a:t>
            </a:r>
            <a:endParaRPr lang="cs-CZ" sz="44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76200" y="1548052"/>
            <a:ext cx="8610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Cvičení: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4.	Jaké znáte druhy jader vodičů?</a:t>
            </a:r>
          </a:p>
        </p:txBody>
      </p:sp>
      <p:sp>
        <p:nvSpPr>
          <p:cNvPr id="2" name="Obdélník 1"/>
          <p:cNvSpPr/>
          <p:nvPr/>
        </p:nvSpPr>
        <p:spPr>
          <a:xfrm>
            <a:off x="2286000" y="3028891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dirty="0" smtClean="0">
                <a:solidFill>
                  <a:schemeClr val="tx2"/>
                </a:solidFill>
              </a:rPr>
              <a:t>plné </a:t>
            </a:r>
            <a:r>
              <a:rPr lang="cs-CZ" dirty="0">
                <a:solidFill>
                  <a:schemeClr val="tx2"/>
                </a:solidFill>
              </a:rPr>
              <a:t>jádro , </a:t>
            </a:r>
            <a:r>
              <a:rPr lang="cs-CZ" dirty="0" err="1">
                <a:solidFill>
                  <a:schemeClr val="tx2"/>
                </a:solidFill>
              </a:rPr>
              <a:t>lanované</a:t>
            </a:r>
            <a:r>
              <a:rPr lang="cs-CZ" dirty="0">
                <a:solidFill>
                  <a:schemeClr val="tx2"/>
                </a:solidFill>
              </a:rPr>
              <a:t>  jádro, ohebné jádro, vysoce ohebné, sektorové jádro, komprimovaná jádra</a:t>
            </a:r>
          </a:p>
        </p:txBody>
      </p:sp>
    </p:spTree>
    <p:extLst>
      <p:ext uri="{BB962C8B-B14F-4D97-AF65-F5344CB8AC3E}">
        <p14:creationId xmlns:p14="http://schemas.microsoft.com/office/powerpoint/2010/main" xmlns="" val="2868692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cs typeface="Times New Roman" pitchFamily="18" charset="0"/>
              </a:rPr>
              <a:t>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cs typeface="Times New Roman" pitchFamily="18" charset="0"/>
              </a:rPr>
              <a:t>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  <a:b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Vodič (elektrotechnický výrobek): http://cs.wikipedia.org/wiki/Vodi%C4%8D_%28elektrotechnick%C3%BD_v%C3%BDrobek%29. [online]. [cit. </a:t>
            </a:r>
            <a:r>
              <a:rPr lang="cs-CZ" smtClean="0"/>
              <a:t>2014-01-3].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36153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vysvětluje jaké se používají materiály jader u metalických vedení.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189445"/>
            <a:ext cx="83058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Ve cvičení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žáci odpovídají na specifické otázky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k tématu,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po kliknutí se jim zobrazí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správná odpověď.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011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40242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Materiál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jader 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Materiál na výrobu jader elektrických vodičů</a:t>
            </a:r>
          </a:p>
          <a:p>
            <a:r>
              <a:rPr lang="cs-CZ" b="1" dirty="0" smtClean="0"/>
              <a:t>měď</a:t>
            </a:r>
            <a:r>
              <a:rPr lang="cs-CZ" dirty="0" smtClean="0"/>
              <a:t> </a:t>
            </a:r>
            <a:r>
              <a:rPr lang="cs-CZ" dirty="0"/>
              <a:t>se využívá nejčastěji. Může být holá nebo pokovená (cínem, stříbrem atd.). Její výhodou je kromě vodivosti také vysoká pevnost a houževnatost, se kterou vodič velmi dobře odolává </a:t>
            </a:r>
            <a:r>
              <a:rPr lang="cs-CZ" dirty="0" smtClean="0"/>
              <a:t>ohybům</a:t>
            </a:r>
            <a:endParaRPr lang="cs-CZ" dirty="0"/>
          </a:p>
          <a:p>
            <a:r>
              <a:rPr lang="cs-CZ" b="1" dirty="0" smtClean="0"/>
              <a:t>hliník</a:t>
            </a:r>
            <a:r>
              <a:rPr lang="cs-CZ" dirty="0" smtClean="0"/>
              <a:t> </a:t>
            </a:r>
            <a:r>
              <a:rPr lang="cs-CZ" dirty="0"/>
              <a:t>se používá v menší míře, a to převážně pro energetické aplikace. Oproti mědi má nižší vodivost, ale je mnohem lehčí a je tak vhodný třeba pro závěsná </a:t>
            </a:r>
            <a:r>
              <a:rPr lang="cs-CZ" dirty="0" smtClean="0"/>
              <a:t>vedení, </a:t>
            </a:r>
            <a:r>
              <a:rPr lang="cs-CZ" dirty="0"/>
              <a:t>jeho mechanické vlastnosti jsou mnohem horší než </a:t>
            </a:r>
            <a:r>
              <a:rPr lang="cs-CZ" dirty="0" smtClean="0"/>
              <a:t>mědi. </a:t>
            </a:r>
            <a:r>
              <a:rPr lang="cs-CZ" dirty="0"/>
              <a:t>P</a:t>
            </a:r>
            <a:r>
              <a:rPr lang="cs-CZ" dirty="0" smtClean="0"/>
              <a:t>ři </a:t>
            </a:r>
            <a:r>
              <a:rPr lang="cs-CZ" dirty="0"/>
              <a:t>opakovaném ohnutí se láme, pod tlakem se vymačkává (teče</a:t>
            </a:r>
            <a:r>
              <a:rPr lang="cs-CZ" dirty="0" smtClean="0"/>
              <a:t>), </a:t>
            </a:r>
            <a:r>
              <a:rPr lang="cs-CZ" dirty="0"/>
              <a:t>podobně se chová při větším </a:t>
            </a:r>
            <a:r>
              <a:rPr lang="cs-CZ" dirty="0" smtClean="0"/>
              <a:t>proudu, to </a:t>
            </a:r>
            <a:r>
              <a:rPr lang="cs-CZ" dirty="0"/>
              <a:t>může vést k uvolnění z </a:t>
            </a:r>
            <a:r>
              <a:rPr lang="cs-CZ" dirty="0" smtClean="0"/>
              <a:t>mechanických </a:t>
            </a:r>
            <a:r>
              <a:rPr lang="cs-CZ" dirty="0"/>
              <a:t>svorek, jiskření a vzniku požáru</a:t>
            </a:r>
          </a:p>
          <a:p>
            <a:r>
              <a:rPr lang="cs-CZ" b="1" dirty="0"/>
              <a:t>b</a:t>
            </a:r>
            <a:r>
              <a:rPr lang="cs-CZ" b="1" dirty="0" smtClean="0"/>
              <a:t>ronz</a:t>
            </a:r>
            <a:r>
              <a:rPr lang="cs-CZ" dirty="0" smtClean="0"/>
              <a:t> a </a:t>
            </a:r>
            <a:r>
              <a:rPr lang="cs-CZ" b="1" dirty="0"/>
              <a:t>mosaz</a:t>
            </a:r>
            <a:r>
              <a:rPr lang="cs-CZ" dirty="0"/>
              <a:t> - pro potřeby pevnějších jader s vysokou vodivostí, dříve např. pro telefonní </a:t>
            </a:r>
            <a:r>
              <a:rPr lang="cs-CZ" dirty="0" smtClean="0"/>
              <a:t>vedení</a:t>
            </a:r>
            <a:endParaRPr lang="cs-CZ" dirty="0"/>
          </a:p>
          <a:p>
            <a:r>
              <a:rPr lang="cs-CZ" b="1" dirty="0"/>
              <a:t>poměděná ocel</a:t>
            </a:r>
            <a:r>
              <a:rPr lang="cs-CZ" dirty="0"/>
              <a:t> - pro potřeby pevnějších a levnějších jader bez vysokých nároků na </a:t>
            </a:r>
            <a:r>
              <a:rPr lang="cs-CZ" dirty="0" smtClean="0"/>
              <a:t>vodivost</a:t>
            </a:r>
            <a:endParaRPr lang="cs-CZ" dirty="0"/>
          </a:p>
          <a:p>
            <a:r>
              <a:rPr lang="cs-CZ" b="1" dirty="0"/>
              <a:t>pocínovaná ocel</a:t>
            </a:r>
            <a:r>
              <a:rPr lang="cs-CZ" dirty="0"/>
              <a:t> je využívána na přívodní vodiče pro rozbušky, slangově zvané "palníky</a:t>
            </a:r>
            <a:r>
              <a:rPr lang="cs-CZ" dirty="0" smtClean="0"/>
              <a:t>"</a:t>
            </a:r>
            <a:endParaRPr lang="cs-CZ" dirty="0"/>
          </a:p>
          <a:p>
            <a:r>
              <a:rPr lang="cs-CZ" b="1" dirty="0"/>
              <a:t>uhlíková nit</a:t>
            </a:r>
            <a:r>
              <a:rPr lang="cs-CZ" dirty="0"/>
              <a:t> je nekovové jádro, vhodné k přenosu vysokonapěťových výbojů v zapalovacích kabelech u motorů, protože podstatně snižuje elektromagnetické </a:t>
            </a:r>
            <a:r>
              <a:rPr lang="cs-CZ" dirty="0" smtClean="0"/>
              <a:t>rušení do </a:t>
            </a:r>
            <a:r>
              <a:rPr lang="cs-CZ" dirty="0"/>
              <a:t>okolí </a:t>
            </a:r>
            <a:r>
              <a:rPr lang="cs-CZ" dirty="0" smtClean="0"/>
              <a:t>motoru</a:t>
            </a:r>
            <a:endParaRPr lang="cs-CZ" dirty="0"/>
          </a:p>
          <a:p>
            <a:r>
              <a:rPr lang="cs-CZ" b="1" dirty="0"/>
              <a:t>konstantan</a:t>
            </a:r>
            <a:r>
              <a:rPr lang="cs-CZ" dirty="0"/>
              <a:t>, slitiny niklu atd. - pro topné a vyhřívací </a:t>
            </a:r>
            <a:r>
              <a:rPr lang="cs-CZ" dirty="0" smtClean="0"/>
              <a:t>vodiče</a:t>
            </a:r>
            <a:endParaRPr lang="cs-CZ" dirty="0"/>
          </a:p>
          <a:p>
            <a:r>
              <a:rPr lang="cs-CZ" b="1" dirty="0"/>
              <a:t>ocel</a:t>
            </a:r>
            <a:r>
              <a:rPr lang="cs-CZ" dirty="0"/>
              <a:t> pro speciální aplikace, například železniční zabezpečovací </a:t>
            </a:r>
            <a:r>
              <a:rPr lang="cs-CZ" dirty="0" smtClean="0"/>
              <a:t>systémy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62080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33280" y="380999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Průřezy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jader</a:t>
            </a:r>
          </a:p>
        </p:txBody>
      </p:sp>
      <p:sp>
        <p:nvSpPr>
          <p:cNvPr id="2" name="Obdélník 1"/>
          <p:cNvSpPr/>
          <p:nvPr/>
        </p:nvSpPr>
        <p:spPr>
          <a:xfrm>
            <a:off x="1102322" y="1412776"/>
            <a:ext cx="6408712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Na základě mezinárodní technické normalizace, vzešlé z IEC již v době mezi světovými válkami, se pro vodiče a kabely používají tzv. </a:t>
            </a:r>
            <a:r>
              <a:rPr lang="cs-CZ" b="1" dirty="0"/>
              <a:t>jmenovité průřezy</a:t>
            </a:r>
            <a:r>
              <a:rPr lang="cs-CZ" dirty="0"/>
              <a:t>. Výrobci nejsou povinni vyrábět vodič tak, aby jeho geometrický průřez byl číselně roven jmenovité hodnotě, ale musí splnit jiné požadavky - příslušné předmětové </a:t>
            </a:r>
            <a:r>
              <a:rPr lang="cs-CZ" dirty="0" smtClean="0"/>
              <a:t>normy         </a:t>
            </a:r>
            <a:r>
              <a:rPr lang="cs-CZ" dirty="0"/>
              <a:t>(např. </a:t>
            </a:r>
            <a:r>
              <a:rPr lang="cs-CZ" b="1" dirty="0"/>
              <a:t>ČSN EN 60228</a:t>
            </a:r>
            <a:r>
              <a:rPr lang="cs-CZ" dirty="0"/>
              <a:t>) stanoví pro každý jmenovitý průřez nejvyšší povolený odpor a nejvyšší možný průměr jádra, resp. použitých drátků. Není-li tedy skladba jádra stanovena přísněji, záleží jeho složení na vůli výrobce tak, aby splnil tento předpis. Velkou roli v tom totiž hraje například čistota kovu jádra.</a:t>
            </a:r>
          </a:p>
          <a:p>
            <a:r>
              <a:rPr lang="cs-CZ" dirty="0"/>
              <a:t>Laicky známé jsou průřezy silových vodičů 0,5 - 0,75 - 1 - 1,5 - 2,5 - 4 - 6 - 10 mm</a:t>
            </a:r>
            <a:r>
              <a:rPr lang="cs-CZ" baseline="30000" dirty="0"/>
              <a:t>2</a:t>
            </a:r>
            <a:r>
              <a:rPr lang="cs-CZ" dirty="0"/>
              <a:t>, v signální technice se používají i malé průřezy 0,14 - 0,22 - 0,35 - 0,5 - 0,75 - 0,85, v energetice naopak velké průřezy 10 - 16 - 25 - 35 - 50 - 70 - 95 - 120 - 150 - 185 mm</a:t>
            </a:r>
            <a:r>
              <a:rPr lang="cs-CZ" baseline="30000" dirty="0"/>
              <a:t>2</a:t>
            </a:r>
            <a:r>
              <a:rPr lang="cs-CZ" dirty="0"/>
              <a:t> i více. Mimoto jsou normalizované i jiné průřezy, které se používají zřídka - například 0,6,- 2- nebo 8 mm</a:t>
            </a:r>
            <a:r>
              <a:rPr lang="cs-CZ" baseline="30000" dirty="0"/>
              <a:t>2</a:t>
            </a:r>
            <a:r>
              <a:rPr lang="cs-CZ" dirty="0"/>
              <a:t>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/>
              <a:t>	        </a:t>
            </a:r>
          </a:p>
          <a:p>
            <a:pPr lvl="1"/>
            <a:r>
              <a:rPr lang="cs-CZ" sz="2800" dirty="0" smtClean="0"/>
              <a:t> 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xmlns="" val="153938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Skladba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jader vodičů</a:t>
            </a:r>
            <a:b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 fontScale="25000" lnSpcReduction="20000"/>
          </a:bodyPr>
          <a:lstStyle/>
          <a:p>
            <a:r>
              <a:rPr lang="cs-CZ" dirty="0" smtClean="0"/>
              <a:t> </a:t>
            </a:r>
            <a:r>
              <a:rPr lang="cs-CZ" sz="6400" b="1" dirty="0"/>
              <a:t>plné jádro</a:t>
            </a:r>
            <a:r>
              <a:rPr lang="cs-CZ" sz="6400" dirty="0"/>
              <a:t> - takové jádro má podobu jednoho kulatého drátu. ČSN EN 60228 taková jádra řadí do </a:t>
            </a:r>
            <a:r>
              <a:rPr lang="cs-CZ" sz="6400" i="1" dirty="0"/>
              <a:t>třídy 1</a:t>
            </a:r>
            <a:r>
              <a:rPr lang="cs-CZ" sz="6400" dirty="0"/>
              <a:t>, zvykově se také tato jádra označují zkratkou </a:t>
            </a:r>
            <a:r>
              <a:rPr lang="cs-CZ" sz="6400" b="1" dirty="0"/>
              <a:t>RE</a:t>
            </a:r>
            <a:r>
              <a:rPr lang="cs-CZ" sz="6400" dirty="0"/>
              <a:t> - ta je převzata z němčiny a znamená </a:t>
            </a:r>
            <a:r>
              <a:rPr lang="cs-CZ" sz="6400" i="1" dirty="0"/>
              <a:t>rund, </a:t>
            </a:r>
            <a:r>
              <a:rPr lang="cs-CZ" sz="6400" i="1" dirty="0" err="1"/>
              <a:t>eindrähtig</a:t>
            </a:r>
            <a:r>
              <a:rPr lang="cs-CZ" sz="6400" dirty="0"/>
              <a:t>. </a:t>
            </a:r>
            <a:r>
              <a:rPr lang="cs-CZ" sz="6400" dirty="0" smtClean="0"/>
              <a:t> </a:t>
            </a:r>
            <a:r>
              <a:rPr lang="cs-CZ" sz="6400" dirty="0"/>
              <a:t>Obvykle se toto jádro používá např. pro silové úložné kabely menších průřezů, pro sdělovací rozvody atd.</a:t>
            </a:r>
          </a:p>
          <a:p>
            <a:r>
              <a:rPr lang="cs-CZ" sz="6400" b="1" dirty="0" err="1"/>
              <a:t>l</a:t>
            </a:r>
            <a:r>
              <a:rPr lang="cs-CZ" sz="6400" b="1" dirty="0" err="1" smtClean="0"/>
              <a:t>anované</a:t>
            </a:r>
            <a:r>
              <a:rPr lang="cs-CZ" sz="6400" b="1" dirty="0" smtClean="0"/>
              <a:t>  </a:t>
            </a:r>
            <a:r>
              <a:rPr lang="cs-CZ" sz="6400" b="1" dirty="0"/>
              <a:t>jádro</a:t>
            </a:r>
            <a:r>
              <a:rPr lang="cs-CZ" sz="6400" dirty="0"/>
              <a:t> - vznikne tím, že se dohromady složí šest až sedm drátků, případně devatenáct, a stočí se do pravidelné šroubovice. ČSN EN 60228 je řadí do </a:t>
            </a:r>
            <a:r>
              <a:rPr lang="cs-CZ" sz="6400" i="1" dirty="0"/>
              <a:t>třídy 2</a:t>
            </a:r>
            <a:r>
              <a:rPr lang="cs-CZ" sz="6400" dirty="0"/>
              <a:t>, pro vodiče v automobilovém průmyslu se užívá název </a:t>
            </a:r>
            <a:r>
              <a:rPr lang="cs-CZ" sz="6400" i="1" dirty="0"/>
              <a:t>pravidelné lanko</a:t>
            </a:r>
            <a:r>
              <a:rPr lang="cs-CZ" sz="6400" dirty="0"/>
              <a:t> neboli </a:t>
            </a:r>
            <a:r>
              <a:rPr lang="cs-CZ" sz="6400" i="1" dirty="0"/>
              <a:t>skladba typu A</a:t>
            </a:r>
            <a:r>
              <a:rPr lang="cs-CZ" sz="6400" dirty="0"/>
              <a:t>, a to podle německé normy </a:t>
            </a:r>
            <a:r>
              <a:rPr lang="cs-CZ" sz="6400" i="1" dirty="0"/>
              <a:t>LV 112</a:t>
            </a:r>
            <a:r>
              <a:rPr lang="cs-CZ" sz="6400" dirty="0"/>
              <a:t>. Obvykle se používá pro vyšší průřezy silových kabelů.</a:t>
            </a:r>
          </a:p>
          <a:p>
            <a:r>
              <a:rPr lang="cs-CZ" sz="6400" b="1" dirty="0"/>
              <a:t>ohebné jádro</a:t>
            </a:r>
            <a:r>
              <a:rPr lang="cs-CZ" sz="6400" dirty="0"/>
              <a:t> - vznikne obdobně jako </a:t>
            </a:r>
            <a:r>
              <a:rPr lang="cs-CZ" sz="6400" dirty="0" err="1"/>
              <a:t>lanované</a:t>
            </a:r>
            <a:r>
              <a:rPr lang="cs-CZ" sz="6400" dirty="0"/>
              <a:t>, ale počet drátků není přesně dán a může být libovolný (tak, aby vodič splňoval požadavky maximálního elektrického odporu pro daný průřez). Podle ČSN EN 60228 jsou to </a:t>
            </a:r>
            <a:r>
              <a:rPr lang="cs-CZ" sz="6400" i="1" dirty="0"/>
              <a:t>jádra třídy 5</a:t>
            </a:r>
            <a:r>
              <a:rPr lang="cs-CZ" sz="6400" dirty="0"/>
              <a:t>, neoficiální název je </a:t>
            </a:r>
            <a:r>
              <a:rPr lang="cs-CZ" sz="6400" b="1" dirty="0"/>
              <a:t>sypané lanko</a:t>
            </a:r>
            <a:r>
              <a:rPr lang="cs-CZ" sz="6400" dirty="0"/>
              <a:t>, u </a:t>
            </a:r>
            <a:r>
              <a:rPr lang="cs-CZ" sz="6400" dirty="0" err="1"/>
              <a:t>autovodičů</a:t>
            </a:r>
            <a:r>
              <a:rPr lang="cs-CZ" sz="6400" dirty="0"/>
              <a:t> se používá název </a:t>
            </a:r>
            <a:r>
              <a:rPr lang="cs-CZ" sz="6400" i="1" dirty="0"/>
              <a:t>skladba typu B</a:t>
            </a:r>
            <a:r>
              <a:rPr lang="cs-CZ" sz="6400" dirty="0"/>
              <a:t>. Obvykle se používají např. pro pohyblivé silové přívody. Pro </a:t>
            </a:r>
            <a:r>
              <a:rPr lang="cs-CZ" sz="6400" dirty="0" err="1"/>
              <a:t>lanovaná</a:t>
            </a:r>
            <a:r>
              <a:rPr lang="cs-CZ" sz="6400" dirty="0"/>
              <a:t> a ohebná jádra se společně používá i zvyková německá zkratka </a:t>
            </a:r>
            <a:r>
              <a:rPr lang="cs-CZ" sz="6400" b="1" dirty="0"/>
              <a:t>RM</a:t>
            </a:r>
            <a:r>
              <a:rPr lang="cs-CZ" sz="6400" dirty="0"/>
              <a:t> - </a:t>
            </a:r>
            <a:r>
              <a:rPr lang="cs-CZ" sz="6400" i="1" dirty="0"/>
              <a:t>rund, </a:t>
            </a:r>
            <a:r>
              <a:rPr lang="cs-CZ" sz="6400" i="1" dirty="0" err="1"/>
              <a:t>mehrdrähtig</a:t>
            </a:r>
            <a:r>
              <a:rPr lang="cs-CZ" sz="6400" dirty="0"/>
              <a:t>.</a:t>
            </a:r>
          </a:p>
          <a:p>
            <a:r>
              <a:rPr lang="cs-CZ" sz="6400" b="1" dirty="0"/>
              <a:t>vysoce ohebné jádro</a:t>
            </a:r>
            <a:r>
              <a:rPr lang="cs-CZ" sz="6400" dirty="0"/>
              <a:t> - podle ČSN EN 60228 </a:t>
            </a:r>
            <a:r>
              <a:rPr lang="cs-CZ" sz="6400" i="1" dirty="0"/>
              <a:t>jádra třídy 6</a:t>
            </a:r>
            <a:r>
              <a:rPr lang="cs-CZ" sz="6400" dirty="0"/>
              <a:t>. Neoficiální název je </a:t>
            </a:r>
            <a:r>
              <a:rPr lang="cs-CZ" sz="6400" b="1" dirty="0"/>
              <a:t>kartáčové lanko</a:t>
            </a:r>
            <a:r>
              <a:rPr lang="cs-CZ" sz="6400" dirty="0"/>
              <a:t> a používají se pro vodiče, u kterých je požadována zvlášť vysoká ohebnost (např. audiokabely nebo k pohyblivým částem strojů). Německá zkratka </a:t>
            </a:r>
            <a:r>
              <a:rPr lang="cs-CZ" sz="6400" b="1" dirty="0"/>
              <a:t>RF</a:t>
            </a:r>
            <a:r>
              <a:rPr lang="cs-CZ" sz="6400" dirty="0"/>
              <a:t> - </a:t>
            </a:r>
            <a:r>
              <a:rPr lang="cs-CZ" sz="6400" i="1" dirty="0"/>
              <a:t>rund, </a:t>
            </a:r>
            <a:r>
              <a:rPr lang="cs-CZ" sz="6400" i="1" dirty="0" err="1"/>
              <a:t>feindrähtig</a:t>
            </a:r>
            <a:r>
              <a:rPr lang="cs-CZ" sz="6400" dirty="0"/>
              <a:t>.</a:t>
            </a:r>
          </a:p>
          <a:p>
            <a:r>
              <a:rPr lang="cs-CZ" sz="6400" b="1" dirty="0"/>
              <a:t>sektorové jádro</a:t>
            </a:r>
            <a:r>
              <a:rPr lang="cs-CZ" sz="6400" dirty="0"/>
              <a:t> - jádro nekulatého tvaru, zpravidla má profil kruhové výseče tak, aby při použití v kabelu do sebe jednotlivé žíly dobře zapadly a snížil se tak výsledný průměr kabelu. Tato jádra jsou specialitou pro energetické kabely vysokých průřezů (zhruba 80 mm2 a výše). Mohou být buď z přelisovaného </a:t>
            </a:r>
            <a:r>
              <a:rPr lang="cs-CZ" sz="6400" dirty="0" err="1"/>
              <a:t>jednodrátu</a:t>
            </a:r>
            <a:r>
              <a:rPr lang="cs-CZ" sz="6400" dirty="0"/>
              <a:t> (německá zkratka </a:t>
            </a:r>
            <a:r>
              <a:rPr lang="cs-CZ" sz="6400" b="1" dirty="0"/>
              <a:t>SE</a:t>
            </a:r>
            <a:r>
              <a:rPr lang="cs-CZ" sz="6400" dirty="0"/>
              <a:t> - </a:t>
            </a:r>
            <a:r>
              <a:rPr lang="cs-CZ" sz="6400" i="1" dirty="0"/>
              <a:t>sektor, </a:t>
            </a:r>
            <a:r>
              <a:rPr lang="cs-CZ" sz="6400" i="1" dirty="0" err="1"/>
              <a:t>eindrähtig</a:t>
            </a:r>
            <a:r>
              <a:rPr lang="cs-CZ" sz="6400" dirty="0"/>
              <a:t>), nebo mohou být složena z více drátů (německá zkratka </a:t>
            </a:r>
            <a:r>
              <a:rPr lang="cs-CZ" sz="6400" b="1" dirty="0"/>
              <a:t>SM</a:t>
            </a:r>
            <a:r>
              <a:rPr lang="cs-CZ" sz="6400" dirty="0"/>
              <a:t> - </a:t>
            </a:r>
            <a:r>
              <a:rPr lang="cs-CZ" sz="6400" i="1" dirty="0"/>
              <a:t>sektor, </a:t>
            </a:r>
            <a:r>
              <a:rPr lang="cs-CZ" sz="6400" i="1" dirty="0" err="1"/>
              <a:t>mehrdrähtig</a:t>
            </a:r>
            <a:r>
              <a:rPr lang="cs-CZ" sz="6400" dirty="0"/>
              <a:t>).</a:t>
            </a:r>
          </a:p>
          <a:p>
            <a:r>
              <a:rPr lang="cs-CZ" sz="6400" b="1" dirty="0"/>
              <a:t>komprimovaná jádra</a:t>
            </a:r>
            <a:r>
              <a:rPr lang="cs-CZ" sz="6400" dirty="0"/>
              <a:t> - vzniknou tak, že se složené (</a:t>
            </a:r>
            <a:r>
              <a:rPr lang="cs-CZ" sz="6400" dirty="0" err="1"/>
              <a:t>lanované</a:t>
            </a:r>
            <a:r>
              <a:rPr lang="cs-CZ" sz="6400" dirty="0"/>
              <a:t> nebo ohebné) jádro finalizuje protažením skrz užší profil a tím se slisuje, čímž dojde ke zpevnění jádra a zmenšení průměru bez snížení vodivosti.</a:t>
            </a:r>
          </a:p>
          <a:p>
            <a:r>
              <a:rPr lang="cs-CZ" sz="6400" b="1" dirty="0"/>
              <a:t>další tvary</a:t>
            </a:r>
            <a:r>
              <a:rPr lang="cs-CZ" sz="6400" dirty="0"/>
              <a:t> - tyč, pásek, kolejnice atd.</a:t>
            </a:r>
          </a:p>
          <a:p>
            <a:pPr marL="0" indent="0">
              <a:buNone/>
            </a:pPr>
            <a:r>
              <a:rPr lang="cs-CZ" dirty="0" smtClean="0"/>
              <a:t>   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27475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33280" y="380999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Dimenzování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průřezu vodičů</a:t>
            </a:r>
          </a:p>
        </p:txBody>
      </p:sp>
      <p:sp>
        <p:nvSpPr>
          <p:cNvPr id="2" name="Obdélník 1"/>
          <p:cNvSpPr/>
          <p:nvPr/>
        </p:nvSpPr>
        <p:spPr>
          <a:xfrm>
            <a:off x="1102322" y="1412776"/>
            <a:ext cx="64087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Při průchodu elektrického proudu vznikají ve vodiči </a:t>
            </a:r>
            <a:r>
              <a:rPr lang="cs-CZ" dirty="0" err="1"/>
              <a:t>ztráty.Tyto</a:t>
            </a:r>
            <a:r>
              <a:rPr lang="cs-CZ" dirty="0"/>
              <a:t> ztráty navíc u běžných vodičů rostou s teplotou. Ztráty mohou při nesprávném dimenzování vést k přehřívání izolace a k jejímu zrychlenému stárnutí, v extrémním případě může dojít i k poškození kabelu "shořením" izolace. </a:t>
            </a:r>
            <a:endParaRPr lang="cs-CZ" sz="2800" dirty="0" smtClean="0"/>
          </a:p>
        </p:txBody>
      </p:sp>
      <p:sp>
        <p:nvSpPr>
          <p:cNvPr id="3" name="Obdélník 2"/>
          <p:cNvSpPr/>
          <p:nvPr/>
        </p:nvSpPr>
        <p:spPr>
          <a:xfrm>
            <a:off x="1835696" y="2890104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maximální procházející proud (bývá určený </a:t>
            </a:r>
            <a:r>
              <a:rPr lang="cs-CZ" dirty="0">
                <a:hlinkClick r:id="rId2" tooltip="Jistič"/>
              </a:rPr>
              <a:t>jistícím prvkem</a:t>
            </a:r>
            <a:r>
              <a:rPr lang="cs-CZ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způsob uložení vodiče (lepší chlazení znamená možnost vyššího zatížení)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teplota okolí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souběžné uložení více kabelů (sousední kabely zhoršují chlazení a generují teplo)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izolace vodiče (tepelná vodivost a tepelná odolnost)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vliv prostředí z požárního hlediska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povolený úbytek napětí na vodiči</a:t>
            </a:r>
          </a:p>
          <a:p>
            <a:endParaRPr lang="cs-CZ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730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698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Materiál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jader 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endParaRPr lang="cs-CZ" sz="44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76200" y="1548052"/>
            <a:ext cx="86106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Cvičení: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b="1" dirty="0" smtClean="0"/>
              <a:t>Jaké materiály se </a:t>
            </a:r>
            <a:r>
              <a:rPr lang="cs-CZ" sz="2800" b="1" dirty="0"/>
              <a:t>nejčastěji </a:t>
            </a:r>
            <a:r>
              <a:rPr lang="cs-CZ" sz="2800" b="1" dirty="0" smtClean="0"/>
              <a:t>používají na výrobu jader  elektrických vodičů?</a:t>
            </a:r>
          </a:p>
        </p:txBody>
      </p:sp>
      <p:sp>
        <p:nvSpPr>
          <p:cNvPr id="2" name="Obdélník 1"/>
          <p:cNvSpPr/>
          <p:nvPr/>
        </p:nvSpPr>
        <p:spPr>
          <a:xfrm>
            <a:off x="2286000" y="3028891"/>
            <a:ext cx="4572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endParaRPr lang="cs-CZ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>
                <a:solidFill>
                  <a:schemeClr val="tx2"/>
                </a:solidFill>
              </a:rPr>
              <a:t>	 </a:t>
            </a:r>
            <a:r>
              <a:rPr lang="cs-CZ" dirty="0" smtClean="0">
                <a:solidFill>
                  <a:schemeClr val="tx2"/>
                </a:solidFill>
              </a:rPr>
              <a:t>měď,</a:t>
            </a:r>
            <a:r>
              <a:rPr lang="cs-CZ" b="1" dirty="0" smtClean="0"/>
              <a:t> </a:t>
            </a:r>
            <a:r>
              <a:rPr lang="cs-CZ" dirty="0">
                <a:solidFill>
                  <a:schemeClr val="tx2"/>
                </a:solidFill>
              </a:rPr>
              <a:t>hliník,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endParaRPr lang="cs-CZ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2033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698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Průřezy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jader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endParaRPr lang="cs-CZ" sz="44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76200" y="1548052"/>
            <a:ext cx="86106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Cvičení: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2.	Jaké jsou nejčastěji používány </a:t>
            </a:r>
            <a:r>
              <a:rPr lang="cs-CZ" sz="2800" b="1" dirty="0"/>
              <a:t>průřezy silových vodičů?</a:t>
            </a:r>
          </a:p>
        </p:txBody>
      </p:sp>
      <p:sp>
        <p:nvSpPr>
          <p:cNvPr id="2" name="Obdélník 1"/>
          <p:cNvSpPr/>
          <p:nvPr/>
        </p:nvSpPr>
        <p:spPr>
          <a:xfrm>
            <a:off x="2286000" y="302889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>
                <a:solidFill>
                  <a:schemeClr val="tx2"/>
                </a:solidFill>
              </a:rPr>
              <a:t>0,5 - 0,75 - 1 - 1,5 - 2,5 - 4 - 6 - 10 mm2, </a:t>
            </a:r>
          </a:p>
        </p:txBody>
      </p:sp>
    </p:spTree>
    <p:extLst>
      <p:ext uri="{BB962C8B-B14F-4D97-AF65-F5344CB8AC3E}">
        <p14:creationId xmlns:p14="http://schemas.microsoft.com/office/powerpoint/2010/main" xmlns="" val="1705933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698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Průřezy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jader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endParaRPr lang="cs-CZ" sz="44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76200" y="1548052"/>
            <a:ext cx="86106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Cvičení: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cs-CZ" sz="2800" b="1" dirty="0"/>
              <a:t>3</a:t>
            </a:r>
            <a:r>
              <a:rPr lang="cs-CZ" sz="2800" b="1" dirty="0" smtClean="0"/>
              <a:t>.	Jaké jsou nejčastěji používány </a:t>
            </a:r>
            <a:r>
              <a:rPr lang="cs-CZ" sz="2800" b="1" dirty="0"/>
              <a:t>průřezy silových </a:t>
            </a:r>
            <a:r>
              <a:rPr lang="cs-CZ" sz="2800" b="1" dirty="0" smtClean="0"/>
              <a:t>vodičů</a:t>
            </a:r>
            <a:r>
              <a:rPr lang="cs-CZ" sz="2800" b="1" dirty="0"/>
              <a:t> </a:t>
            </a:r>
            <a:r>
              <a:rPr lang="cs-CZ" sz="2800" b="1" dirty="0" smtClean="0"/>
              <a:t>v energetice?</a:t>
            </a:r>
            <a:endParaRPr lang="cs-CZ" sz="2800" b="1" dirty="0"/>
          </a:p>
        </p:txBody>
      </p:sp>
      <p:sp>
        <p:nvSpPr>
          <p:cNvPr id="2" name="Obdélník 1"/>
          <p:cNvSpPr/>
          <p:nvPr/>
        </p:nvSpPr>
        <p:spPr>
          <a:xfrm>
            <a:off x="2286000" y="3028891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>
                <a:solidFill>
                  <a:schemeClr val="tx2"/>
                </a:solidFill>
              </a:rPr>
              <a:t>e</a:t>
            </a:r>
            <a:r>
              <a:rPr lang="cs-CZ" dirty="0" smtClean="0">
                <a:solidFill>
                  <a:schemeClr val="tx2"/>
                </a:solidFill>
              </a:rPr>
              <a:t>nergetice se používají </a:t>
            </a:r>
            <a:r>
              <a:rPr lang="cs-CZ" dirty="0">
                <a:solidFill>
                  <a:schemeClr val="tx2"/>
                </a:solidFill>
              </a:rPr>
              <a:t>velké průřezy 10 - 16 - 25 - 35 - 50 - 70 - 95 - 120 - 150 - 185 mm2 i více..</a:t>
            </a:r>
          </a:p>
        </p:txBody>
      </p:sp>
    </p:spTree>
    <p:extLst>
      <p:ext uri="{BB962C8B-B14F-4D97-AF65-F5344CB8AC3E}">
        <p14:creationId xmlns:p14="http://schemas.microsoft.com/office/powerpoint/2010/main" xmlns="" val="3776238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13659</TotalTime>
  <Words>1121</Words>
  <Application>Microsoft Office PowerPoint</Application>
  <PresentationFormat>Předvádění na obrazovce (4:3)</PresentationFormat>
  <Paragraphs>73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Motiv systému Office</vt:lpstr>
      <vt:lpstr>Snímek 1</vt:lpstr>
      <vt:lpstr>Snímek 2</vt:lpstr>
      <vt:lpstr>Snímek 3</vt:lpstr>
      <vt:lpstr>Snímek 4</vt:lpstr>
      <vt:lpstr>Skladba jader vodičů </vt:lpstr>
      <vt:lpstr>Snímek 6</vt:lpstr>
      <vt:lpstr>Snímek 7</vt:lpstr>
      <vt:lpstr>Snímek 8</vt:lpstr>
      <vt:lpstr>Snímek 9</vt:lpstr>
      <vt:lpstr>Snímek 10</vt:lpstr>
      <vt:lpstr>SEZNAM POUŽITÝCH ZDROJŮ 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EU_12</dc:creator>
  <cp:lastModifiedBy>Erda</cp:lastModifiedBy>
  <cp:revision>72</cp:revision>
  <dcterms:created xsi:type="dcterms:W3CDTF">2014-04-06T14:10:38Z</dcterms:created>
  <dcterms:modified xsi:type="dcterms:W3CDTF">2014-10-15T21:10:41Z</dcterms:modified>
</cp:coreProperties>
</file>