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320" r:id="rId4"/>
    <p:sldId id="354" r:id="rId5"/>
    <p:sldId id="355" r:id="rId6"/>
    <p:sldId id="356" r:id="rId7"/>
    <p:sldId id="357" r:id="rId8"/>
    <p:sldId id="358" r:id="rId9"/>
    <p:sldId id="338" r:id="rId10"/>
    <p:sldId id="295" r:id="rId11"/>
    <p:sldId id="29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melaelectric.com/kabelovna-chyse" TargetMode="External"/><Relationship Id="rId2" Type="http://schemas.openxmlformats.org/officeDocument/2006/relationships/hyperlink" Target="http://cs.wikipedia.org/wiki/Koaxi%C3%A1ln%C3%AD_kabe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ydyt.cz/kabely/rozhrani/barvy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194265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Koaxiální kabely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Koaxiální kabely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>
              <a:buNone/>
            </a:pPr>
            <a:r>
              <a:rPr lang="cs-CZ" sz="2800" b="1" dirty="0"/>
              <a:t>2. </a:t>
            </a:r>
            <a:r>
              <a:rPr lang="cs-CZ" sz="2800" b="1" dirty="0" smtClean="0"/>
              <a:t>Kde se používá koaxiální kabel </a:t>
            </a:r>
            <a:endParaRPr lang="cs-CZ" sz="2800" b="1" dirty="0"/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  <a:endParaRPr lang="cs-CZ" sz="15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7584" y="3284984"/>
            <a:ext cx="698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	napáječ </a:t>
            </a:r>
            <a:r>
              <a:rPr lang="cs-CZ" dirty="0">
                <a:solidFill>
                  <a:schemeClr val="tx2"/>
                </a:solidFill>
              </a:rPr>
              <a:t>vysílacích nebo přijímacích antén</a:t>
            </a:r>
          </a:p>
          <a:p>
            <a:r>
              <a:rPr lang="cs-CZ" dirty="0">
                <a:solidFill>
                  <a:schemeClr val="tx2"/>
                </a:solidFill>
              </a:rPr>
              <a:t>	svod od televizní antény, televizní rozvody</a:t>
            </a:r>
          </a:p>
          <a:p>
            <a:r>
              <a:rPr lang="cs-CZ" dirty="0">
                <a:solidFill>
                  <a:schemeClr val="tx2"/>
                </a:solidFill>
              </a:rPr>
              <a:t>	kabelová televize</a:t>
            </a:r>
          </a:p>
          <a:p>
            <a:r>
              <a:rPr lang="cs-CZ" dirty="0">
                <a:solidFill>
                  <a:schemeClr val="tx2"/>
                </a:solidFill>
              </a:rPr>
              <a:t>	svod od parabolické antény pro družicový přijímač</a:t>
            </a:r>
          </a:p>
          <a:p>
            <a:r>
              <a:rPr lang="cs-CZ" dirty="0">
                <a:solidFill>
                  <a:schemeClr val="tx2"/>
                </a:solidFill>
              </a:rPr>
              <a:t>	počítačové sítě</a:t>
            </a:r>
          </a:p>
          <a:p>
            <a:r>
              <a:rPr lang="cs-CZ" dirty="0">
                <a:solidFill>
                  <a:schemeClr val="tx2"/>
                </a:solidFill>
              </a:rPr>
              <a:t>	telefonie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Koaxiální </a:t>
            </a:r>
            <a:r>
              <a:rPr lang="cs-CZ" dirty="0"/>
              <a:t>kabel. In: </a:t>
            </a:r>
            <a:r>
              <a:rPr lang="cs-CZ" i="1" dirty="0" err="1"/>
              <a:t>Wikipedia</a:t>
            </a:r>
            <a:r>
              <a:rPr lang="cs-CZ" i="1" dirty="0"/>
              <a:t>: </a:t>
            </a:r>
            <a:r>
              <a:rPr lang="cs-CZ" i="1" dirty="0" err="1"/>
              <a:t>the</a:t>
            </a:r>
            <a:r>
              <a:rPr lang="cs-CZ" i="1" dirty="0"/>
              <a:t> free </a:t>
            </a:r>
            <a:r>
              <a:rPr lang="cs-CZ" i="1" dirty="0" err="1"/>
              <a:t>encyclopedia</a:t>
            </a:r>
            <a:r>
              <a:rPr lang="cs-CZ" dirty="0"/>
              <a:t> [online]. San Francisco (CA): </a:t>
            </a:r>
            <a:r>
              <a:rPr lang="cs-CZ" dirty="0" err="1"/>
              <a:t>Wikimedia</a:t>
            </a:r>
            <a:r>
              <a:rPr lang="cs-CZ" dirty="0"/>
              <a:t> </a:t>
            </a:r>
            <a:r>
              <a:rPr lang="cs-CZ" dirty="0" err="1"/>
              <a:t>Foundation</a:t>
            </a:r>
            <a:r>
              <a:rPr lang="cs-CZ" dirty="0"/>
              <a:t>, 2001- [cit. 2014-09-24].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cs.wikipedia.org/wiki/Koaxi%C3%A1ln%C3%AD_kabel</a:t>
            </a:r>
            <a:endParaRPr lang="cs-CZ" dirty="0" smtClean="0"/>
          </a:p>
          <a:p>
            <a:r>
              <a:rPr lang="cs-CZ" dirty="0" err="1"/>
              <a:t>Lamelaelectric</a:t>
            </a:r>
            <a:r>
              <a:rPr lang="cs-CZ" dirty="0"/>
              <a:t>. [online]. [cit. 2013-11-10]. Dostupné z: </a:t>
            </a: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www.lamelaelectric.com/kabelovna-chyse</a:t>
            </a:r>
            <a:endParaRPr lang="cs-CZ" dirty="0" smtClean="0"/>
          </a:p>
          <a:p>
            <a:r>
              <a:rPr lang="cs-CZ" dirty="0"/>
              <a:t>Barvy vodičů v jednotlivých kabelech. [online]. [cit. 2014-09-24]. </a:t>
            </a:r>
            <a:r>
              <a:rPr lang="cs-CZ"/>
              <a:t>Dostupné z: </a:t>
            </a:r>
            <a:r>
              <a:rPr lang="cs-CZ">
                <a:hlinkClick r:id="rId4"/>
              </a:rPr>
              <a:t>http://www.tydyt.cz/kabely/rozhrani/barvy.htm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koaxiální kabely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r>
              <a:rPr lang="cs-CZ" sz="1600" b="1" dirty="0"/>
              <a:t>Koaxiální kabel</a:t>
            </a:r>
            <a:r>
              <a:rPr lang="cs-CZ" sz="1600" dirty="0"/>
              <a:t> (zkráceně </a:t>
            </a:r>
            <a:r>
              <a:rPr lang="cs-CZ" sz="1600" dirty="0" err="1"/>
              <a:t>koax</a:t>
            </a:r>
            <a:r>
              <a:rPr lang="cs-CZ" sz="1600" dirty="0" smtClean="0"/>
              <a:t>)</a:t>
            </a:r>
          </a:p>
          <a:p>
            <a:r>
              <a:rPr lang="cs-CZ" sz="1600" dirty="0" smtClean="0"/>
              <a:t> </a:t>
            </a:r>
            <a:r>
              <a:rPr lang="cs-CZ" sz="1600" dirty="0"/>
              <a:t>je </a:t>
            </a:r>
            <a:r>
              <a:rPr lang="cs-CZ" sz="1600" dirty="0" smtClean="0"/>
              <a:t>asymetrický elektrický kabel</a:t>
            </a:r>
            <a:r>
              <a:rPr lang="cs-CZ" sz="1600" dirty="0"/>
              <a:t> </a:t>
            </a:r>
            <a:r>
              <a:rPr lang="cs-CZ" sz="1600" dirty="0" smtClean="0"/>
              <a:t>s </a:t>
            </a:r>
            <a:r>
              <a:rPr lang="cs-CZ" sz="1600" dirty="0"/>
              <a:t>jedním válcovým vnějším vodičem a jedním drátovým nebo trubkovým vodičem vnitřním. Vnější vodič nazýváme často stíněním a vnitřní vodič jádrem. Vnější a vnitřní vodič jsou odděleny nevodivou vrstvou </a:t>
            </a:r>
            <a:r>
              <a:rPr lang="cs-CZ" sz="1600" dirty="0" smtClean="0"/>
              <a:t>dielektrikum.</a:t>
            </a:r>
            <a:endParaRPr lang="cs-CZ" sz="1600" dirty="0"/>
          </a:p>
          <a:p>
            <a:r>
              <a:rPr lang="cs-CZ" sz="1600" dirty="0"/>
              <a:t>Pomocí vnitřního a vnějšího vodiče lze přenášet stejnosměrný proud (napájení anténních předzesilovačů), odrušit (stínit) nízkofrekvenční signály (kabely k mikrofonům a sluchátkům), ovšem nejčastější funkcí koaxiálního kabelu je přenos elektromagnetického vlnění o vysokém kmitočtu (maximálně do 10 GHz), které se šíří koaxiálním kabelem podobně jako stejnosměrný proud.</a:t>
            </a:r>
          </a:p>
          <a:p>
            <a:r>
              <a:rPr lang="cs-CZ" sz="1600" dirty="0"/>
              <a:t>Vyrábějí se kabely s průměrem od několika milimetrů až do několika desítek centimetrů.</a:t>
            </a:r>
          </a:p>
          <a:p>
            <a:endParaRPr lang="cs-CZ" sz="1600" dirty="0"/>
          </a:p>
          <a:p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99592" y="1305342"/>
            <a:ext cx="7416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Základní části koaxiálních </a:t>
            </a:r>
            <a:r>
              <a:rPr lang="cs-CZ" b="1" dirty="0" smtClean="0"/>
              <a:t>kabelů</a:t>
            </a:r>
            <a:endParaRPr lang="cs-CZ" b="1" dirty="0"/>
          </a:p>
          <a:p>
            <a:r>
              <a:rPr lang="cs-CZ" dirty="0"/>
              <a:t>Vnitřní vodič (také střední vodič, jádro) – bývá zhotoven z mědi, má podobu plného drátu nebo lanka spleteného z více drátků, u větších koaxiálů bývá dutý.</a:t>
            </a:r>
          </a:p>
          <a:p>
            <a:r>
              <a:rPr lang="cs-CZ" dirty="0"/>
              <a:t>Vnější vodič (také stínění) – bývá zhotoven z </a:t>
            </a:r>
            <a:r>
              <a:rPr lang="cs-CZ" dirty="0" smtClean="0"/>
              <a:t>hliníkové nebo měděné  </a:t>
            </a:r>
            <a:r>
              <a:rPr lang="cs-CZ" dirty="0"/>
              <a:t>fólie nebo je tvořen jako opletení dielektrika měděnými vlákny, případně kombinace obojího.</a:t>
            </a:r>
          </a:p>
          <a:p>
            <a:r>
              <a:rPr lang="cs-CZ" dirty="0"/>
              <a:t>Dielektrikum – je izolační vrstva vložená mezi vnitřní a vnější vodič. Velkou měrou ovlivňuje vysokofrekvenční vlastnosti koaxiálního kabelu. Bývá zhotoveno obvykle z </a:t>
            </a:r>
            <a:r>
              <a:rPr lang="cs-CZ" dirty="0" err="1"/>
              <a:t>polyethylenu</a:t>
            </a:r>
            <a:r>
              <a:rPr lang="cs-CZ" dirty="0"/>
              <a:t>, vzduchu, ale i jiných izolačních </a:t>
            </a:r>
            <a:r>
              <a:rPr lang="cs-CZ" dirty="0" smtClean="0"/>
              <a:t>materiálů.</a:t>
            </a:r>
          </a:p>
          <a:p>
            <a:endParaRPr lang="cs-CZ" dirty="0">
              <a:effectLst/>
            </a:endParaRPr>
          </a:p>
          <a:p>
            <a:endParaRPr lang="cs-CZ" dirty="0" smtClean="0"/>
          </a:p>
          <a:p>
            <a:r>
              <a:rPr lang="cs-CZ" dirty="0"/>
              <a:t>Koaxiální kabel RG-59</a:t>
            </a:r>
            <a:br>
              <a:rPr lang="cs-CZ" dirty="0"/>
            </a:br>
            <a:r>
              <a:rPr lang="cs-CZ" dirty="0"/>
              <a:t>A - Plášť</a:t>
            </a:r>
            <a:br>
              <a:rPr lang="cs-CZ" dirty="0"/>
            </a:br>
            <a:r>
              <a:rPr lang="cs-CZ" dirty="0"/>
              <a:t>B - Vodivé opletení</a:t>
            </a:r>
            <a:br>
              <a:rPr lang="cs-CZ" dirty="0"/>
            </a:br>
            <a:r>
              <a:rPr lang="cs-CZ" dirty="0"/>
              <a:t>C - Dielektrikum</a:t>
            </a:r>
            <a:br>
              <a:rPr lang="cs-CZ" dirty="0"/>
            </a:br>
            <a:r>
              <a:rPr lang="cs-CZ" dirty="0"/>
              <a:t>D - Vnitřní vodič</a:t>
            </a:r>
            <a:endParaRPr lang="cs-CZ" dirty="0">
              <a:effectLst/>
            </a:endParaRPr>
          </a:p>
          <a:p>
            <a:endParaRPr lang="cs-CZ" dirty="0" smtClean="0"/>
          </a:p>
          <a:p>
            <a:endParaRPr lang="cs-CZ" dirty="0">
              <a:effectLst/>
            </a:endParaRPr>
          </a:p>
          <a:p>
            <a:endParaRPr lang="cs-CZ" dirty="0" smtClean="0"/>
          </a:p>
          <a:p>
            <a:endParaRPr lang="cs-CZ" dirty="0">
              <a:effectLst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" b="40687"/>
          <a:stretch/>
        </p:blipFill>
        <p:spPr bwMode="auto">
          <a:xfrm>
            <a:off x="4135182" y="4568094"/>
            <a:ext cx="3645595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5418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99592" y="1305342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Základní </a:t>
            </a:r>
            <a:r>
              <a:rPr lang="cs-CZ" b="1" dirty="0"/>
              <a:t>vlastnosti koaxiálních </a:t>
            </a:r>
            <a:r>
              <a:rPr lang="cs-CZ" b="1" dirty="0" smtClean="0"/>
              <a:t>kabelů</a:t>
            </a:r>
            <a:endParaRPr lang="cs-CZ" b="1" dirty="0"/>
          </a:p>
          <a:p>
            <a:r>
              <a:rPr lang="cs-CZ" dirty="0"/>
              <a:t>Charakteristická impedance (také vlnový odpor neboli vlnová impedance ) – je dána </a:t>
            </a:r>
            <a:r>
              <a:rPr lang="cs-CZ" dirty="0" smtClean="0"/>
              <a:t>průměrem vnějšího </a:t>
            </a:r>
            <a:r>
              <a:rPr lang="cs-CZ" dirty="0"/>
              <a:t>a vnitřního vodiče a použitým dielektrikem. Udává se v Ohmech (Ω</a:t>
            </a:r>
            <a:r>
              <a:rPr lang="cs-CZ" dirty="0" smtClean="0"/>
              <a:t>).</a:t>
            </a:r>
            <a:endParaRPr lang="cs-CZ" dirty="0"/>
          </a:p>
          <a:p>
            <a:r>
              <a:rPr lang="cs-CZ" dirty="0"/>
              <a:t>Typické koaxiální kabely mají charakteristickou impedanci:</a:t>
            </a:r>
          </a:p>
          <a:p>
            <a:r>
              <a:rPr lang="cs-CZ" dirty="0"/>
              <a:t>75 Ω – použití zejména v televizní technice, také v telekomunikacích jako dálkový telefonní kabel pro nosnou telefonii,</a:t>
            </a:r>
          </a:p>
          <a:p>
            <a:r>
              <a:rPr lang="cs-CZ" dirty="0"/>
              <a:t>50 Ω – použití na vysílačích, přijímačích jako napáječ antén a v pomalejších verzích počítačových sítí </a:t>
            </a:r>
            <a:r>
              <a:rPr lang="cs-CZ" dirty="0" err="1" smtClean="0"/>
              <a:t>Ethernet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8144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99592" y="130534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Použití</a:t>
            </a:r>
            <a:endParaRPr lang="cs-CZ" b="1" dirty="0"/>
          </a:p>
          <a:p>
            <a:r>
              <a:rPr lang="cs-CZ" dirty="0"/>
              <a:t>napáječ vysílacích nebo přijímacích antén</a:t>
            </a:r>
          </a:p>
          <a:p>
            <a:r>
              <a:rPr lang="cs-CZ" dirty="0"/>
              <a:t>svod od televizní antény, televizní rozvody</a:t>
            </a:r>
          </a:p>
          <a:p>
            <a:r>
              <a:rPr lang="cs-CZ" dirty="0"/>
              <a:t>kabelová televize</a:t>
            </a:r>
          </a:p>
          <a:p>
            <a:r>
              <a:rPr lang="cs-CZ" dirty="0"/>
              <a:t>svod od parabolické antény pro družicový přijímač</a:t>
            </a:r>
          </a:p>
          <a:p>
            <a:r>
              <a:rPr lang="cs-CZ" dirty="0"/>
              <a:t>počítačové sítě</a:t>
            </a:r>
          </a:p>
          <a:p>
            <a:r>
              <a:rPr lang="cs-CZ" dirty="0"/>
              <a:t>telefonie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5009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99592" y="130534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Dva </a:t>
            </a:r>
            <a:r>
              <a:rPr lang="cs-CZ" b="1" dirty="0"/>
              <a:t>typy koaxiálního kabelu pro počítačové </a:t>
            </a:r>
            <a:r>
              <a:rPr lang="cs-CZ" b="1" dirty="0" smtClean="0"/>
              <a:t>sítě</a:t>
            </a:r>
            <a:endParaRPr lang="cs-CZ" b="1" dirty="0"/>
          </a:p>
          <a:p>
            <a:r>
              <a:rPr lang="cs-CZ" dirty="0"/>
              <a:t>tenký koaxiální kabel – tloušťka kabelu je 0,25 palců, dokáže přenášet signál do vzdálenosti necelých 200m, jeho impedance je 50 Ω; viz 10Base2</a:t>
            </a:r>
          </a:p>
          <a:p>
            <a:r>
              <a:rPr lang="cs-CZ" dirty="0"/>
              <a:t>tlustý koaxiální kabel – tloušťka kabelu je 0,5 palců, byl prvním kabelem, který se používal pro </a:t>
            </a:r>
            <a:r>
              <a:rPr lang="cs-CZ" dirty="0" err="1"/>
              <a:t>Ethernet</a:t>
            </a:r>
            <a:r>
              <a:rPr lang="cs-CZ" dirty="0"/>
              <a:t>; díky jeho tloušťce přenáší signál až do vzdálenosti 500 m (pravidlo „čím silnější jádro, tím signál dosáhne větší vzdálenosti“); viz 10Base5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036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Koaxiální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99592" y="1305342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RG </a:t>
            </a:r>
            <a:r>
              <a:rPr lang="cs-CZ" b="1" dirty="0"/>
              <a:t>58 C/U</a:t>
            </a:r>
          </a:p>
          <a:p>
            <a:r>
              <a:rPr lang="cs-CZ" b="1" dirty="0"/>
              <a:t>Koaxiální kabel 50 Ohm</a:t>
            </a:r>
          </a:p>
          <a:p>
            <a:r>
              <a:rPr lang="cs-CZ" b="1" dirty="0"/>
              <a:t>Použití:</a:t>
            </a:r>
          </a:p>
          <a:p>
            <a:r>
              <a:rPr lang="cs-CZ" dirty="0"/>
              <a:t>Pro uložení ve vnitřních prostorách, jakož i v průmyslové oblasti pro uložení do trubek a kabelových kanálů, pro přenos vysokofrekvenčních signálů a výkonů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b="1" dirty="0"/>
              <a:t>Konstrukce:</a:t>
            </a:r>
          </a:p>
          <a:p>
            <a:r>
              <a:rPr lang="cs-CZ" dirty="0"/>
              <a:t>1 .....Pocínovaný, jemně </a:t>
            </a:r>
            <a:r>
              <a:rPr lang="cs-CZ" dirty="0" err="1"/>
              <a:t>laněný</a:t>
            </a:r>
            <a:r>
              <a:rPr lang="cs-CZ" dirty="0"/>
              <a:t> měděný vodič. Konstrukce : 19 x 0,75 mm</a:t>
            </a:r>
            <a:br>
              <a:rPr lang="cs-CZ" dirty="0"/>
            </a:br>
            <a:r>
              <a:rPr lang="cs-CZ" dirty="0"/>
              <a:t>2 .....Izolace žíly z polyetylénu (</a:t>
            </a:r>
            <a:r>
              <a:rPr lang="cs-CZ" dirty="0" err="1"/>
              <a:t>Dielectricum</a:t>
            </a:r>
            <a:r>
              <a:rPr lang="cs-CZ" dirty="0"/>
              <a:t>) Ø ca. 2,95 mm</a:t>
            </a:r>
            <a:br>
              <a:rPr lang="cs-CZ" dirty="0"/>
            </a:br>
            <a:r>
              <a:rPr lang="cs-CZ" dirty="0"/>
              <a:t>3 .....Stínění opletem z pocínovaných měděných drátů</a:t>
            </a:r>
            <a:br>
              <a:rPr lang="cs-CZ" dirty="0"/>
            </a:br>
            <a:r>
              <a:rPr lang="cs-CZ" dirty="0"/>
              <a:t>4 .....Vnější plášť z polyvinylchloridu (PVC), černý</a:t>
            </a:r>
          </a:p>
          <a:p>
            <a:r>
              <a:rPr lang="cs-CZ" b="1" dirty="0"/>
              <a:t>Informace:</a:t>
            </a:r>
          </a:p>
          <a:p>
            <a:r>
              <a:rPr lang="cs-CZ" dirty="0"/>
              <a:t>U provedení pro uložení do země je vnější plášť vyroben z polyetylénu (PE). U </a:t>
            </a:r>
            <a:r>
              <a:rPr lang="cs-CZ" dirty="0" err="1"/>
              <a:t>bezhalogenového</a:t>
            </a:r>
            <a:r>
              <a:rPr lang="cs-CZ" dirty="0"/>
              <a:t> provedení ze speciální </a:t>
            </a:r>
            <a:r>
              <a:rPr lang="cs-CZ" dirty="0" err="1"/>
              <a:t>bezhalogenové</a:t>
            </a:r>
            <a:r>
              <a:rPr lang="cs-CZ" dirty="0"/>
              <a:t> směsi umělých hmot.</a:t>
            </a:r>
          </a:p>
          <a:p>
            <a:endParaRPr lang="cs-CZ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8562"/>
            <a:ext cx="3810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774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Koaxiální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Popiš základní </a:t>
            </a:r>
            <a:r>
              <a:rPr lang="cs-CZ" sz="2800" b="1" dirty="0"/>
              <a:t>části koaxiálních kabel</a:t>
            </a:r>
            <a:r>
              <a:rPr lang="cs-CZ" dirty="0">
                <a:solidFill>
                  <a:schemeClr val="tx2"/>
                </a:solidFill>
              </a:rPr>
              <a:t>					</a:t>
            </a:r>
          </a:p>
        </p:txBody>
      </p:sp>
      <p:sp>
        <p:nvSpPr>
          <p:cNvPr id="2" name="Obdélník 1"/>
          <p:cNvSpPr/>
          <p:nvPr/>
        </p:nvSpPr>
        <p:spPr>
          <a:xfrm>
            <a:off x="3059832" y="4759323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" b="40687"/>
          <a:stretch/>
        </p:blipFill>
        <p:spPr bwMode="auto">
          <a:xfrm>
            <a:off x="888262" y="4003323"/>
            <a:ext cx="3645595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680520" y="415915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A</a:t>
            </a:r>
            <a:r>
              <a:rPr lang="cs-CZ" dirty="0"/>
              <a:t> - </a:t>
            </a:r>
            <a:r>
              <a:rPr lang="cs-CZ" dirty="0">
                <a:solidFill>
                  <a:schemeClr val="tx2"/>
                </a:solidFill>
              </a:rPr>
              <a:t>Plášť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B - Vodivé opletení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C - Dielektrikum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D - Vnitřní vodič</a:t>
            </a:r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21451</TotalTime>
  <Words>613</Words>
  <Application>Microsoft Office PowerPoint</Application>
  <PresentationFormat>Předvádění na obrazovce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Koaxiální kabely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214</cp:revision>
  <dcterms:created xsi:type="dcterms:W3CDTF">2014-04-06T14:10:38Z</dcterms:created>
  <dcterms:modified xsi:type="dcterms:W3CDTF">2014-10-15T21:11:20Z</dcterms:modified>
</cp:coreProperties>
</file>