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60" r:id="rId4"/>
    <p:sldId id="317" r:id="rId5"/>
    <p:sldId id="318" r:id="rId6"/>
    <p:sldId id="319" r:id="rId7"/>
    <p:sldId id="268" r:id="rId8"/>
    <p:sldId id="295" r:id="rId9"/>
    <p:sldId id="320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90A42-80D0-45CE-B76C-BB1400293D7A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97C30-E8B7-4609-8940-AC6416070F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8209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927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091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56211809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VY_32_INOVACE_629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Metalické kabely / </a:t>
                      </a:r>
                      <a:r>
                        <a:rPr kumimoji="0" lang="cs-CZ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Kabely</a:t>
                      </a: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a vodiče pro energetiku, rozdělení kabelů podle barvy izolace jádra </a:t>
                      </a:r>
                      <a:endParaRPr kumimoji="0" lang="cs-CZ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Lubomír Franek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2. a 3. ročník  elektro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metalické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jsou to </a:t>
            </a:r>
            <a:r>
              <a:rPr lang="cs-CZ" sz="2000" dirty="0" smtClean="0">
                <a:latin typeface="Times New Roman" pitchFamily="18" charset="0"/>
              </a:rPr>
              <a:t>kabely a vodiče pro energetiku, rozdělení kabelů podle barvy izolace jádra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a kde se používají.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k tématu,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01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r>
              <a:rPr lang="cs-CZ" sz="2800" dirty="0" smtClean="0">
                <a:latin typeface="Times New Roman" pitchFamily="18" charset="0"/>
              </a:rPr>
              <a:t>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 vodiče pro energetiku, rozdělení kabelů podle barvy izolace jádra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6" y="2132856"/>
            <a:ext cx="6731563" cy="265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 Barevné </a:t>
            </a:r>
            <a:r>
              <a:rPr lang="cs-CZ" b="1" dirty="0"/>
              <a:t>značení žil kabelů – </a:t>
            </a:r>
            <a:r>
              <a:rPr lang="cs-CZ" b="1" dirty="0" smtClean="0"/>
              <a:t>NN:</a:t>
            </a:r>
          </a:p>
          <a:p>
            <a:endParaRPr lang="cs-CZ" sz="1600" b="1" i="1" dirty="0" smtClean="0"/>
          </a:p>
          <a:p>
            <a:endParaRPr lang="cs-CZ" sz="1600" dirty="0" smtClean="0"/>
          </a:p>
          <a:p>
            <a:r>
              <a:rPr lang="cs-CZ" sz="2000" dirty="0"/>
              <a:t>L1 – L3 – fázový vodič, PEN – pracovně ochranný vodič, </a:t>
            </a:r>
            <a:r>
              <a:rPr lang="cs-CZ" sz="2000" dirty="0" smtClean="0"/>
              <a:t>            PE </a:t>
            </a:r>
            <a:r>
              <a:rPr lang="cs-CZ" sz="2000" dirty="0"/>
              <a:t>– ochranný vodič,</a:t>
            </a:r>
          </a:p>
          <a:p>
            <a:r>
              <a:rPr lang="cs-CZ" sz="2000" dirty="0"/>
              <a:t>N – pracovní (nulový) vodič </a:t>
            </a:r>
          </a:p>
          <a:p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01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r>
              <a:rPr lang="cs-CZ" sz="2800" dirty="0" smtClean="0">
                <a:latin typeface="Times New Roman" pitchFamily="18" charset="0"/>
              </a:rPr>
              <a:t>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 vodiče pro energetiku, rozdělení kabelů podle barvy izolace jádra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6" y="2132856"/>
            <a:ext cx="6731563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 Barevné </a:t>
            </a:r>
            <a:r>
              <a:rPr lang="cs-CZ" b="1" dirty="0"/>
              <a:t>značení žil kabelů – </a:t>
            </a:r>
            <a:r>
              <a:rPr lang="cs-CZ" b="1" dirty="0" smtClean="0"/>
              <a:t>NN:</a:t>
            </a:r>
          </a:p>
          <a:p>
            <a:endParaRPr lang="cs-CZ" sz="1600" b="1" i="1" dirty="0" smtClean="0"/>
          </a:p>
          <a:p>
            <a:endParaRPr lang="cs-CZ" sz="1600" dirty="0" smtClean="0"/>
          </a:p>
          <a:p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2187" t="-1555" r="44523" b="-1921"/>
          <a:stretch/>
        </p:blipFill>
        <p:spPr bwMode="auto">
          <a:xfrm>
            <a:off x="1979712" y="2852936"/>
            <a:ext cx="4680120" cy="3699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5037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01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r>
              <a:rPr lang="cs-CZ" sz="2800" dirty="0" smtClean="0">
                <a:latin typeface="Times New Roman" pitchFamily="18" charset="0"/>
              </a:rPr>
              <a:t>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 vodiče pro energetiku, rozdělení kabelů podle barvy izolace jádra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6" y="2132856"/>
            <a:ext cx="6731563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 Barevné </a:t>
            </a:r>
            <a:r>
              <a:rPr lang="cs-CZ" b="1" dirty="0"/>
              <a:t>značení žil kabelů – </a:t>
            </a:r>
            <a:r>
              <a:rPr lang="cs-CZ" b="1" dirty="0" smtClean="0"/>
              <a:t>NN:</a:t>
            </a:r>
          </a:p>
          <a:p>
            <a:endParaRPr lang="cs-CZ" sz="1600" b="1" i="1" dirty="0" smtClean="0"/>
          </a:p>
          <a:p>
            <a:endParaRPr lang="cs-CZ" sz="1600" dirty="0" smtClean="0"/>
          </a:p>
          <a:p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374" r="3509"/>
          <a:stretch/>
        </p:blipFill>
        <p:spPr bwMode="auto">
          <a:xfrm>
            <a:off x="2555776" y="2762169"/>
            <a:ext cx="3240360" cy="3713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4003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01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</a:t>
            </a:r>
            <a:r>
              <a:rPr lang="cs-CZ" sz="2800" dirty="0" smtClean="0">
                <a:latin typeface="Times New Roman" pitchFamily="18" charset="0"/>
              </a:rPr>
              <a:t>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 vodiče pro energetiku, rozdělení kabelů podle barvy izolace jádra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6" y="2132856"/>
            <a:ext cx="6731563" cy="4776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 Barevné </a:t>
            </a:r>
            <a:r>
              <a:rPr lang="cs-CZ" b="1" dirty="0"/>
              <a:t>značení žil kabelů – </a:t>
            </a:r>
            <a:r>
              <a:rPr lang="cs-CZ" b="1" dirty="0" smtClean="0"/>
              <a:t>NN:</a:t>
            </a:r>
          </a:p>
          <a:p>
            <a:endParaRPr lang="cs-CZ" sz="1600" b="1" i="1" dirty="0" smtClean="0"/>
          </a:p>
          <a:p>
            <a:endParaRPr lang="cs-CZ" sz="1600" dirty="0" smtClean="0"/>
          </a:p>
          <a:p>
            <a:r>
              <a:rPr lang="cs-CZ" sz="2000" b="1" dirty="0"/>
              <a:t>Značení kabelů dle VDE</a:t>
            </a:r>
            <a:endParaRPr lang="cs-CZ" sz="2000" dirty="0"/>
          </a:p>
          <a:p>
            <a:r>
              <a:rPr lang="cs-CZ" sz="1600" dirty="0"/>
              <a:t> </a:t>
            </a:r>
          </a:p>
          <a:p>
            <a:r>
              <a:rPr lang="cs-CZ" b="1" dirty="0" smtClean="0"/>
              <a:t>N</a:t>
            </a:r>
            <a:r>
              <a:rPr lang="cs-CZ" b="1" dirty="0"/>
              <a:t>	</a:t>
            </a:r>
            <a:r>
              <a:rPr lang="cs-CZ" dirty="0"/>
              <a:t>- shodný se standardy VDE</a:t>
            </a:r>
          </a:p>
          <a:p>
            <a:r>
              <a:rPr lang="cs-CZ" dirty="0" smtClean="0"/>
              <a:t>	- </a:t>
            </a:r>
            <a:r>
              <a:rPr lang="cs-CZ" dirty="0"/>
              <a:t>měděné jádro</a:t>
            </a:r>
          </a:p>
          <a:p>
            <a:r>
              <a:rPr lang="cs-CZ" b="1" dirty="0"/>
              <a:t>A	</a:t>
            </a:r>
            <a:r>
              <a:rPr lang="cs-CZ" dirty="0"/>
              <a:t>- hliníkové jádro</a:t>
            </a:r>
          </a:p>
          <a:p>
            <a:r>
              <a:rPr lang="cs-CZ" b="1" dirty="0"/>
              <a:t>Y	</a:t>
            </a:r>
            <a:r>
              <a:rPr lang="cs-CZ" dirty="0"/>
              <a:t>- PVC izolace jádra</a:t>
            </a:r>
          </a:p>
          <a:p>
            <a:r>
              <a:rPr lang="cs-CZ" b="1" dirty="0"/>
              <a:t>2X	</a:t>
            </a:r>
            <a:r>
              <a:rPr lang="cs-CZ" dirty="0"/>
              <a:t>- PE - polyetylenová izolace jádra</a:t>
            </a:r>
          </a:p>
          <a:p>
            <a:r>
              <a:rPr lang="cs-CZ" b="1" dirty="0"/>
              <a:t>Y	</a:t>
            </a:r>
            <a:r>
              <a:rPr lang="cs-CZ" dirty="0"/>
              <a:t>- PVC vnější plášť</a:t>
            </a:r>
          </a:p>
          <a:p>
            <a:r>
              <a:rPr lang="cs-CZ" b="1" dirty="0"/>
              <a:t>2Y	</a:t>
            </a:r>
            <a:r>
              <a:rPr lang="cs-CZ" dirty="0"/>
              <a:t>- polyetylenový vnější plášť</a:t>
            </a:r>
          </a:p>
          <a:p>
            <a:r>
              <a:rPr lang="cs-CZ" b="1" dirty="0"/>
              <a:t>J	</a:t>
            </a:r>
            <a:r>
              <a:rPr lang="cs-CZ" dirty="0"/>
              <a:t>- zelená/žlutá žíla</a:t>
            </a:r>
          </a:p>
          <a:p>
            <a:r>
              <a:rPr lang="cs-CZ" b="1" dirty="0"/>
              <a:t>O	</a:t>
            </a:r>
            <a:r>
              <a:rPr lang="cs-CZ" dirty="0"/>
              <a:t>- bez zelené/žluté žíly</a:t>
            </a:r>
          </a:p>
          <a:p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329607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252520" cy="101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Kabely</a:t>
            </a:r>
            <a:r>
              <a:rPr lang="cs-CZ" sz="2800" dirty="0">
                <a:latin typeface="Times New Roman" pitchFamily="18" charset="0"/>
              </a:rPr>
              <a:t>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vodiče pro energetiku, rozdělení kabelů podle barvy izolace jádra 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28558" y="1870498"/>
            <a:ext cx="86106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Jaké barevné </a:t>
            </a:r>
            <a:r>
              <a:rPr lang="cs-CZ" sz="2800" b="1" dirty="0"/>
              <a:t>značení žil </a:t>
            </a:r>
            <a:r>
              <a:rPr lang="cs-CZ" sz="2800" b="1" dirty="0" smtClean="0"/>
              <a:t>kabelů  NN se používalo dříve. </a:t>
            </a:r>
            <a:r>
              <a:rPr lang="cs-CZ" b="1" dirty="0"/>
              <a:t>							</a:t>
            </a:r>
            <a:endParaRPr lang="cs-CZ" dirty="0"/>
          </a:p>
          <a:p>
            <a:r>
              <a:rPr lang="cs-CZ" dirty="0"/>
              <a:t> </a:t>
            </a:r>
            <a:endParaRPr lang="cs-CZ" dirty="0">
              <a:solidFill>
                <a:schemeClr val="tx2"/>
              </a:solidFill>
            </a:endParaRPr>
          </a:p>
          <a:p>
            <a:r>
              <a:rPr lang="cs-CZ" dirty="0">
                <a:solidFill>
                  <a:schemeClr val="tx2"/>
                </a:solidFill>
              </a:rPr>
              <a:t>	</a:t>
            </a:r>
          </a:p>
        </p:txBody>
      </p:sp>
      <p:sp>
        <p:nvSpPr>
          <p:cNvPr id="2" name="Obdélník 1"/>
          <p:cNvSpPr/>
          <p:nvPr/>
        </p:nvSpPr>
        <p:spPr>
          <a:xfrm>
            <a:off x="1115616" y="3356992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>
              <a:solidFill>
                <a:schemeClr val="tx2"/>
              </a:solidFill>
            </a:endParaRPr>
          </a:p>
          <a:p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267744" y="3638904"/>
            <a:ext cx="5040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2"/>
                </a:solidFill>
              </a:rPr>
              <a:t>	Hnědá </a:t>
            </a:r>
            <a:r>
              <a:rPr lang="cs-CZ" dirty="0">
                <a:solidFill>
                  <a:schemeClr val="tx2"/>
                </a:solidFill>
              </a:rPr>
              <a:t>– L1				</a:t>
            </a:r>
            <a:r>
              <a:rPr lang="cs-CZ" dirty="0" smtClean="0">
                <a:solidFill>
                  <a:schemeClr val="tx2"/>
                </a:solidFill>
              </a:rPr>
              <a:t>Černá </a:t>
            </a:r>
            <a:r>
              <a:rPr lang="cs-CZ" dirty="0">
                <a:solidFill>
                  <a:schemeClr val="tx2"/>
                </a:solidFill>
              </a:rPr>
              <a:t>– L2				</a:t>
            </a:r>
            <a:r>
              <a:rPr lang="cs-CZ" dirty="0" smtClean="0">
                <a:solidFill>
                  <a:schemeClr val="tx2"/>
                </a:solidFill>
              </a:rPr>
              <a:t>Černá </a:t>
            </a:r>
            <a:r>
              <a:rPr lang="cs-CZ" dirty="0">
                <a:solidFill>
                  <a:schemeClr val="tx2"/>
                </a:solidFill>
              </a:rPr>
              <a:t>– L3 				</a:t>
            </a:r>
            <a:r>
              <a:rPr lang="cs-CZ" dirty="0" smtClean="0">
                <a:solidFill>
                  <a:schemeClr val="tx2"/>
                </a:solidFill>
              </a:rPr>
              <a:t>Zelená/žlutá </a:t>
            </a:r>
            <a:r>
              <a:rPr lang="cs-CZ" dirty="0">
                <a:solidFill>
                  <a:schemeClr val="tx2"/>
                </a:solidFill>
              </a:rPr>
              <a:t>– PEN, (PE)		</a:t>
            </a:r>
          </a:p>
          <a:p>
            <a:r>
              <a:rPr lang="cs-CZ" dirty="0">
                <a:solidFill>
                  <a:schemeClr val="tx2"/>
                </a:solidFill>
              </a:rPr>
              <a:t> 	Modrá – N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64203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1990" y="476672"/>
            <a:ext cx="8542498" cy="1143000"/>
          </a:xfrm>
        </p:spPr>
        <p:txBody>
          <a:bodyPr>
            <a:normAutofit fontScale="90000"/>
          </a:bodyPr>
          <a:lstStyle/>
          <a:p>
            <a:pPr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Kabely</a:t>
            </a:r>
            <a:r>
              <a:rPr lang="cs-CZ" sz="2800" dirty="0" smtClean="0">
                <a:latin typeface="Times New Roman" pitchFamily="18" charset="0"/>
              </a:rPr>
              <a:t>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vodiče pro energetiku, rozdělení kabelů podle barvy izolace jádra  </a:t>
            </a:r>
            <a:b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 smtClean="0"/>
              <a:t> </a:t>
            </a:r>
            <a:r>
              <a:rPr lang="cs-CZ" sz="2800" b="1" dirty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AutoNum type="arabicPeriod" startAt="2"/>
            </a:pPr>
            <a:r>
              <a:rPr lang="cs-CZ" b="1" dirty="0"/>
              <a:t>Jaké barevné značení žil kabelů  NN se </a:t>
            </a:r>
            <a:r>
              <a:rPr lang="cs-CZ" b="1" dirty="0" smtClean="0"/>
              <a:t>používá nyní:</a:t>
            </a:r>
            <a:endParaRPr lang="cs-CZ" b="1" dirty="0"/>
          </a:p>
          <a:p>
            <a:pPr marL="0" indent="0">
              <a:buNone/>
            </a:pPr>
            <a:r>
              <a:rPr lang="cs-CZ" sz="1800" dirty="0" smtClean="0">
                <a:solidFill>
                  <a:schemeClr val="tx2"/>
                </a:solidFill>
              </a:rPr>
              <a:t>	</a:t>
            </a:r>
            <a:endParaRPr lang="cs-CZ" sz="1800" dirty="0"/>
          </a:p>
          <a:p>
            <a:pPr marL="0" indent="0">
              <a:buNone/>
            </a:pPr>
            <a:endParaRPr lang="cs-CZ" sz="1800" dirty="0" smtClean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1800" dirty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b="1" dirty="0"/>
          </a:p>
          <a:p>
            <a:pPr marL="0" indent="0">
              <a:buNone/>
            </a:pPr>
            <a:endParaRPr lang="cs-CZ" sz="26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3131840" y="3284984"/>
            <a:ext cx="44644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2"/>
                </a:solidFill>
              </a:rPr>
              <a:t>Hnědá – L1			</a:t>
            </a:r>
            <a:endParaRPr lang="cs-CZ" dirty="0" smtClean="0">
              <a:solidFill>
                <a:schemeClr val="tx2"/>
              </a:solidFill>
            </a:endParaRPr>
          </a:p>
          <a:p>
            <a:r>
              <a:rPr lang="cs-CZ" dirty="0" smtClean="0">
                <a:solidFill>
                  <a:schemeClr val="tx2"/>
                </a:solidFill>
              </a:rPr>
              <a:t>Černá   </a:t>
            </a:r>
            <a:r>
              <a:rPr lang="cs-CZ" dirty="0">
                <a:solidFill>
                  <a:schemeClr val="tx2"/>
                </a:solidFill>
              </a:rPr>
              <a:t>– L2			</a:t>
            </a:r>
            <a:endParaRPr lang="cs-CZ" dirty="0" smtClean="0">
              <a:solidFill>
                <a:schemeClr val="tx2"/>
              </a:solidFill>
            </a:endParaRPr>
          </a:p>
          <a:p>
            <a:r>
              <a:rPr lang="cs-CZ" dirty="0" smtClean="0">
                <a:solidFill>
                  <a:schemeClr val="tx2"/>
                </a:solidFill>
              </a:rPr>
              <a:t>Šedá    </a:t>
            </a:r>
            <a:r>
              <a:rPr lang="cs-CZ" dirty="0">
                <a:solidFill>
                  <a:schemeClr val="tx2"/>
                </a:solidFill>
              </a:rPr>
              <a:t>– L3 		</a:t>
            </a:r>
            <a:endParaRPr lang="cs-CZ" dirty="0" smtClean="0">
              <a:solidFill>
                <a:schemeClr val="tx2"/>
              </a:solidFill>
            </a:endParaRPr>
          </a:p>
          <a:p>
            <a:r>
              <a:rPr lang="cs-CZ" dirty="0" smtClean="0">
                <a:solidFill>
                  <a:schemeClr val="tx2"/>
                </a:solidFill>
              </a:rPr>
              <a:t>Zelená/žlutá </a:t>
            </a:r>
            <a:r>
              <a:rPr lang="cs-CZ" dirty="0">
                <a:solidFill>
                  <a:schemeClr val="tx2"/>
                </a:solidFill>
              </a:rPr>
              <a:t>– PEN, (PE)		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Modrá </a:t>
            </a:r>
            <a:r>
              <a:rPr lang="cs-CZ" dirty="0">
                <a:solidFill>
                  <a:schemeClr val="tx2"/>
                </a:solidFill>
              </a:rPr>
              <a:t>– N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7042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ŠEVČÍK</a:t>
            </a:r>
            <a:r>
              <a:rPr lang="cs-CZ" dirty="0"/>
              <a:t>, Jiří a </a:t>
            </a:r>
            <a:r>
              <a:rPr lang="cs-CZ" dirty="0" err="1"/>
              <a:t>Merek</a:t>
            </a:r>
            <a:r>
              <a:rPr lang="cs-CZ" dirty="0"/>
              <a:t> JELÍNEK. ČESKÝ SVAZ ZAMĚSTNAVATELŮ V ENERGETICE. </a:t>
            </a:r>
            <a:r>
              <a:rPr lang="cs-CZ" i="1" dirty="0"/>
              <a:t>Výukový </a:t>
            </a:r>
            <a:r>
              <a:rPr lang="cs-CZ" i="1" dirty="0" err="1"/>
              <a:t>material</a:t>
            </a:r>
            <a:r>
              <a:rPr lang="cs-CZ" i="1" dirty="0"/>
              <a:t> projektu CETRAEL: Kabelové technologie a izolované vedení</a:t>
            </a:r>
            <a:r>
              <a:rPr lang="cs-CZ" dirty="0"/>
              <a:t>. 2010, 90 </a:t>
            </a:r>
            <a:r>
              <a:rPr lang="cs-CZ" dirty="0" smtClean="0"/>
              <a:t>s</a:t>
            </a:r>
          </a:p>
          <a:p>
            <a:r>
              <a:rPr lang="cs-CZ" dirty="0"/>
              <a:t>Podniková norma energetiky pro rozvod elektrické energie PNE 34 7614. </a:t>
            </a:r>
            <a:r>
              <a:rPr lang="cs-CZ" i="1" dirty="0"/>
              <a:t>Podniková norma energetiky pro rozvod elektrické energie PNE 34 7614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961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18449</TotalTime>
  <Words>319</Words>
  <Application>Microsoft Office PowerPoint</Application>
  <PresentationFormat>Předvádění na obrazovce (4:3)</PresentationFormat>
  <Paragraphs>86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systému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 Kabely a vodiče pro energetiku, rozdělení kabelů podle barvy izolace jádra   </vt:lpstr>
      <vt:lpstr>SEZNAM POUŽITÝCH ZDROJŮ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Erda</cp:lastModifiedBy>
  <cp:revision>140</cp:revision>
  <dcterms:created xsi:type="dcterms:W3CDTF">2014-04-06T14:10:38Z</dcterms:created>
  <dcterms:modified xsi:type="dcterms:W3CDTF">2014-10-15T21:09:30Z</dcterms:modified>
</cp:coreProperties>
</file>