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7" r:id="rId2"/>
    <p:sldId id="258" r:id="rId3"/>
    <p:sldId id="260" r:id="rId4"/>
    <p:sldId id="275" r:id="rId5"/>
    <p:sldId id="287" r:id="rId6"/>
    <p:sldId id="288" r:id="rId7"/>
    <p:sldId id="289" r:id="rId8"/>
    <p:sldId id="290" r:id="rId9"/>
    <p:sldId id="291" r:id="rId10"/>
    <p:sldId id="292" r:id="rId11"/>
    <p:sldId id="293" r:id="rId12"/>
    <p:sldId id="294" r:id="rId13"/>
    <p:sldId id="268" r:id="rId14"/>
    <p:sldId id="295" r:id="rId15"/>
    <p:sldId id="296" r:id="rId16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590A42-80D0-45CE-B76C-BB1400293D7A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B97C30-E8B7-4609-8940-AC6416070F92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582090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B97C30-E8B7-4609-8940-AC6416070F92}" type="slidenum">
              <a:rPr lang="cs-CZ" smtClean="0"/>
              <a:pPr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5125112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4125662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862164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309279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810911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315732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410383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238409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747738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260596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2267844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219482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39133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627681037"/>
              </p:ext>
            </p:extLst>
          </p:nvPr>
        </p:nvGraphicFramePr>
        <p:xfrm>
          <a:off x="533400" y="2209800"/>
          <a:ext cx="8001000" cy="3735391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VY_32_INOVACE_624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Metalické kabely / </a:t>
                      </a: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Barevné značení vodičů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Lubomír Franek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Září 2013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1.2. a 3. ročník  elektro oboru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ODBORNÝ VÝCVIK –  metalické kabely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533400" y="617220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b="1" dirty="0">
                <a:latin typeface="Times New Roman" pitchFamily="18" charset="0"/>
                <a:cs typeface="Times New Roman" pitchFamily="18" charset="0"/>
              </a:rPr>
            </a:br>
            <a:r>
              <a:rPr lang="cs-CZ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  <p:extLst>
      <p:ext uri="{BB962C8B-B14F-4D97-AF65-F5344CB8AC3E}">
        <p14:creationId xmlns:p14="http://schemas.microsoft.com/office/powerpoint/2010/main" xmlns="" val="2720261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301608" cy="1143000"/>
          </a:xfrm>
        </p:spPr>
        <p:txBody>
          <a:bodyPr>
            <a:normAutofit fontScale="90000"/>
          </a:bodyPr>
          <a:lstStyle/>
          <a:p>
            <a:r>
              <a:rPr lang="cs-CZ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Značení </a:t>
            </a:r>
            <a: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vodičů barvami nebo číslicemi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525963"/>
          </a:xfrm>
        </p:spPr>
        <p:txBody>
          <a:bodyPr>
            <a:normAutofit/>
          </a:bodyPr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cs-CZ" sz="2800" dirty="0" smtClean="0"/>
              <a:t> </a:t>
            </a:r>
            <a:r>
              <a:rPr lang="cs-CZ" sz="2800" b="1" dirty="0" smtClean="0"/>
              <a:t>Značení </a:t>
            </a:r>
            <a:r>
              <a:rPr lang="cs-CZ" sz="2800" b="1" dirty="0"/>
              <a:t>izolovaných vodičů a kabelů </a:t>
            </a:r>
          </a:p>
          <a:p>
            <a:pPr marL="0" indent="0">
              <a:buNone/>
            </a:pPr>
            <a:r>
              <a:rPr lang="cs-CZ" sz="2400" dirty="0"/>
              <a:t>Jednožilové vodiče a žíly </a:t>
            </a:r>
            <a:r>
              <a:rPr lang="cs-CZ" sz="2400" dirty="0" err="1"/>
              <a:t>vícežilových</a:t>
            </a:r>
            <a:r>
              <a:rPr lang="cs-CZ" sz="2400" dirty="0"/>
              <a:t> kabelů s jmenovitým napětím do 1000 V včetně musí být k vzájemnému rozlišení označeny jedním z těchto způsobů : </a:t>
            </a:r>
          </a:p>
          <a:p>
            <a:pPr marL="0" indent="0">
              <a:buNone/>
            </a:pPr>
            <a:r>
              <a:rPr lang="cs-CZ" sz="2400" dirty="0" smtClean="0"/>
              <a:t>- </a:t>
            </a:r>
            <a:r>
              <a:rPr lang="cs-CZ" sz="2400" dirty="0"/>
              <a:t>poznávacími barvami </a:t>
            </a:r>
          </a:p>
          <a:p>
            <a:pPr marL="0" indent="0">
              <a:buNone/>
            </a:pPr>
            <a:r>
              <a:rPr lang="cs-CZ" sz="2400" dirty="0" smtClean="0"/>
              <a:t>- </a:t>
            </a:r>
            <a:r>
              <a:rPr lang="cs-CZ" sz="2400" dirty="0"/>
              <a:t>číslicemi </a:t>
            </a:r>
          </a:p>
          <a:p>
            <a:pPr marL="0" indent="0">
              <a:buNone/>
            </a:pPr>
            <a:r>
              <a:rPr lang="cs-CZ" sz="2400" dirty="0" smtClean="0"/>
              <a:t>- </a:t>
            </a:r>
            <a:r>
              <a:rPr lang="cs-CZ" sz="2400" dirty="0"/>
              <a:t>polohou v kombinaci s poznávacími barvami </a:t>
            </a:r>
            <a:r>
              <a:rPr lang="cs-CZ" sz="2400" dirty="0" smtClean="0"/>
              <a:t>( </a:t>
            </a:r>
            <a:r>
              <a:rPr lang="cs-CZ" sz="2400" dirty="0"/>
              <a:t>u </a:t>
            </a:r>
            <a:r>
              <a:rPr lang="cs-CZ" sz="2400" dirty="0" smtClean="0"/>
              <a:t>určujících žil </a:t>
            </a:r>
            <a:r>
              <a:rPr lang="cs-CZ" sz="2400" dirty="0"/>
              <a:t>) </a:t>
            </a:r>
          </a:p>
          <a:p>
            <a:pPr marL="0" indent="0">
              <a:buNone/>
            </a:pPr>
            <a:r>
              <a:rPr lang="cs-CZ" sz="2400" dirty="0"/>
              <a:t>- zvláštním způsobem </a:t>
            </a:r>
          </a:p>
          <a:p>
            <a:pPr marL="0" indent="0">
              <a:buNone/>
            </a:pPr>
            <a:endParaRPr lang="cs-CZ" sz="2400" b="1" dirty="0"/>
          </a:p>
        </p:txBody>
      </p:sp>
    </p:spTree>
    <p:extLst>
      <p:ext uri="{BB962C8B-B14F-4D97-AF65-F5344CB8AC3E}">
        <p14:creationId xmlns:p14="http://schemas.microsoft.com/office/powerpoint/2010/main" xmlns="" val="3918405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301608" cy="1143000"/>
          </a:xfrm>
        </p:spPr>
        <p:txBody>
          <a:bodyPr>
            <a:normAutofit fontScale="90000"/>
          </a:bodyPr>
          <a:lstStyle/>
          <a:p>
            <a:r>
              <a:rPr lang="cs-CZ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Značení </a:t>
            </a:r>
            <a: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vodičů barvami nebo číslicemi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741987"/>
          </a:xfrm>
        </p:spPr>
        <p:txBody>
          <a:bodyPr>
            <a:normAutofit/>
          </a:bodyPr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cs-CZ" sz="2000" dirty="0" smtClean="0"/>
              <a:t>Barevné </a:t>
            </a:r>
            <a:r>
              <a:rPr lang="cs-CZ" sz="2000" dirty="0"/>
              <a:t>značení žil silových kabelů a vodičů dle </a:t>
            </a:r>
            <a:r>
              <a:rPr lang="cs-CZ" sz="2000" dirty="0" smtClean="0"/>
              <a:t>ČSN </a:t>
            </a:r>
            <a:r>
              <a:rPr lang="cs-CZ" sz="2000" dirty="0"/>
              <a:t>33 0166 </a:t>
            </a:r>
            <a:r>
              <a:rPr lang="cs-CZ" sz="2000" dirty="0" err="1"/>
              <a:t>ed</a:t>
            </a:r>
            <a:r>
              <a:rPr lang="cs-CZ" sz="2000" dirty="0"/>
              <a:t>. </a:t>
            </a:r>
            <a:r>
              <a:rPr lang="cs-CZ" sz="2000" dirty="0" smtClean="0"/>
              <a:t>2:2002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endParaRPr lang="cs-CZ" sz="2000" dirty="0" smtClean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endParaRPr lang="cs-CZ" sz="2000" b="1" dirty="0"/>
          </a:p>
        </p:txBody>
      </p:sp>
      <p:pic>
        <p:nvPicPr>
          <p:cNvPr id="4" name="Obrázek 3" descr="tab 1. [režim kompatibility] - Microsoft Word"/>
          <p:cNvPicPr preferRelativeResize="0">
            <a:picLocks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178" t="31715" r="15847" b="29176"/>
          <a:stretch/>
        </p:blipFill>
        <p:spPr>
          <a:xfrm>
            <a:off x="395536" y="2196000"/>
            <a:ext cx="8424936" cy="3609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86936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301608" cy="1143000"/>
          </a:xfrm>
        </p:spPr>
        <p:txBody>
          <a:bodyPr>
            <a:normAutofit fontScale="90000"/>
          </a:bodyPr>
          <a:lstStyle/>
          <a:p>
            <a:r>
              <a:rPr lang="cs-CZ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Značení </a:t>
            </a:r>
            <a: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vodičů barvami nebo číslicemi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741987"/>
          </a:xfrm>
        </p:spPr>
        <p:txBody>
          <a:bodyPr>
            <a:normAutofit/>
          </a:bodyPr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cs-CZ" sz="2000" dirty="0" err="1" smtClean="0"/>
              <a:t>Čiselné</a:t>
            </a:r>
            <a:r>
              <a:rPr lang="cs-CZ" sz="2000" dirty="0" smtClean="0"/>
              <a:t> </a:t>
            </a:r>
            <a:r>
              <a:rPr lang="cs-CZ" sz="2000" dirty="0"/>
              <a:t>značení žil silových kabelů a vodičů dle </a:t>
            </a:r>
            <a:r>
              <a:rPr lang="cs-CZ" sz="2000" dirty="0" smtClean="0"/>
              <a:t>ČSN </a:t>
            </a:r>
            <a:r>
              <a:rPr lang="cs-CZ" sz="2000" dirty="0"/>
              <a:t>33 0166 </a:t>
            </a:r>
            <a:r>
              <a:rPr lang="cs-CZ" sz="2000" dirty="0" err="1"/>
              <a:t>ed</a:t>
            </a:r>
            <a:r>
              <a:rPr lang="cs-CZ" sz="2000" dirty="0"/>
              <a:t>. </a:t>
            </a:r>
            <a:r>
              <a:rPr lang="cs-CZ" sz="2000" dirty="0" smtClean="0"/>
              <a:t>2:2002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endParaRPr lang="cs-CZ" sz="2000" dirty="0" smtClean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endParaRPr lang="cs-CZ" sz="2000" b="1" dirty="0"/>
          </a:p>
        </p:txBody>
      </p:sp>
      <p:pic>
        <p:nvPicPr>
          <p:cNvPr id="5" name="Obrázek 4" descr="tab 1. [režim kompatibility] - Microsoft Word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950" t="33994" r="18121" b="6912"/>
          <a:stretch/>
        </p:blipFill>
        <p:spPr>
          <a:xfrm>
            <a:off x="683568" y="2348880"/>
            <a:ext cx="7845289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18685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252520" cy="837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Značení vodičů barvami nebo číslicemi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254066" y="1962972"/>
            <a:ext cx="8610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Cvičení: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2800" b="1" dirty="0"/>
              <a:t>j</a:t>
            </a:r>
            <a:r>
              <a:rPr lang="cs-CZ" sz="2800" b="1" dirty="0" smtClean="0"/>
              <a:t>ak se musí označit </a:t>
            </a:r>
            <a:r>
              <a:rPr lang="cs-CZ" sz="2800" b="1" dirty="0"/>
              <a:t>n</a:t>
            </a:r>
            <a:r>
              <a:rPr lang="cs-CZ" sz="2800" b="1" dirty="0" smtClean="0"/>
              <a:t>enatřené </a:t>
            </a:r>
            <a:r>
              <a:rPr lang="cs-CZ" sz="2800" b="1" dirty="0"/>
              <a:t>holé vodiče </a:t>
            </a:r>
            <a:endParaRPr lang="cs-CZ" sz="2800" b="1" dirty="0" smtClean="0"/>
          </a:p>
        </p:txBody>
      </p:sp>
      <p:sp>
        <p:nvSpPr>
          <p:cNvPr id="2" name="Obdélník 1"/>
          <p:cNvSpPr/>
          <p:nvPr/>
        </p:nvSpPr>
        <p:spPr>
          <a:xfrm>
            <a:off x="1115616" y="3356992"/>
            <a:ext cx="691276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endParaRPr lang="cs-CZ" dirty="0">
              <a:solidFill>
                <a:schemeClr val="tx2"/>
              </a:solidFill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dirty="0" smtClean="0">
                <a:solidFill>
                  <a:schemeClr val="tx2"/>
                </a:solidFill>
              </a:rPr>
              <a:t>U </a:t>
            </a:r>
            <a:r>
              <a:rPr lang="cs-CZ" dirty="0">
                <a:solidFill>
                  <a:schemeClr val="tx2"/>
                </a:solidFill>
              </a:rPr>
              <a:t>nenatřených holých vodičů se označení  poznávací barvou provede na koncích a na nápadném a viditelném místě u spoje, aspoň však jednou v každé sekci nebo jednotce rozvodného zařízení a u vodičů v uzavřených krytech na všech přístupných místech ( např. kontrolních ).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dirty="0" smtClean="0">
                <a:solidFill>
                  <a:schemeClr val="tx2"/>
                </a:solidFill>
              </a:rPr>
              <a:t> </a:t>
            </a:r>
            <a:endParaRPr lang="cs-CZ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42033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21990" y="476672"/>
            <a:ext cx="8301608" cy="1143000"/>
          </a:xfrm>
        </p:spPr>
        <p:txBody>
          <a:bodyPr>
            <a:normAutofit fontScale="90000"/>
          </a:bodyPr>
          <a:lstStyle/>
          <a:p>
            <a:r>
              <a:rPr lang="cs-CZ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Značení </a:t>
            </a:r>
            <a: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vodičů barvami nebo číslicemi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525963"/>
          </a:xfrm>
        </p:spPr>
        <p:txBody>
          <a:bodyPr>
            <a:normAutofit/>
          </a:bodyPr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cs-CZ" sz="2800" dirty="0" smtClean="0"/>
              <a:t> </a:t>
            </a:r>
            <a:r>
              <a:rPr lang="cs-CZ" sz="2800" b="1" dirty="0"/>
              <a:t>Cvičení: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AutoNum type="arabicPeriod" startAt="2"/>
            </a:pPr>
            <a:r>
              <a:rPr lang="cs-CZ" b="1" dirty="0" smtClean="0"/>
              <a:t>Jaké je barevné značení </a:t>
            </a:r>
            <a:r>
              <a:rPr lang="cs-CZ" dirty="0" smtClean="0"/>
              <a:t>Holých vodičů </a:t>
            </a:r>
            <a:r>
              <a:rPr lang="cs-CZ" dirty="0"/>
              <a:t>a </a:t>
            </a:r>
            <a:r>
              <a:rPr lang="cs-CZ" dirty="0" smtClean="0"/>
              <a:t>přípojnic </a:t>
            </a:r>
            <a:r>
              <a:rPr lang="cs-CZ" dirty="0"/>
              <a:t>u stejnosměrné soustavy </a:t>
            </a:r>
          </a:p>
          <a:p>
            <a:pPr marL="457200" lvl="1" indent="0" defTabSz="347663">
              <a:spcBef>
                <a:spcPts val="600"/>
              </a:spcBef>
              <a:spcAft>
                <a:spcPts val="600"/>
              </a:spcAft>
              <a:buNone/>
              <a:tabLst>
                <a:tab pos="1074738" algn="l"/>
              </a:tabLst>
            </a:pPr>
            <a:r>
              <a:rPr lang="cs-CZ" b="1" dirty="0" smtClean="0"/>
              <a:t>        </a:t>
            </a:r>
            <a:r>
              <a:rPr lang="cs-CZ" sz="2000" dirty="0" smtClean="0"/>
              <a:t>kladný pól </a:t>
            </a:r>
          </a:p>
          <a:p>
            <a:pPr marL="457200" lvl="1" indent="0" defTabSz="277813">
              <a:spcBef>
                <a:spcPts val="600"/>
              </a:spcBef>
              <a:spcAft>
                <a:spcPts val="600"/>
              </a:spcAft>
              <a:buNone/>
            </a:pPr>
            <a:r>
              <a:rPr lang="cs-CZ" sz="2000" dirty="0" smtClean="0"/>
              <a:t>			záporný pól </a:t>
            </a:r>
          </a:p>
          <a:p>
            <a:pPr marL="457200" lvl="1" indent="0" defTabSz="277813">
              <a:spcBef>
                <a:spcPts val="600"/>
              </a:spcBef>
              <a:spcAft>
                <a:spcPts val="600"/>
              </a:spcAft>
              <a:buNone/>
            </a:pPr>
            <a:r>
              <a:rPr lang="cs-CZ" sz="2000" dirty="0"/>
              <a:t>	</a:t>
            </a:r>
            <a:r>
              <a:rPr lang="cs-CZ" sz="2000" dirty="0" smtClean="0"/>
              <a:t>		</a:t>
            </a:r>
            <a:r>
              <a:rPr lang="cs-CZ" sz="2000" dirty="0"/>
              <a:t>střední</a:t>
            </a:r>
          </a:p>
          <a:p>
            <a:pPr marL="457200" lvl="1" indent="0">
              <a:spcBef>
                <a:spcPts val="600"/>
              </a:spcBef>
              <a:spcAft>
                <a:spcPts val="600"/>
              </a:spcAft>
              <a:buNone/>
            </a:pPr>
            <a:endParaRPr lang="cs-CZ" b="1" dirty="0" smtClean="0"/>
          </a:p>
          <a:p>
            <a:pPr marL="457200" lvl="1" indent="0">
              <a:spcBef>
                <a:spcPts val="600"/>
              </a:spcBef>
              <a:spcAft>
                <a:spcPts val="600"/>
              </a:spcAft>
              <a:buNone/>
            </a:pPr>
            <a:endParaRPr lang="cs-CZ" b="1" dirty="0"/>
          </a:p>
          <a:p>
            <a:pPr marL="0" indent="0">
              <a:buNone/>
            </a:pPr>
            <a:endParaRPr lang="cs-CZ" sz="2600" dirty="0"/>
          </a:p>
        </p:txBody>
      </p:sp>
      <p:sp>
        <p:nvSpPr>
          <p:cNvPr id="4" name="TextovéPole 3"/>
          <p:cNvSpPr txBox="1"/>
          <p:nvPr/>
        </p:nvSpPr>
        <p:spPr>
          <a:xfrm>
            <a:off x="3059832" y="3429000"/>
            <a:ext cx="2232248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cs-CZ" sz="2000" dirty="0" smtClean="0">
                <a:solidFill>
                  <a:schemeClr val="accent1">
                    <a:lumMod val="75000"/>
                  </a:schemeClr>
                </a:solidFill>
              </a:rPr>
              <a:t>tmavočervená</a:t>
            </a:r>
            <a:endParaRPr lang="cs-CZ" sz="2000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cs-CZ" dirty="0"/>
          </a:p>
        </p:txBody>
      </p:sp>
      <p:sp>
        <p:nvSpPr>
          <p:cNvPr id="5" name="TextovéPole 4"/>
          <p:cNvSpPr txBox="1"/>
          <p:nvPr/>
        </p:nvSpPr>
        <p:spPr>
          <a:xfrm>
            <a:off x="3026161" y="3933056"/>
            <a:ext cx="2232248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cs-CZ" sz="2000" dirty="0" smtClean="0">
                <a:solidFill>
                  <a:schemeClr val="accent1">
                    <a:lumMod val="75000"/>
                  </a:schemeClr>
                </a:solidFill>
              </a:rPr>
              <a:t>tmavomodrá</a:t>
            </a:r>
            <a:endParaRPr lang="cs-CZ" sz="2000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cs-CZ" dirty="0"/>
          </a:p>
        </p:txBody>
      </p:sp>
      <p:sp>
        <p:nvSpPr>
          <p:cNvPr id="7" name="TextovéPole 6"/>
          <p:cNvSpPr txBox="1"/>
          <p:nvPr/>
        </p:nvSpPr>
        <p:spPr>
          <a:xfrm>
            <a:off x="3059832" y="4384869"/>
            <a:ext cx="201622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cs-CZ" sz="2000" dirty="0">
                <a:solidFill>
                  <a:schemeClr val="accent1">
                    <a:lumMod val="75000"/>
                  </a:schemeClr>
                </a:solidFill>
              </a:rPr>
              <a:t>světlemodrá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41704235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SEZNAM</a:t>
            </a:r>
            <a:r>
              <a:rPr lang="cs-CZ" sz="3200" b="1" dirty="0">
                <a:cs typeface="Times New Roman" pitchFamily="18" charset="0"/>
              </a:rPr>
              <a:t> </a:t>
            </a:r>
            <a: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POUŽITÝCH</a:t>
            </a:r>
            <a:r>
              <a:rPr lang="cs-CZ" sz="3200" b="1" dirty="0">
                <a:cs typeface="Times New Roman" pitchFamily="18" charset="0"/>
              </a:rPr>
              <a:t> </a:t>
            </a:r>
            <a: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ZDROJŮ</a:t>
            </a:r>
            <a:b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mtClean="0"/>
              <a:t>Barevné </a:t>
            </a:r>
            <a:r>
              <a:rPr lang="cs-CZ" dirty="0"/>
              <a:t>značení silových kabelů a vodičů dle ČSN 33 0165. </a:t>
            </a:r>
            <a:r>
              <a:rPr lang="cs-CZ" i="1" dirty="0"/>
              <a:t>Barevné značení silových kabelů a vodičů dle ČSN 33 0165</a:t>
            </a:r>
            <a:r>
              <a:rPr lang="cs-CZ" dirty="0" smtClean="0"/>
              <a:t>.</a:t>
            </a:r>
          </a:p>
          <a:p>
            <a:r>
              <a:rPr lang="cs-CZ" dirty="0"/>
              <a:t>Barevné značení kabelů a vodičů dle ČSN 33 0166 </a:t>
            </a:r>
            <a:r>
              <a:rPr lang="cs-CZ" dirty="0" err="1"/>
              <a:t>ed</a:t>
            </a:r>
            <a:r>
              <a:rPr lang="cs-CZ" dirty="0"/>
              <a:t>. 2:2002. </a:t>
            </a:r>
            <a:r>
              <a:rPr lang="cs-CZ" i="1" dirty="0"/>
              <a:t>Barevné značení kabelů a vodičů dle ČSN 33 0166 </a:t>
            </a:r>
            <a:r>
              <a:rPr lang="cs-CZ" i="1" dirty="0" err="1"/>
              <a:t>ed</a:t>
            </a:r>
            <a:r>
              <a:rPr lang="cs-CZ" i="1" dirty="0"/>
              <a:t>. 2:2002</a:t>
            </a:r>
            <a:r>
              <a:rPr lang="cs-CZ" dirty="0" smtClean="0"/>
              <a:t> </a:t>
            </a:r>
            <a:endParaRPr lang="cs-CZ" dirty="0"/>
          </a:p>
          <a:p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xmlns="" val="1108967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304800" y="293260"/>
            <a:ext cx="8534400" cy="1329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ANOTACE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Učební materiál vysvětluje téma </a:t>
            </a:r>
            <a:r>
              <a:rPr lang="cs-CZ" sz="2000" dirty="0" smtClean="0">
                <a:latin typeface="Times New Roman" pitchFamily="18" charset="0"/>
              </a:rPr>
              <a:t>barevné značení vodičů.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304800" y="3189445"/>
            <a:ext cx="83058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METODICKÝ POKYN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>
                <a:latin typeface="Times New Roman" pitchFamily="18" charset="0"/>
                <a:ea typeface="Calibri" pitchFamily="34" charset="0"/>
              </a:rPr>
              <a:t>Ve cvičení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žáci odpovídají na specifické otázky </a:t>
            </a:r>
            <a:r>
              <a:rPr lang="cs-CZ" sz="2000" smtClean="0">
                <a:latin typeface="Times New Roman" pitchFamily="18" charset="0"/>
                <a:ea typeface="Calibri" pitchFamily="34" charset="0"/>
              </a:rPr>
              <a:t>k tématu, </a:t>
            </a:r>
            <a:r>
              <a:rPr lang="cs-CZ" sz="2000" dirty="0">
                <a:latin typeface="Times New Roman" pitchFamily="18" charset="0"/>
                <a:ea typeface="Calibri" pitchFamily="34" charset="0"/>
              </a:rPr>
              <a:t>po kliknutí se jim zobrazí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správná odpověď.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30117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33280" y="380999"/>
            <a:ext cx="8610600" cy="1630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0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Značení vodičů barvami nebo číslicemi </a:t>
            </a:r>
          </a:p>
          <a:p>
            <a:pPr algn="ctr">
              <a:lnSpc>
                <a:spcPct val="110000"/>
              </a:lnSpc>
              <a:spcBef>
                <a:spcPts val="1200"/>
              </a:spcBef>
            </a:pP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1102322" y="1412776"/>
            <a:ext cx="6408712" cy="2129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cs-CZ" b="1" dirty="0" smtClean="0"/>
              <a:t>Určení:</a:t>
            </a:r>
            <a:endParaRPr lang="cs-CZ" dirty="0" smtClean="0"/>
          </a:p>
          <a:p>
            <a:r>
              <a:rPr lang="cs-CZ" dirty="0" smtClean="0"/>
              <a:t>V </a:t>
            </a:r>
            <a:r>
              <a:rPr lang="cs-CZ" dirty="0"/>
              <a:t>elektrotechnice pro rozlišení účelu jednotlivých vodičů a to jak holých tak izolovaných </a:t>
            </a:r>
            <a:r>
              <a:rPr lang="cs-CZ" dirty="0" smtClean="0"/>
              <a:t>používáme </a:t>
            </a:r>
            <a:r>
              <a:rPr lang="cs-CZ" dirty="0"/>
              <a:t>barvy, popř. číslice. Zásady pro provádění značení vodičů předepisuje ČSN </a:t>
            </a:r>
            <a:r>
              <a:rPr lang="cs-CZ" dirty="0" smtClean="0"/>
              <a:t>330165 (starší)               a </a:t>
            </a:r>
            <a:r>
              <a:rPr lang="cs-CZ" dirty="0"/>
              <a:t>ČSN 33 0166 </a:t>
            </a:r>
            <a:r>
              <a:rPr lang="cs-CZ" dirty="0" err="1"/>
              <a:t>ed</a:t>
            </a:r>
            <a:r>
              <a:rPr lang="cs-CZ" dirty="0"/>
              <a:t>. 2:2002 </a:t>
            </a:r>
          </a:p>
          <a:p>
            <a:r>
              <a:rPr lang="cs-CZ" dirty="0" smtClean="0"/>
              <a:t> </a:t>
            </a:r>
            <a:endParaRPr lang="cs-CZ" sz="1600" dirty="0"/>
          </a:p>
          <a:p>
            <a:pPr lvl="1"/>
            <a:r>
              <a:rPr lang="cs-CZ" sz="2800" dirty="0" smtClean="0"/>
              <a:t> 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xmlns="" val="1539383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301608" cy="1143000"/>
          </a:xfrm>
        </p:spPr>
        <p:txBody>
          <a:bodyPr>
            <a:normAutofit fontScale="90000"/>
          </a:bodyPr>
          <a:lstStyle/>
          <a:p>
            <a:r>
              <a:rPr lang="cs-CZ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Značení </a:t>
            </a:r>
            <a: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vodičů barvami nebo číslicemi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b="1" dirty="0" smtClean="0"/>
              <a:t>Značení </a:t>
            </a:r>
            <a:r>
              <a:rPr lang="cs-CZ" b="1" dirty="0"/>
              <a:t>holých vodičů barvami </a:t>
            </a:r>
            <a:endParaRPr lang="cs-CZ" sz="2400" b="1" dirty="0"/>
          </a:p>
          <a:p>
            <a:pPr marL="0" indent="0">
              <a:buNone/>
            </a:pPr>
            <a:r>
              <a:rPr lang="cs-CZ" dirty="0"/>
              <a:t>Holé vodiče se k vzájemnému rozlišení označují poznávacími barvami a těmito barvami musí být označeny všude tam, kde to vyžaduje provoz zařízení nebo bezpečnost osob a věcí. Nátěrové hmoty na natření holých vodičů barvami mají mít po konečném nátěru odstíny v souladu s přílohou normy </a:t>
            </a:r>
            <a:r>
              <a:rPr lang="cs-CZ" dirty="0" smtClean="0"/>
              <a:t>ČSN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2274753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301608" cy="1143000"/>
          </a:xfrm>
        </p:spPr>
        <p:txBody>
          <a:bodyPr>
            <a:normAutofit fontScale="90000"/>
          </a:bodyPr>
          <a:lstStyle/>
          <a:p>
            <a:r>
              <a:rPr lang="cs-CZ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Značení </a:t>
            </a:r>
            <a: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vodičů barvami nebo číslicemi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525963"/>
          </a:xfrm>
        </p:spPr>
        <p:txBody>
          <a:bodyPr>
            <a:normAutofit/>
          </a:bodyPr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cs-CZ" sz="2800" dirty="0"/>
              <a:t>Provedení: Nenatřené holé vodiče </a:t>
            </a:r>
          </a:p>
          <a:p>
            <a:pPr marL="0" indent="0">
              <a:buNone/>
            </a:pPr>
            <a:r>
              <a:rPr lang="cs-CZ" sz="2400" dirty="0"/>
              <a:t>U nenatřených holých vodičů se označení  poznávací barvou provede na koncích a na nápadném a viditelném místě u spoje, aspoň však jednou v každé sekci nebo jednotce rozvodného zařízení a u vodičů v uzavřených krytech na všech přístupných místech ( např. kontrolních ). </a:t>
            </a:r>
          </a:p>
          <a:p>
            <a:pPr marL="0" indent="0">
              <a:buNone/>
            </a:pPr>
            <a:endParaRPr lang="cs-CZ" sz="2400" b="1" dirty="0"/>
          </a:p>
        </p:txBody>
      </p:sp>
    </p:spTree>
    <p:extLst>
      <p:ext uri="{BB962C8B-B14F-4D97-AF65-F5344CB8AC3E}">
        <p14:creationId xmlns:p14="http://schemas.microsoft.com/office/powerpoint/2010/main" xmlns="" val="3441413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301608" cy="1143000"/>
          </a:xfrm>
        </p:spPr>
        <p:txBody>
          <a:bodyPr>
            <a:normAutofit fontScale="90000"/>
          </a:bodyPr>
          <a:lstStyle/>
          <a:p>
            <a:r>
              <a:rPr lang="cs-CZ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Značení </a:t>
            </a:r>
            <a: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vodičů barvami nebo číslicemi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cs-CZ" sz="2800" dirty="0"/>
              <a:t>Provedení: </a:t>
            </a:r>
            <a:r>
              <a:rPr lang="cs-CZ" sz="2800" dirty="0" smtClean="0"/>
              <a:t>Natřené</a:t>
            </a:r>
            <a:r>
              <a:rPr lang="cs-CZ" sz="2400" dirty="0" smtClean="0"/>
              <a:t> </a:t>
            </a:r>
            <a:r>
              <a:rPr lang="cs-CZ" sz="2800" dirty="0" smtClean="0"/>
              <a:t>holé vodiče </a:t>
            </a:r>
            <a:endParaRPr lang="cs-CZ" sz="2800" dirty="0"/>
          </a:p>
          <a:p>
            <a:pPr marL="0" indent="0">
              <a:buNone/>
            </a:pPr>
            <a:r>
              <a:rPr lang="cs-CZ" sz="2600" dirty="0"/>
              <a:t>U natřených holých vodičů se označení poznávací barvou provede po celé délce vodiče s výjimkou míst, určených pro stroje a připojení vodičů . </a:t>
            </a:r>
          </a:p>
          <a:p>
            <a:pPr marL="0" indent="0">
              <a:buNone/>
            </a:pPr>
            <a:r>
              <a:rPr lang="cs-CZ" sz="2600" dirty="0"/>
              <a:t>Ochranný vodič se po celé délce natře zelenou  barvou a </a:t>
            </a:r>
            <a:r>
              <a:rPr lang="cs-CZ" sz="2600" dirty="0" smtClean="0"/>
              <a:t>dále  </a:t>
            </a:r>
            <a:r>
              <a:rPr lang="cs-CZ" sz="2600" dirty="0"/>
              <a:t>určených místech označí kombinací příčných barevných pruhů žlutá /zelená /</a:t>
            </a:r>
            <a:r>
              <a:rPr lang="cs-CZ" sz="2600" dirty="0" smtClean="0"/>
              <a:t>žlutá.</a:t>
            </a:r>
            <a:endParaRPr lang="cs-CZ" sz="2600" dirty="0"/>
          </a:p>
          <a:p>
            <a:pPr marL="0" indent="0">
              <a:buNone/>
            </a:pPr>
            <a:r>
              <a:rPr lang="cs-CZ" sz="2600" dirty="0"/>
              <a:t>Při rozlišení fázových vodičů doplňkovým označením černými pruhy se toto doplňkové </a:t>
            </a:r>
            <a:r>
              <a:rPr lang="cs-CZ" sz="2600" dirty="0" smtClean="0"/>
              <a:t>označení </a:t>
            </a:r>
            <a:r>
              <a:rPr lang="cs-CZ" sz="2600" dirty="0"/>
              <a:t>provede na koncích a na nápadném místě u spoje, aspoň však jednou v každé sekci nebo jednotce rozvodného zařízení a u vodičů uložených v krytech na koncích a na všech přístupných místech. </a:t>
            </a:r>
          </a:p>
          <a:p>
            <a:pPr marL="0" indent="0">
              <a:buNone/>
            </a:pPr>
            <a:endParaRPr lang="cs-CZ" sz="2600" dirty="0"/>
          </a:p>
        </p:txBody>
      </p:sp>
    </p:spTree>
    <p:extLst>
      <p:ext uri="{BB962C8B-B14F-4D97-AF65-F5344CB8AC3E}">
        <p14:creationId xmlns:p14="http://schemas.microsoft.com/office/powerpoint/2010/main" xmlns="" val="3306727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022068"/>
            <a:ext cx="4610100" cy="222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301608" cy="1143000"/>
          </a:xfrm>
        </p:spPr>
        <p:txBody>
          <a:bodyPr>
            <a:normAutofit fontScale="90000"/>
          </a:bodyPr>
          <a:lstStyle/>
          <a:p>
            <a:r>
              <a:rPr lang="cs-CZ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Značení </a:t>
            </a:r>
            <a: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vodičů barvami nebo číslicemi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800" dirty="0"/>
              <a:t>Holé vodiče a přípojnice u stejnosměrné soustavy </a:t>
            </a:r>
          </a:p>
          <a:p>
            <a:pPr marL="0" indent="0">
              <a:buNone/>
            </a:pPr>
            <a:r>
              <a:rPr lang="cs-CZ" sz="1800" dirty="0"/>
              <a:t>Značí se barvami podle této </a:t>
            </a:r>
            <a:r>
              <a:rPr lang="cs-CZ" sz="1800" dirty="0" smtClean="0"/>
              <a:t>tabulky</a:t>
            </a:r>
          </a:p>
          <a:p>
            <a:pPr marL="0" indent="0">
              <a:buNone/>
            </a:pPr>
            <a:r>
              <a:rPr lang="cs-CZ" sz="2800" dirty="0" smtClean="0"/>
              <a:t> </a:t>
            </a:r>
            <a:endParaRPr lang="cs-CZ" sz="2800" dirty="0"/>
          </a:p>
          <a:p>
            <a:pPr marL="0" indent="0">
              <a:buNone/>
            </a:pPr>
            <a:endParaRPr lang="cs-CZ" sz="2600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45528" y="3057773"/>
            <a:ext cx="7537450" cy="191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2151495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301608" cy="1143000"/>
          </a:xfrm>
        </p:spPr>
        <p:txBody>
          <a:bodyPr>
            <a:normAutofit fontScale="90000"/>
          </a:bodyPr>
          <a:lstStyle/>
          <a:p>
            <a:r>
              <a:rPr lang="cs-CZ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Značení </a:t>
            </a:r>
            <a: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vodičů barvami nebo číslicemi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800" dirty="0"/>
              <a:t>Holé vodiče a přípojnice trojfázové soustavy </a:t>
            </a:r>
          </a:p>
          <a:p>
            <a:pPr marL="0" indent="0">
              <a:buNone/>
            </a:pPr>
            <a:r>
              <a:rPr lang="cs-CZ" sz="1800" dirty="0" smtClean="0"/>
              <a:t>Značí </a:t>
            </a:r>
            <a:r>
              <a:rPr lang="cs-CZ" sz="1800" dirty="0"/>
              <a:t>se barvami podle této </a:t>
            </a:r>
            <a:r>
              <a:rPr lang="cs-CZ" sz="1800" dirty="0" smtClean="0"/>
              <a:t>tabulky</a:t>
            </a:r>
          </a:p>
          <a:p>
            <a:pPr marL="0" indent="0">
              <a:buNone/>
            </a:pPr>
            <a:r>
              <a:rPr lang="cs-CZ" sz="2800" dirty="0" smtClean="0"/>
              <a:t> </a:t>
            </a:r>
            <a:endParaRPr lang="cs-CZ" sz="2800" dirty="0"/>
          </a:p>
          <a:p>
            <a:pPr marL="0" indent="0">
              <a:buNone/>
            </a:pPr>
            <a:endParaRPr lang="cs-CZ" sz="26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88767" y="3218081"/>
            <a:ext cx="4953030" cy="2103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3242489"/>
            <a:ext cx="7537450" cy="17150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345069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301608" cy="1143000"/>
          </a:xfrm>
        </p:spPr>
        <p:txBody>
          <a:bodyPr>
            <a:normAutofit fontScale="90000"/>
          </a:bodyPr>
          <a:lstStyle/>
          <a:p>
            <a:r>
              <a:rPr lang="cs-CZ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Značení </a:t>
            </a:r>
            <a: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vodičů barvami nebo číslicemi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800" dirty="0"/>
              <a:t>Holá lana </a:t>
            </a:r>
          </a:p>
          <a:p>
            <a:pPr marL="0" indent="0">
              <a:buNone/>
            </a:pPr>
            <a:r>
              <a:rPr lang="cs-CZ" sz="1800" dirty="0"/>
              <a:t>Označují se poznávacími barvami, popř. s doplňkovým označením vhodným způsobem ( např. závěsnými štítky, pokud možno nevodivými ). </a:t>
            </a:r>
          </a:p>
          <a:p>
            <a:pPr marL="0" indent="0">
              <a:buNone/>
            </a:pPr>
            <a:endParaRPr lang="cs-CZ" sz="2800" dirty="0" smtClean="0"/>
          </a:p>
          <a:p>
            <a:pPr marL="0" indent="0">
              <a:buNone/>
            </a:pPr>
            <a:endParaRPr lang="cs-CZ" sz="2800" dirty="0"/>
          </a:p>
          <a:p>
            <a:pPr marL="0" indent="0">
              <a:buNone/>
            </a:pPr>
            <a:endParaRPr lang="cs-CZ" sz="2800" dirty="0" smtClean="0"/>
          </a:p>
          <a:p>
            <a:pPr marL="0" indent="0">
              <a:buNone/>
            </a:pPr>
            <a:r>
              <a:rPr lang="cs-CZ" sz="1800" dirty="0"/>
              <a:t>Konstrukce použité jako náhodné ochranné </a:t>
            </a:r>
            <a:r>
              <a:rPr lang="cs-CZ" sz="1800" dirty="0" smtClean="0"/>
              <a:t>vodiče</a:t>
            </a:r>
            <a:r>
              <a:rPr lang="cs-CZ" sz="1800" dirty="0"/>
              <a:t>, popřípadě jako spojení s uzemněním, se označí kombinací barevných pruhů žlutá /zelená /žlutá  na </a:t>
            </a:r>
          </a:p>
          <a:p>
            <a:pPr marL="0" indent="0">
              <a:buNone/>
            </a:pPr>
            <a:r>
              <a:rPr lang="cs-CZ" sz="1800" dirty="0"/>
              <a:t>nápadných a viditelných místech a to na místech připojení ( včetně místa připojení k zemniči ), u spojů konstrukce a na koncích konstrukce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53102" y="3140968"/>
            <a:ext cx="5772150" cy="96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6948483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16848</TotalTime>
  <Words>697</Words>
  <Application>Microsoft Office PowerPoint</Application>
  <PresentationFormat>Předvádění na obrazovce (4:3)</PresentationFormat>
  <Paragraphs>84</Paragraphs>
  <Slides>15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16" baseType="lpstr">
      <vt:lpstr>Motiv systému Office</vt:lpstr>
      <vt:lpstr>Snímek 1</vt:lpstr>
      <vt:lpstr>Snímek 2</vt:lpstr>
      <vt:lpstr>Snímek 3</vt:lpstr>
      <vt:lpstr>Značení vodičů barvami nebo číslicemi</vt:lpstr>
      <vt:lpstr>Značení vodičů barvami nebo číslicemi</vt:lpstr>
      <vt:lpstr>Značení vodičů barvami nebo číslicemi</vt:lpstr>
      <vt:lpstr>Značení vodičů barvami nebo číslicemi</vt:lpstr>
      <vt:lpstr>Značení vodičů barvami nebo číslicemi</vt:lpstr>
      <vt:lpstr>Značení vodičů barvami nebo číslicemi</vt:lpstr>
      <vt:lpstr>Značení vodičů barvami nebo číslicemi</vt:lpstr>
      <vt:lpstr>Značení vodičů barvami nebo číslicemi</vt:lpstr>
      <vt:lpstr>Značení vodičů barvami nebo číslicemi</vt:lpstr>
      <vt:lpstr>Snímek 13</vt:lpstr>
      <vt:lpstr>Značení vodičů barvami nebo číslicemi</vt:lpstr>
      <vt:lpstr>SEZNAM POUŽITÝCH ZDROJŮ 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EU_12</dc:creator>
  <cp:lastModifiedBy>Erda</cp:lastModifiedBy>
  <cp:revision>101</cp:revision>
  <dcterms:created xsi:type="dcterms:W3CDTF">2014-04-06T14:10:38Z</dcterms:created>
  <dcterms:modified xsi:type="dcterms:W3CDTF">2014-10-15T21:10:36Z</dcterms:modified>
</cp:coreProperties>
</file>