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0" r:id="rId4"/>
    <p:sldId id="309" r:id="rId5"/>
    <p:sldId id="310" r:id="rId6"/>
    <p:sldId id="312" r:id="rId7"/>
    <p:sldId id="313" r:id="rId8"/>
    <p:sldId id="268" r:id="rId9"/>
    <p:sldId id="295" r:id="rId10"/>
    <p:sldId id="29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434918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Kabely</a:t>
                      </a: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 a vodiče pro energetiku, rozdělení kabelů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 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</a:t>
            </a:r>
            <a:r>
              <a:rPr lang="cs-CZ" dirty="0" smtClean="0"/>
              <a:t>s</a:t>
            </a:r>
          </a:p>
          <a:p>
            <a:r>
              <a:rPr lang="cs-CZ" dirty="0"/>
              <a:t>Podniková norma energetiky pro rozvod elektrické energie PNE 34 7614. </a:t>
            </a:r>
            <a:r>
              <a:rPr lang="cs-CZ" i="1" dirty="0"/>
              <a:t>Podniková norma energetiky pro rozvod elektrické energie PNE 34 7614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kabely a vodiče pro energetiku, jejich rozdělení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b="1" dirty="0"/>
              <a:t>Rozdělení </a:t>
            </a:r>
            <a:r>
              <a:rPr lang="cs-CZ" b="1" dirty="0" smtClean="0"/>
              <a:t>kabelů:</a:t>
            </a:r>
          </a:p>
          <a:p>
            <a:endParaRPr lang="cs-CZ" sz="1600" b="1" i="1" dirty="0" smtClean="0"/>
          </a:p>
          <a:p>
            <a:r>
              <a:rPr lang="cs-CZ" sz="1600" b="1" i="1" dirty="0" smtClean="0"/>
              <a:t>Podle</a:t>
            </a:r>
            <a:r>
              <a:rPr lang="cs-CZ" sz="1600" b="1" i="1" dirty="0"/>
              <a:t>:</a:t>
            </a:r>
            <a:endParaRPr lang="cs-CZ" sz="1600" i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b="1" dirty="0"/>
              <a:t>napětí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b="1" dirty="0"/>
              <a:t>průřezu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b="1" dirty="0"/>
              <a:t>materiálu a tvaru jádra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b="1" dirty="0"/>
              <a:t>materiálu izolace jádra a pláště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b="1" dirty="0"/>
              <a:t>barvy izolace jádra</a:t>
            </a:r>
          </a:p>
          <a:p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 </a:t>
            </a:r>
            <a:r>
              <a:rPr lang="cs-CZ" sz="1600" b="1" dirty="0" smtClean="0"/>
              <a:t>Rozdělení </a:t>
            </a:r>
            <a:r>
              <a:rPr lang="cs-CZ" sz="1600" b="1" dirty="0"/>
              <a:t>kabelů podle </a:t>
            </a:r>
            <a:r>
              <a:rPr lang="cs-CZ" sz="1600" b="1" dirty="0" smtClean="0"/>
              <a:t>napětí:</a:t>
            </a:r>
            <a:endParaRPr lang="cs-CZ" sz="16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/>
              <a:t>na nízké napětí - NN – do 1kV- bez označení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600" dirty="0"/>
              <a:t>na vysoké napětí - VN – 6 </a:t>
            </a:r>
            <a:r>
              <a:rPr lang="cs-CZ" sz="1600" dirty="0" err="1"/>
              <a:t>kV</a:t>
            </a:r>
            <a:r>
              <a:rPr lang="cs-CZ" sz="1600" dirty="0"/>
              <a:t>, 10 </a:t>
            </a:r>
            <a:r>
              <a:rPr lang="cs-CZ" sz="1600" dirty="0" err="1"/>
              <a:t>kV</a:t>
            </a:r>
            <a:r>
              <a:rPr lang="cs-CZ" sz="1600" dirty="0"/>
              <a:t>, 22 </a:t>
            </a:r>
            <a:r>
              <a:rPr lang="cs-CZ" sz="1600" dirty="0" err="1"/>
              <a:t>kV</a:t>
            </a:r>
            <a:r>
              <a:rPr lang="cs-CZ" sz="1600" dirty="0"/>
              <a:t>, 35 </a:t>
            </a:r>
            <a:r>
              <a:rPr lang="cs-CZ" sz="1600" dirty="0" err="1"/>
              <a:t>kV</a:t>
            </a: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na velmi vysoké napětí -VVN</a:t>
            </a: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365774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99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dirty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sp>
        <p:nvSpPr>
          <p:cNvPr id="3" name="Obdélník 2"/>
          <p:cNvSpPr/>
          <p:nvPr/>
        </p:nvSpPr>
        <p:spPr>
          <a:xfrm>
            <a:off x="1547664" y="1926077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Rozdělení kabelů podle </a:t>
            </a:r>
            <a:r>
              <a:rPr lang="cs-CZ" b="1" dirty="0" smtClean="0"/>
              <a:t>průřezu:</a:t>
            </a:r>
            <a:endParaRPr lang="cs-CZ" b="1" dirty="0"/>
          </a:p>
          <a:p>
            <a:r>
              <a:rPr lang="cs-CZ" i="1" dirty="0"/>
              <a:t>Průřezy vodičů</a:t>
            </a:r>
            <a:r>
              <a:rPr lang="cs-CZ" dirty="0"/>
              <a:t>.</a:t>
            </a:r>
          </a:p>
          <a:p>
            <a:r>
              <a:rPr lang="cs-CZ" dirty="0"/>
              <a:t>1,5; 2,5; 4; 6; 10; 16; 25; 35; 50; 70; 95; 120; 150; 185; 240, 300, 400, 500 mm² </a:t>
            </a:r>
          </a:p>
        </p:txBody>
      </p:sp>
    </p:spTree>
    <p:extLst>
      <p:ext uri="{BB962C8B-B14F-4D97-AF65-F5344CB8AC3E}">
        <p14:creationId xmlns:p14="http://schemas.microsoft.com/office/powerpoint/2010/main" xmlns="" val="28909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99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dirty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sp>
        <p:nvSpPr>
          <p:cNvPr id="3" name="Obdélník 2"/>
          <p:cNvSpPr/>
          <p:nvPr/>
        </p:nvSpPr>
        <p:spPr>
          <a:xfrm>
            <a:off x="1547664" y="1926077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/>
          </a:p>
          <a:p>
            <a:r>
              <a:rPr lang="cs-CZ" b="1" dirty="0"/>
              <a:t>Rozdělení kabelů podle </a:t>
            </a:r>
            <a:r>
              <a:rPr lang="cs-CZ" b="1" dirty="0" smtClean="0"/>
              <a:t>materiálu jádra:</a:t>
            </a:r>
            <a:endParaRPr lang="cs-CZ" b="1" dirty="0"/>
          </a:p>
          <a:p>
            <a:r>
              <a:rPr lang="cs-CZ" i="1" dirty="0"/>
              <a:t>Materiál jádra</a:t>
            </a:r>
            <a:endParaRPr lang="cs-CZ" dirty="0"/>
          </a:p>
          <a:p>
            <a:r>
              <a:rPr lang="cs-CZ" b="1" dirty="0"/>
              <a:t>A </a:t>
            </a:r>
            <a:r>
              <a:rPr lang="cs-CZ" dirty="0"/>
              <a:t>– hliník				</a:t>
            </a:r>
            <a:r>
              <a:rPr lang="cs-CZ" b="1" dirty="0"/>
              <a:t>C</a:t>
            </a:r>
            <a:r>
              <a:rPr lang="cs-CZ" dirty="0"/>
              <a:t> – měď</a:t>
            </a:r>
          </a:p>
        </p:txBody>
      </p:sp>
    </p:spTree>
    <p:extLst>
      <p:ext uri="{BB962C8B-B14F-4D97-AF65-F5344CB8AC3E}">
        <p14:creationId xmlns:p14="http://schemas.microsoft.com/office/powerpoint/2010/main" xmlns="" val="31063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vodiče pro energetiku, rozdělení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99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sz="1600" b="1" dirty="0"/>
          </a:p>
          <a:p>
            <a:r>
              <a:rPr lang="cs-CZ" sz="1600" dirty="0"/>
              <a:t>	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sp>
        <p:nvSpPr>
          <p:cNvPr id="3" name="Obdélník 2"/>
          <p:cNvSpPr/>
          <p:nvPr/>
        </p:nvSpPr>
        <p:spPr>
          <a:xfrm>
            <a:off x="1547664" y="1926077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b="1" dirty="0"/>
          </a:p>
          <a:p>
            <a:r>
              <a:rPr lang="cs-CZ" b="1" dirty="0"/>
              <a:t>Rozdělení kabelů </a:t>
            </a:r>
            <a:r>
              <a:rPr lang="cs-CZ" b="1" dirty="0" smtClean="0"/>
              <a:t>podle </a:t>
            </a:r>
            <a:r>
              <a:rPr lang="cs-CZ" b="1" dirty="0"/>
              <a:t>tvaru </a:t>
            </a:r>
            <a:r>
              <a:rPr lang="cs-CZ" b="1" dirty="0" smtClean="0"/>
              <a:t>jádra:</a:t>
            </a:r>
          </a:p>
          <a:p>
            <a:r>
              <a:rPr lang="cs-CZ" i="1" dirty="0"/>
              <a:t>Tvar jádra</a:t>
            </a:r>
            <a:endParaRPr lang="cs-CZ" b="1" dirty="0"/>
          </a:p>
          <a:p>
            <a:r>
              <a:rPr lang="cs-CZ" b="1" dirty="0"/>
              <a:t>RE </a:t>
            </a:r>
            <a:r>
              <a:rPr lang="cs-CZ" dirty="0"/>
              <a:t>– kulatý plný			</a:t>
            </a:r>
            <a:r>
              <a:rPr lang="cs-CZ" b="1" dirty="0"/>
              <a:t>SE </a:t>
            </a:r>
            <a:r>
              <a:rPr lang="cs-CZ" dirty="0"/>
              <a:t>– sektor plný</a:t>
            </a:r>
          </a:p>
          <a:p>
            <a:r>
              <a:rPr lang="cs-CZ" b="1" dirty="0"/>
              <a:t>RM </a:t>
            </a:r>
            <a:r>
              <a:rPr lang="cs-CZ" dirty="0"/>
              <a:t>– kulatý </a:t>
            </a:r>
            <a:r>
              <a:rPr lang="cs-CZ" dirty="0" err="1"/>
              <a:t>laněný</a:t>
            </a:r>
            <a:r>
              <a:rPr lang="cs-CZ" dirty="0"/>
              <a:t>			</a:t>
            </a:r>
            <a:r>
              <a:rPr lang="cs-CZ" b="1" dirty="0"/>
              <a:t>SM</a:t>
            </a:r>
            <a:r>
              <a:rPr lang="cs-CZ" dirty="0"/>
              <a:t> – sektor </a:t>
            </a:r>
            <a:r>
              <a:rPr lang="cs-CZ" dirty="0" err="1"/>
              <a:t>laněný</a:t>
            </a:r>
            <a:endParaRPr lang="cs-CZ" dirty="0"/>
          </a:p>
          <a:p>
            <a:endParaRPr lang="cs-CZ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6642" y="4005064"/>
            <a:ext cx="5603875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32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54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vodiče pro energetiku, rozdělení kabelů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4066" y="1962972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 dělíme kabely pro energetiku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cs-CZ" b="1" dirty="0"/>
          </a:p>
          <a:p>
            <a:endParaRPr lang="cs-CZ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Podle: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napětí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průřezu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materiálu a tvaru jádra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materiálu izolace jádra a pláště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barvy izolace </a:t>
            </a:r>
            <a:r>
              <a:rPr lang="cs-CZ" dirty="0" smtClean="0">
                <a:solidFill>
                  <a:schemeClr val="tx2"/>
                </a:solidFill>
              </a:rPr>
              <a:t>jádra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pPr marL="0" lvl="1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Kabely a vodiče pro energetiku, rozdělení 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7"/>
            <a:ext cx="8229600" cy="1728192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 rozdělujeme kabely </a:t>
            </a:r>
            <a:r>
              <a:rPr lang="cs-CZ" b="1" dirty="0"/>
              <a:t>podle tvaru jádra:</a:t>
            </a:r>
          </a:p>
          <a:p>
            <a:pPr marL="0" indent="0">
              <a:buNone/>
            </a:pPr>
            <a:r>
              <a:rPr lang="cs-CZ" sz="1800" dirty="0" smtClean="0">
                <a:solidFill>
                  <a:schemeClr val="tx2"/>
                </a:solidFill>
              </a:rPr>
              <a:t>	</a:t>
            </a:r>
            <a:endParaRPr lang="cs-CZ" sz="18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03648" y="3212976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RE – kulatý plný			SE – sektor plný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RM </a:t>
            </a:r>
            <a:r>
              <a:rPr lang="cs-CZ" dirty="0">
                <a:solidFill>
                  <a:schemeClr val="tx2"/>
                </a:solidFill>
              </a:rPr>
              <a:t>– kulatý </a:t>
            </a:r>
            <a:r>
              <a:rPr lang="cs-CZ" dirty="0" err="1">
                <a:solidFill>
                  <a:schemeClr val="tx2"/>
                </a:solidFill>
              </a:rPr>
              <a:t>laněný</a:t>
            </a:r>
            <a:r>
              <a:rPr lang="cs-CZ" dirty="0">
                <a:solidFill>
                  <a:schemeClr val="tx2"/>
                </a:solidFill>
              </a:rPr>
              <a:t>			SM – sektor </a:t>
            </a:r>
            <a:r>
              <a:rPr lang="cs-CZ" dirty="0" err="1">
                <a:solidFill>
                  <a:schemeClr val="tx2"/>
                </a:solidFill>
              </a:rPr>
              <a:t>laněný</a:t>
            </a:r>
            <a:endParaRPr lang="cs-CZ" dirty="0">
              <a:solidFill>
                <a:schemeClr val="tx2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17265</TotalTime>
  <Words>380</Words>
  <Application>Microsoft Office PowerPoint</Application>
  <PresentationFormat>Předvádění na obrazovce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Kabely a vodiče pro energetiku, rozdělení kabelů 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129</cp:revision>
  <dcterms:created xsi:type="dcterms:W3CDTF">2014-04-06T14:10:38Z</dcterms:created>
  <dcterms:modified xsi:type="dcterms:W3CDTF">2014-10-15T21:09:54Z</dcterms:modified>
</cp:coreProperties>
</file>