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8" r:id="rId3"/>
    <p:sldId id="366" r:id="rId4"/>
    <p:sldId id="392" r:id="rId5"/>
    <p:sldId id="393" r:id="rId6"/>
    <p:sldId id="394" r:id="rId7"/>
    <p:sldId id="395" r:id="rId8"/>
    <p:sldId id="396" r:id="rId9"/>
    <p:sldId id="338" r:id="rId10"/>
    <p:sldId id="296" r:id="rId11"/>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24" autoAdjust="0"/>
    <p:restoredTop sz="94662" autoAdjust="0"/>
  </p:normalViewPr>
  <p:slideViewPr>
    <p:cSldViewPr>
      <p:cViewPr varScale="1">
        <p:scale>
          <a:sx n="69" d="100"/>
          <a:sy n="69" d="100"/>
        </p:scale>
        <p:origin x="-128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590A42-80D0-45CE-B76C-BB1400293D7A}" type="datetimeFigureOut">
              <a:rPr lang="cs-CZ" smtClean="0"/>
              <a:pPr/>
              <a:t>15.10.2014</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B97C30-E8B7-4609-8940-AC6416070F92}" type="slidenum">
              <a:rPr lang="cs-CZ" smtClean="0"/>
              <a:pPr/>
              <a:t>‹#›</a:t>
            </a:fld>
            <a:endParaRPr lang="cs-CZ"/>
          </a:p>
        </p:txBody>
      </p:sp>
    </p:spTree>
    <p:extLst>
      <p:ext uri="{BB962C8B-B14F-4D97-AF65-F5344CB8AC3E}">
        <p14:creationId xmlns:p14="http://schemas.microsoft.com/office/powerpoint/2010/main" xmlns="" val="1582090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4125662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862164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3309279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810911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3315732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410383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3238409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2747738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1260596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3226784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CE4BF2B6-5E40-4E26-8406-6026C73AE723}" type="datetimeFigureOut">
              <a:rPr lang="cs-CZ" smtClean="0"/>
              <a:pPr/>
              <a:t>15.10.2014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3219482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4BF2B6-5E40-4E26-8406-6026C73AE723}" type="datetimeFigureOut">
              <a:rPr lang="cs-CZ" smtClean="0"/>
              <a:pPr/>
              <a:t>15.10.2014</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383F9C-30A5-44B6-9598-FD6E769E8293}" type="slidenum">
              <a:rPr lang="cs-CZ" smtClean="0"/>
              <a:pPr/>
              <a:t>‹#›</a:t>
            </a:fld>
            <a:endParaRPr lang="cs-CZ"/>
          </a:p>
        </p:txBody>
      </p:sp>
    </p:spTree>
    <p:extLst>
      <p:ext uri="{BB962C8B-B14F-4D97-AF65-F5344CB8AC3E}">
        <p14:creationId xmlns:p14="http://schemas.microsoft.com/office/powerpoint/2010/main" xmlns="" val="23913352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3" name="Obrázek 4" descr="OPVK_hor_zakladni_logolink_CMYK_cz.tif"/>
          <p:cNvPicPr>
            <a:picLocks noChangeAspect="1"/>
          </p:cNvPicPr>
          <p:nvPr/>
        </p:nvPicPr>
        <p:blipFill>
          <a:blip r:embed="rId2" cstate="print"/>
          <a:srcRect/>
          <a:stretch>
            <a:fillRect/>
          </a:stretch>
        </p:blipFill>
        <p:spPr bwMode="auto">
          <a:xfrm>
            <a:off x="533400" y="304800"/>
            <a:ext cx="8020050" cy="1752600"/>
          </a:xfrm>
          <a:prstGeom prst="rect">
            <a:avLst/>
          </a:prstGeom>
          <a:noFill/>
          <a:ln w="9525">
            <a:noFill/>
            <a:miter lim="800000"/>
            <a:headEnd/>
            <a:tailEnd/>
          </a:ln>
        </p:spPr>
      </p:pic>
      <p:graphicFrame>
        <p:nvGraphicFramePr>
          <p:cNvPr id="2515" name="Group 467"/>
          <p:cNvGraphicFramePr>
            <a:graphicFrameLocks noGrp="1"/>
          </p:cNvGraphicFramePr>
          <p:nvPr>
            <p:extLst>
              <p:ext uri="{D42A27DB-BD31-4B8C-83A1-F6EECF244321}">
                <p14:modId xmlns:p14="http://schemas.microsoft.com/office/powerpoint/2010/main" xmlns="" val="1698440845"/>
              </p:ext>
            </p:extLst>
          </p:nvPr>
        </p:nvGraphicFramePr>
        <p:xfrm>
          <a:off x="533400" y="2209800"/>
          <a:ext cx="8001000" cy="3735391"/>
        </p:xfrm>
        <a:graphic>
          <a:graphicData uri="http://schemas.openxmlformats.org/drawingml/2006/table">
            <a:tbl>
              <a:tblPr/>
              <a:tblGrid>
                <a:gridCol w="2535238"/>
                <a:gridCol w="5465762"/>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ŠKOLA</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Střední škola elektrotechnická, Ostrava, Na Jízdárně 30, p. o.</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ČÍSLO PROJEKTU</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CZ.1.07/1.5.00/34.0965</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ČÍSLO VM</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VY_32_INOVACE_640</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NÁZEV VM</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r>
                        <a:rPr kumimoji="0" lang="cs-CZ" sz="1400" b="0" i="0" u="none" strike="noStrike" kern="1200" cap="none" normalizeH="0" baseline="0" dirty="0" smtClean="0">
                          <a:ln>
                            <a:noFill/>
                          </a:ln>
                          <a:solidFill>
                            <a:schemeClr val="tx1"/>
                          </a:solidFill>
                          <a:effectLst/>
                          <a:latin typeface="Times New Roman" pitchFamily="18" charset="0"/>
                          <a:ea typeface="+mn-ea"/>
                          <a:cs typeface="+mn-cs"/>
                        </a:rPr>
                        <a:t>Metalické kabely / </a:t>
                      </a:r>
                      <a:r>
                        <a:rPr kumimoji="0" lang="cs-CZ" sz="1400" b="0" i="0" u="none" strike="noStrike" kern="1200" cap="none" normalizeH="0" baseline="0" dirty="0" err="1" smtClean="0">
                          <a:ln>
                            <a:noFill/>
                          </a:ln>
                          <a:solidFill>
                            <a:schemeClr val="tx1"/>
                          </a:solidFill>
                          <a:effectLst/>
                          <a:latin typeface="Times New Roman" pitchFamily="18" charset="0"/>
                          <a:ea typeface="+mn-ea"/>
                          <a:cs typeface="+mn-cs"/>
                        </a:rPr>
                        <a:t>Elektro</a:t>
                      </a:r>
                      <a:r>
                        <a:rPr kumimoji="0" lang="cs-CZ" sz="1400" b="0" i="0" u="none" strike="noStrike" kern="1200" cap="none" normalizeH="0" baseline="0" dirty="0" smtClean="0">
                          <a:ln>
                            <a:noFill/>
                          </a:ln>
                          <a:solidFill>
                            <a:schemeClr val="tx1"/>
                          </a:solidFill>
                          <a:effectLst/>
                          <a:latin typeface="Times New Roman" pitchFamily="18" charset="0"/>
                          <a:ea typeface="+mn-ea"/>
                          <a:cs typeface="+mn-cs"/>
                        </a:rPr>
                        <a:t> instalační materiál-připojovací šňůry </a:t>
                      </a:r>
                      <a:endParaRPr kumimoji="0" lang="cs-CZ" sz="1400" b="0" i="0" u="none" strike="noStrike" kern="1200" cap="none" normalizeH="0" baseline="0" dirty="0">
                        <a:ln>
                          <a:noFill/>
                        </a:ln>
                        <a:solidFill>
                          <a:schemeClr val="tx1"/>
                        </a:solidFill>
                        <a:effectLst/>
                        <a:latin typeface="Times New Roman" pitchFamily="18" charset="0"/>
                        <a:ea typeface="+mn-ea"/>
                        <a:cs typeface="+mn-cs"/>
                      </a:endParaRP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AUTOR</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Lubomír Franek</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DATUM VYTVOŘENÍ</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Září 2013</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ROČNÍK</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smtClean="0">
                          <a:ln>
                            <a:noFill/>
                          </a:ln>
                          <a:solidFill>
                            <a:schemeClr val="tx1"/>
                          </a:solidFill>
                          <a:effectLst/>
                          <a:latin typeface="Times New Roman" pitchFamily="18" charset="0"/>
                        </a:rPr>
                        <a:t>1. 2</a:t>
                      </a:r>
                      <a:r>
                        <a:rPr kumimoji="0" lang="cs-CZ" sz="1400" b="0" i="0" u="none" strike="noStrike" cap="none" normalizeH="0" baseline="0" dirty="0" smtClean="0">
                          <a:ln>
                            <a:noFill/>
                          </a:ln>
                          <a:solidFill>
                            <a:schemeClr val="tx1"/>
                          </a:solidFill>
                          <a:effectLst/>
                          <a:latin typeface="Times New Roman" pitchFamily="18" charset="0"/>
                        </a:rPr>
                        <a:t>. a 3. ročník  elektro oboru</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VZDĚLÁVACÍ OBLAST/</a:t>
                      </a:r>
                      <a:b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b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KLÍČOVÁ SLOVA</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ODBORNÝ VÝCVIK –  metalické kabely</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512" name="Text Box 464"/>
          <p:cNvSpPr txBox="1">
            <a:spLocks noChangeArrowheads="1"/>
          </p:cNvSpPr>
          <p:nvPr/>
        </p:nvSpPr>
        <p:spPr bwMode="auto">
          <a:xfrm>
            <a:off x="533400" y="6172200"/>
            <a:ext cx="8001000" cy="641350"/>
          </a:xfrm>
          <a:prstGeom prst="rect">
            <a:avLst/>
          </a:prstGeom>
          <a:noFill/>
          <a:ln w="9525">
            <a:noFill/>
            <a:miter lim="800000"/>
            <a:headEnd/>
            <a:tailEnd/>
          </a:ln>
          <a:effectLst/>
        </p:spPr>
        <p:txBody>
          <a:bodyPr>
            <a:spAutoFit/>
          </a:bodyPr>
          <a:lstStyle/>
          <a:p>
            <a:pPr algn="ctr" eaLnBrk="0" hangingPunct="0"/>
            <a:r>
              <a:rPr lang="cs-CZ" b="1" dirty="0">
                <a:latin typeface="Times New Roman" pitchFamily="18" charset="0"/>
                <a:cs typeface="Times New Roman" pitchFamily="18" charset="0"/>
              </a:rPr>
              <a:t>Autor prohlašuje, že řádně uvedl všechny použité zdroje.</a:t>
            </a:r>
            <a:br>
              <a:rPr lang="cs-CZ" b="1" dirty="0">
                <a:latin typeface="Times New Roman" pitchFamily="18" charset="0"/>
                <a:cs typeface="Times New Roman" pitchFamily="18" charset="0"/>
              </a:rPr>
            </a:br>
            <a:r>
              <a:rPr lang="cs-CZ" b="1" dirty="0">
                <a:latin typeface="Times New Roman" pitchFamily="18" charset="0"/>
                <a:cs typeface="Times New Roman" pitchFamily="18" charset="0"/>
              </a:rPr>
              <a:t>Pokud není uvedeno jinak, použitý materiál je z vlastních zdrojů autora.</a:t>
            </a:r>
          </a:p>
        </p:txBody>
      </p:sp>
    </p:spTree>
    <p:extLst>
      <p:ext uri="{BB962C8B-B14F-4D97-AF65-F5344CB8AC3E}">
        <p14:creationId xmlns:p14="http://schemas.microsoft.com/office/powerpoint/2010/main" xmlns="" val="27202610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b="1" dirty="0">
                <a:solidFill>
                  <a:schemeClr val="accent2">
                    <a:lumMod val="50000"/>
                  </a:schemeClr>
                </a:solidFill>
                <a:effectLst>
                  <a:outerShdw blurRad="38100" dist="38100" dir="2700000" algn="tl">
                    <a:srgbClr val="000000">
                      <a:alpha val="43137"/>
                    </a:srgbClr>
                  </a:outerShdw>
                </a:effectLst>
              </a:rPr>
              <a:t>SEZNAM</a:t>
            </a:r>
            <a:r>
              <a:rPr lang="cs-CZ" sz="3200" b="1" dirty="0">
                <a:cs typeface="Times New Roman" pitchFamily="18" charset="0"/>
              </a:rPr>
              <a:t> </a:t>
            </a:r>
            <a:r>
              <a:rPr lang="cs-CZ" b="1" dirty="0">
                <a:solidFill>
                  <a:schemeClr val="accent2">
                    <a:lumMod val="50000"/>
                  </a:schemeClr>
                </a:solidFill>
                <a:effectLst>
                  <a:outerShdw blurRad="38100" dist="38100" dir="2700000" algn="tl">
                    <a:srgbClr val="000000">
                      <a:alpha val="43137"/>
                    </a:srgbClr>
                  </a:outerShdw>
                </a:effectLst>
              </a:rPr>
              <a:t>POUŽITÝCH</a:t>
            </a:r>
            <a:r>
              <a:rPr lang="cs-CZ" sz="3200" b="1" dirty="0">
                <a:cs typeface="Times New Roman" pitchFamily="18" charset="0"/>
              </a:rPr>
              <a:t> </a:t>
            </a:r>
            <a:r>
              <a:rPr lang="cs-CZ" b="1" dirty="0">
                <a:solidFill>
                  <a:schemeClr val="accent2">
                    <a:lumMod val="50000"/>
                  </a:schemeClr>
                </a:solidFill>
                <a:effectLst>
                  <a:outerShdw blurRad="38100" dist="38100" dir="2700000" algn="tl">
                    <a:srgbClr val="000000">
                      <a:alpha val="43137"/>
                    </a:srgbClr>
                  </a:outerShdw>
                </a:effectLst>
              </a:rPr>
              <a:t>ZDROJŮ</a:t>
            </a:r>
            <a:br>
              <a:rPr lang="cs-CZ" b="1" dirty="0">
                <a:solidFill>
                  <a:schemeClr val="accent2">
                    <a:lumMod val="50000"/>
                  </a:schemeClr>
                </a:solidFill>
                <a:effectLst>
                  <a:outerShdw blurRad="38100" dist="38100" dir="2700000" algn="tl">
                    <a:srgbClr val="000000">
                      <a:alpha val="43137"/>
                    </a:srgbClr>
                  </a:outerShdw>
                </a:effectLst>
              </a:rPr>
            </a:br>
            <a:endParaRPr lang="cs-CZ" dirty="0"/>
          </a:p>
        </p:txBody>
      </p:sp>
      <p:sp>
        <p:nvSpPr>
          <p:cNvPr id="3" name="Zástupný symbol pro obsah 2"/>
          <p:cNvSpPr>
            <a:spLocks noGrp="1"/>
          </p:cNvSpPr>
          <p:nvPr>
            <p:ph idx="1"/>
          </p:nvPr>
        </p:nvSpPr>
        <p:spPr/>
        <p:txBody>
          <a:bodyPr/>
          <a:lstStyle/>
          <a:p>
            <a:r>
              <a:rPr lang="cs-CZ" dirty="0" smtClean="0"/>
              <a:t>KOLESA</a:t>
            </a:r>
            <a:r>
              <a:rPr lang="cs-CZ" dirty="0"/>
              <a:t>, Michal. </a:t>
            </a:r>
            <a:r>
              <a:rPr lang="cs-CZ" i="1" dirty="0"/>
              <a:t>Elektronika</a:t>
            </a:r>
            <a:r>
              <a:rPr lang="cs-CZ" dirty="0"/>
              <a:t> [online]. 2011-2012. [cit. 2013-09-15]</a:t>
            </a:r>
            <a:endParaRPr lang="cs-CZ" altLang="cs-CZ" dirty="0"/>
          </a:p>
          <a:p>
            <a:pPr marL="0" indent="0">
              <a:buNone/>
            </a:pPr>
            <a:endParaRPr lang="cs-CZ" dirty="0"/>
          </a:p>
          <a:p>
            <a:pPr marL="0" indent="0">
              <a:buNone/>
            </a:pPr>
            <a:endParaRPr lang="cs-CZ" dirty="0"/>
          </a:p>
          <a:p>
            <a:pPr marL="0" indent="0">
              <a:buNone/>
            </a:pPr>
            <a:endParaRPr lang="cs-CZ" dirty="0" smtClean="0"/>
          </a:p>
          <a:p>
            <a:pPr marL="0" indent="0">
              <a:buNone/>
            </a:pPr>
            <a:endParaRPr lang="cs-CZ" dirty="0" smtClean="0"/>
          </a:p>
        </p:txBody>
      </p:sp>
    </p:spTree>
    <p:extLst>
      <p:ext uri="{BB962C8B-B14F-4D97-AF65-F5344CB8AC3E}">
        <p14:creationId xmlns:p14="http://schemas.microsoft.com/office/powerpoint/2010/main" xmlns="" val="1108967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ChangeArrowheads="1"/>
          </p:cNvSpPr>
          <p:nvPr/>
        </p:nvSpPr>
        <p:spPr bwMode="auto">
          <a:xfrm>
            <a:off x="304800" y="123983"/>
            <a:ext cx="8534400" cy="1668149"/>
          </a:xfrm>
          <a:prstGeom prst="rect">
            <a:avLst/>
          </a:prstGeom>
          <a:noFill/>
          <a:ln w="9525">
            <a:noFill/>
            <a:miter lim="800000"/>
            <a:headEnd/>
            <a:tailEnd/>
          </a:ln>
        </p:spPr>
        <p:txBody>
          <a:bodyPr anchor="ctr">
            <a:spAutoFit/>
          </a:bodyPr>
          <a:lstStyle/>
          <a:p>
            <a:pPr algn="ctr">
              <a:lnSpc>
                <a:spcPct val="110000"/>
              </a:lnSpc>
              <a:spcBef>
                <a:spcPts val="1200"/>
              </a:spcBef>
            </a:pPr>
            <a:r>
              <a:rPr lang="cs-CZ" sz="4400" b="1" dirty="0">
                <a:solidFill>
                  <a:schemeClr val="accent2">
                    <a:lumMod val="50000"/>
                  </a:schemeClr>
                </a:solidFill>
                <a:effectLst>
                  <a:outerShdw blurRad="38100" dist="38100" dir="2700000" algn="tl">
                    <a:srgbClr val="000000">
                      <a:alpha val="43137"/>
                    </a:srgbClr>
                  </a:outerShdw>
                </a:effectLst>
              </a:rPr>
              <a:t>ANOTACE</a:t>
            </a:r>
          </a:p>
          <a:p>
            <a:pPr>
              <a:lnSpc>
                <a:spcPct val="110000"/>
              </a:lnSpc>
              <a:spcBef>
                <a:spcPts val="1200"/>
              </a:spcBef>
            </a:pPr>
            <a:r>
              <a:rPr lang="cs-CZ" sz="2000" dirty="0" smtClean="0">
                <a:latin typeface="Times New Roman" pitchFamily="18" charset="0"/>
                <a:ea typeface="Calibri" pitchFamily="34" charset="0"/>
              </a:rPr>
              <a:t>Učební materiál ukazuje jaký se používá elektroinstalační materiál a jaké se požívají připojovací šňůry.</a:t>
            </a:r>
            <a:endParaRPr lang="cs-CZ" sz="2000" dirty="0">
              <a:latin typeface="Times New Roman" pitchFamily="18" charset="0"/>
              <a:ea typeface="Calibri" pitchFamily="34" charset="0"/>
            </a:endParaRPr>
          </a:p>
        </p:txBody>
      </p:sp>
      <p:sp>
        <p:nvSpPr>
          <p:cNvPr id="3075" name="Rectangle 2"/>
          <p:cNvSpPr>
            <a:spLocks noChangeArrowheads="1"/>
          </p:cNvSpPr>
          <p:nvPr/>
        </p:nvSpPr>
        <p:spPr bwMode="auto">
          <a:xfrm>
            <a:off x="304800" y="3189445"/>
            <a:ext cx="8305800" cy="1668149"/>
          </a:xfrm>
          <a:prstGeom prst="rect">
            <a:avLst/>
          </a:prstGeom>
          <a:noFill/>
          <a:ln w="9525">
            <a:noFill/>
            <a:miter lim="800000"/>
            <a:headEnd/>
            <a:tailEnd/>
          </a:ln>
        </p:spPr>
        <p:txBody>
          <a:bodyPr anchor="ctr">
            <a:spAutoFit/>
          </a:bodyPr>
          <a:lstStyle/>
          <a:p>
            <a:pPr algn="ctr">
              <a:lnSpc>
                <a:spcPct val="110000"/>
              </a:lnSpc>
              <a:spcBef>
                <a:spcPts val="1200"/>
              </a:spcBef>
            </a:pPr>
            <a:r>
              <a:rPr lang="cs-CZ" sz="4400" b="1" dirty="0">
                <a:solidFill>
                  <a:schemeClr val="accent2">
                    <a:lumMod val="50000"/>
                  </a:schemeClr>
                </a:solidFill>
                <a:effectLst>
                  <a:outerShdw blurRad="38100" dist="38100" dir="2700000" algn="tl">
                    <a:srgbClr val="000000">
                      <a:alpha val="43137"/>
                    </a:srgbClr>
                  </a:outerShdw>
                </a:effectLst>
              </a:rPr>
              <a:t>METODICKÝ POKYN</a:t>
            </a:r>
          </a:p>
          <a:p>
            <a:pPr>
              <a:lnSpc>
                <a:spcPct val="110000"/>
              </a:lnSpc>
              <a:spcBef>
                <a:spcPts val="1200"/>
              </a:spcBef>
            </a:pPr>
            <a:r>
              <a:rPr lang="cs-CZ" sz="2000" dirty="0">
                <a:latin typeface="Times New Roman" pitchFamily="18" charset="0"/>
                <a:ea typeface="Calibri" pitchFamily="34" charset="0"/>
              </a:rPr>
              <a:t>Ve cvičení </a:t>
            </a:r>
            <a:r>
              <a:rPr lang="cs-CZ" sz="2000" dirty="0" smtClean="0">
                <a:latin typeface="Times New Roman" pitchFamily="18" charset="0"/>
                <a:ea typeface="Calibri" pitchFamily="34" charset="0"/>
              </a:rPr>
              <a:t>žáci odpovídají na specifické otázky </a:t>
            </a:r>
            <a:r>
              <a:rPr lang="cs-CZ" sz="2000" smtClean="0">
                <a:latin typeface="Times New Roman" pitchFamily="18" charset="0"/>
                <a:ea typeface="Calibri" pitchFamily="34" charset="0"/>
              </a:rPr>
              <a:t>k tématu, </a:t>
            </a:r>
            <a:r>
              <a:rPr lang="cs-CZ" sz="2000" dirty="0">
                <a:latin typeface="Times New Roman" pitchFamily="18" charset="0"/>
                <a:ea typeface="Calibri" pitchFamily="34" charset="0"/>
              </a:rPr>
              <a:t>po kliknutí se jim zobrazí </a:t>
            </a:r>
            <a:r>
              <a:rPr lang="cs-CZ" sz="2000" dirty="0" smtClean="0">
                <a:latin typeface="Times New Roman" pitchFamily="18" charset="0"/>
                <a:ea typeface="Calibri" pitchFamily="34" charset="0"/>
              </a:rPr>
              <a:t>správná odpověď.</a:t>
            </a:r>
            <a:endParaRPr lang="cs-CZ" sz="2000" dirty="0">
              <a:latin typeface="Times New Roman" pitchFamily="18" charset="0"/>
              <a:ea typeface="Calibri" pitchFamily="34" charset="0"/>
            </a:endParaRPr>
          </a:p>
        </p:txBody>
      </p:sp>
    </p:spTree>
    <p:extLst>
      <p:ext uri="{BB962C8B-B14F-4D97-AF65-F5344CB8AC3E}">
        <p14:creationId xmlns:p14="http://schemas.microsoft.com/office/powerpoint/2010/main" xmlns="" val="4301178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95536" y="476672"/>
            <a:ext cx="8610600" cy="2800767"/>
          </a:xfrm>
          <a:prstGeom prst="rect">
            <a:avLst/>
          </a:prstGeom>
          <a:noFill/>
          <a:ln w="9525">
            <a:noFill/>
            <a:miter lim="800000"/>
            <a:headEnd/>
            <a:tailEnd/>
          </a:ln>
        </p:spPr>
        <p:txBody>
          <a:bodyPr>
            <a:spAutoFit/>
          </a:bodyPr>
          <a:lstStyle/>
          <a:p>
            <a:pPr algn="ct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  </a:t>
            </a: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Elektro instalační materiál-připojovací šňůry </a:t>
            </a:r>
          </a:p>
          <a:p>
            <a:pPr algn="ctr"/>
            <a:endPar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endParaRPr>
          </a:p>
          <a:p>
            <a:pPr algn="ctr"/>
            <a:endPar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endParaRPr>
          </a:p>
        </p:txBody>
      </p:sp>
      <p:sp>
        <p:nvSpPr>
          <p:cNvPr id="2" name="Obdélník 1"/>
          <p:cNvSpPr/>
          <p:nvPr/>
        </p:nvSpPr>
        <p:spPr>
          <a:xfrm>
            <a:off x="1047267" y="2079922"/>
            <a:ext cx="6731563" cy="830997"/>
          </a:xfrm>
          <a:prstGeom prst="rect">
            <a:avLst/>
          </a:prstGeom>
        </p:spPr>
        <p:txBody>
          <a:bodyPr wrap="square">
            <a:spAutoFit/>
          </a:bodyPr>
          <a:lstStyle/>
          <a:p>
            <a:r>
              <a:rPr lang="cs-CZ" sz="1600" dirty="0" smtClean="0">
                <a:latin typeface="Times New Roman" pitchFamily="18" charset="0"/>
              </a:rPr>
              <a:t> </a:t>
            </a:r>
            <a:endParaRPr lang="cs-CZ" sz="1600" dirty="0" smtClean="0"/>
          </a:p>
          <a:p>
            <a:r>
              <a:rPr lang="cs-CZ" sz="1600" dirty="0" smtClean="0"/>
              <a:t> </a:t>
            </a:r>
            <a:endParaRPr lang="cs-CZ" sz="1600" dirty="0"/>
          </a:p>
          <a:p>
            <a:endParaRPr lang="cs-CZ" sz="1600" b="1" dirty="0"/>
          </a:p>
        </p:txBody>
      </p:sp>
      <p:sp>
        <p:nvSpPr>
          <p:cNvPr id="3" name="Obdélník 2"/>
          <p:cNvSpPr/>
          <p:nvPr/>
        </p:nvSpPr>
        <p:spPr>
          <a:xfrm>
            <a:off x="827585" y="2079922"/>
            <a:ext cx="7416824" cy="1754326"/>
          </a:xfrm>
          <a:prstGeom prst="rect">
            <a:avLst/>
          </a:prstGeom>
        </p:spPr>
        <p:txBody>
          <a:bodyPr wrap="square">
            <a:spAutoFit/>
          </a:bodyPr>
          <a:lstStyle/>
          <a:p>
            <a:endParaRPr lang="cs-CZ" b="1" dirty="0"/>
          </a:p>
          <a:p>
            <a:endParaRPr lang="cs-CZ" b="1" dirty="0" smtClean="0"/>
          </a:p>
          <a:p>
            <a:endParaRPr lang="cs-CZ" b="1" dirty="0"/>
          </a:p>
          <a:p>
            <a:r>
              <a:rPr lang="cs-CZ" dirty="0"/>
              <a:t/>
            </a:r>
            <a:br>
              <a:rPr lang="cs-CZ" dirty="0"/>
            </a:br>
            <a:endParaRPr lang="cs-CZ" dirty="0"/>
          </a:p>
          <a:p>
            <a:pPr>
              <a:buFont typeface="Wingdings" pitchFamily="2" charset="2"/>
              <a:buNone/>
            </a:pPr>
            <a:endParaRPr lang="cs-CZ" altLang="cs-CZ" b="1" dirty="0"/>
          </a:p>
        </p:txBody>
      </p:sp>
      <p:sp>
        <p:nvSpPr>
          <p:cNvPr id="4" name="Obdélník 3"/>
          <p:cNvSpPr/>
          <p:nvPr/>
        </p:nvSpPr>
        <p:spPr>
          <a:xfrm>
            <a:off x="1403647" y="2351782"/>
            <a:ext cx="6840761" cy="4862870"/>
          </a:xfrm>
          <a:prstGeom prst="rect">
            <a:avLst/>
          </a:prstGeom>
        </p:spPr>
        <p:txBody>
          <a:bodyPr wrap="square">
            <a:spAutoFit/>
          </a:bodyPr>
          <a:lstStyle/>
          <a:p>
            <a:pPr>
              <a:spcBef>
                <a:spcPts val="600"/>
              </a:spcBef>
              <a:spcAft>
                <a:spcPts val="600"/>
              </a:spcAft>
            </a:pPr>
            <a:r>
              <a:rPr lang="cs-CZ" b="1" dirty="0" smtClean="0"/>
              <a:t>Účel </a:t>
            </a:r>
            <a:r>
              <a:rPr lang="cs-CZ" b="1" dirty="0"/>
              <a:t>a použití prodlužovacích přívodů a šňůrových </a:t>
            </a:r>
            <a:r>
              <a:rPr lang="cs-CZ" b="1" dirty="0" smtClean="0"/>
              <a:t>vedení:</a:t>
            </a:r>
          </a:p>
          <a:p>
            <a:r>
              <a:rPr lang="cs-CZ" dirty="0"/>
              <a:t>Prodlužovací přívod je elektrický kabel na kterém je z jedné strany zástrčka do elektrické zásuvky a na druhé straně elektrická zásuvka, do které se připojí elektrický spotřebič nebo elektrický stroj či elektrické zařízení. </a:t>
            </a:r>
          </a:p>
          <a:p>
            <a:r>
              <a:rPr lang="cs-CZ" dirty="0"/>
              <a:t>Šňůrová vedení neboli lidově prodlužovačky by se měli používat co nejméně jelikož průřez jejich elektrického vodiče je obvykle slabší než průřez elektrického vodiče ve zdi v pevné elektroinstalaci</a:t>
            </a:r>
          </a:p>
          <a:p>
            <a:pPr>
              <a:spcBef>
                <a:spcPts val="600"/>
              </a:spcBef>
              <a:spcAft>
                <a:spcPts val="600"/>
              </a:spcAft>
            </a:pPr>
            <a:r>
              <a:rPr lang="cs-CZ" dirty="0"/>
              <a:t>Z výše uvedeného plyne, že prodlužovací přívody neboli odborně řečeno též šňůrová vedení jsou určeny pro dočasné připojení elektrického spotřebiče, elektrického stroje a zařízení dál do prostoru, když jeho připojovací elektrický kabel nedosáhne k elektrické zásuvce.</a:t>
            </a:r>
            <a:endParaRPr lang="cs-CZ" b="1" dirty="0"/>
          </a:p>
          <a:p>
            <a:pPr>
              <a:spcBef>
                <a:spcPts val="600"/>
              </a:spcBef>
              <a:spcAft>
                <a:spcPts val="600"/>
              </a:spcAft>
            </a:pPr>
            <a:endParaRPr lang="cs-CZ" b="1" dirty="0"/>
          </a:p>
          <a:p>
            <a:pPr>
              <a:spcBef>
                <a:spcPts val="600"/>
              </a:spcBef>
              <a:spcAft>
                <a:spcPts val="600"/>
              </a:spcAft>
            </a:pPr>
            <a:endParaRPr lang="cs-CZ" dirty="0"/>
          </a:p>
          <a:p>
            <a:pPr>
              <a:spcBef>
                <a:spcPts val="600"/>
              </a:spcBef>
              <a:spcAft>
                <a:spcPts val="600"/>
              </a:spcAft>
            </a:pPr>
            <a:endParaRPr lang="cs-CZ" dirty="0"/>
          </a:p>
        </p:txBody>
      </p:sp>
    </p:spTree>
    <p:extLst>
      <p:ext uri="{BB962C8B-B14F-4D97-AF65-F5344CB8AC3E}">
        <p14:creationId xmlns:p14="http://schemas.microsoft.com/office/powerpoint/2010/main" xmlns="" val="3687363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95536" y="476672"/>
            <a:ext cx="8610600" cy="2800767"/>
          </a:xfrm>
          <a:prstGeom prst="rect">
            <a:avLst/>
          </a:prstGeom>
          <a:noFill/>
          <a:ln w="9525">
            <a:noFill/>
            <a:miter lim="800000"/>
            <a:headEnd/>
            <a:tailEnd/>
          </a:ln>
        </p:spPr>
        <p:txBody>
          <a:bodyPr>
            <a:spAutoFit/>
          </a:bodyPr>
          <a:lstStyle/>
          <a:p>
            <a:pPr algn="ct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  </a:t>
            </a: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Elektro instalační materiál-připojovací šňůry </a:t>
            </a:r>
          </a:p>
          <a:p>
            <a:pPr algn="ctr"/>
            <a:endPar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endParaRPr>
          </a:p>
          <a:p>
            <a:pPr algn="ctr"/>
            <a:endPar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endParaRPr>
          </a:p>
        </p:txBody>
      </p:sp>
      <p:sp>
        <p:nvSpPr>
          <p:cNvPr id="2" name="Obdélník 1"/>
          <p:cNvSpPr/>
          <p:nvPr/>
        </p:nvSpPr>
        <p:spPr>
          <a:xfrm>
            <a:off x="1047267" y="2079922"/>
            <a:ext cx="6731563" cy="830997"/>
          </a:xfrm>
          <a:prstGeom prst="rect">
            <a:avLst/>
          </a:prstGeom>
        </p:spPr>
        <p:txBody>
          <a:bodyPr wrap="square">
            <a:spAutoFit/>
          </a:bodyPr>
          <a:lstStyle/>
          <a:p>
            <a:r>
              <a:rPr lang="cs-CZ" sz="1600" dirty="0" smtClean="0">
                <a:latin typeface="Times New Roman" pitchFamily="18" charset="0"/>
              </a:rPr>
              <a:t> </a:t>
            </a:r>
            <a:endParaRPr lang="cs-CZ" sz="1600" dirty="0" smtClean="0"/>
          </a:p>
          <a:p>
            <a:r>
              <a:rPr lang="cs-CZ" sz="1600" dirty="0" smtClean="0"/>
              <a:t> </a:t>
            </a:r>
            <a:endParaRPr lang="cs-CZ" sz="1600" dirty="0"/>
          </a:p>
          <a:p>
            <a:endParaRPr lang="cs-CZ" sz="1600" b="1" dirty="0"/>
          </a:p>
        </p:txBody>
      </p:sp>
      <p:sp>
        <p:nvSpPr>
          <p:cNvPr id="3" name="Obdélník 2"/>
          <p:cNvSpPr/>
          <p:nvPr/>
        </p:nvSpPr>
        <p:spPr>
          <a:xfrm>
            <a:off x="827585" y="2079922"/>
            <a:ext cx="7416824" cy="1754326"/>
          </a:xfrm>
          <a:prstGeom prst="rect">
            <a:avLst/>
          </a:prstGeom>
        </p:spPr>
        <p:txBody>
          <a:bodyPr wrap="square">
            <a:spAutoFit/>
          </a:bodyPr>
          <a:lstStyle/>
          <a:p>
            <a:endParaRPr lang="cs-CZ" b="1" dirty="0"/>
          </a:p>
          <a:p>
            <a:endParaRPr lang="cs-CZ" b="1" dirty="0" smtClean="0"/>
          </a:p>
          <a:p>
            <a:endParaRPr lang="cs-CZ" b="1" dirty="0"/>
          </a:p>
          <a:p>
            <a:r>
              <a:rPr lang="cs-CZ" dirty="0"/>
              <a:t/>
            </a:r>
            <a:br>
              <a:rPr lang="cs-CZ" dirty="0"/>
            </a:br>
            <a:endParaRPr lang="cs-CZ" dirty="0"/>
          </a:p>
          <a:p>
            <a:pPr>
              <a:buFont typeface="Wingdings" pitchFamily="2" charset="2"/>
              <a:buNone/>
            </a:pPr>
            <a:endParaRPr lang="cs-CZ" altLang="cs-CZ" b="1" dirty="0"/>
          </a:p>
        </p:txBody>
      </p:sp>
      <p:sp>
        <p:nvSpPr>
          <p:cNvPr id="4" name="Obdélník 3"/>
          <p:cNvSpPr/>
          <p:nvPr/>
        </p:nvSpPr>
        <p:spPr>
          <a:xfrm>
            <a:off x="1403647" y="2351782"/>
            <a:ext cx="6840761" cy="5693866"/>
          </a:xfrm>
          <a:prstGeom prst="rect">
            <a:avLst/>
          </a:prstGeom>
        </p:spPr>
        <p:txBody>
          <a:bodyPr wrap="square">
            <a:spAutoFit/>
          </a:bodyPr>
          <a:lstStyle/>
          <a:p>
            <a:pPr>
              <a:spcBef>
                <a:spcPts val="600"/>
              </a:spcBef>
              <a:spcAft>
                <a:spcPts val="600"/>
              </a:spcAft>
            </a:pPr>
            <a:r>
              <a:rPr lang="cs-CZ" b="1" dirty="0" smtClean="0"/>
              <a:t>Technické </a:t>
            </a:r>
            <a:r>
              <a:rPr lang="cs-CZ" b="1" dirty="0"/>
              <a:t>informace o prodávaných prodlužovacích </a:t>
            </a:r>
            <a:r>
              <a:rPr lang="cs-CZ" b="1" dirty="0" smtClean="0"/>
              <a:t>přívodech:</a:t>
            </a:r>
          </a:p>
          <a:p>
            <a:r>
              <a:rPr lang="cs-CZ" dirty="0"/>
              <a:t>Nekupujte prodlužovací přívod pokud na něm není uveden průřez elektrického vodiče (bývá vytištěn na kabelu) ze kterého lze odvodit zatížitelnost. Průřez o 0,75 mm </a:t>
            </a:r>
            <a:r>
              <a:rPr lang="cs-CZ" baseline="30000" dirty="0"/>
              <a:t>2</a:t>
            </a:r>
            <a:r>
              <a:rPr lang="cs-CZ" dirty="0"/>
              <a:t> zatěžujte maximálně protékajícím proudem 6 A. V převodu na elektrický výkon / příkon 1400 W. </a:t>
            </a:r>
          </a:p>
          <a:p>
            <a:r>
              <a:rPr lang="cs-CZ" dirty="0"/>
              <a:t>Na prodejním štítku by měly být uvedeny oba údaje. Zatížitelnost v jednotkách watty tak i elektrický proud v ampérech. </a:t>
            </a:r>
          </a:p>
          <a:p>
            <a:r>
              <a:rPr lang="cs-CZ" dirty="0"/>
              <a:t>Mezi dalšími údaji by měla být druh izolace (PVC, silikon, kaučuk - guma), krytí IP, informace o prostorech, ve kterých je možné prodlužovací přívod používat. </a:t>
            </a:r>
          </a:p>
          <a:p>
            <a:r>
              <a:rPr lang="cs-CZ" dirty="0"/>
              <a:t>Dle zákona všechny údaje musí být uvedeny v českém jazyce. Toto sice již v zákoně není, ale mělo by to být dostatečně zřetelně vytištěné a bez pravopisných chyb a logických chyb, které naznačují, že "něco není v pořádku." </a:t>
            </a:r>
          </a:p>
          <a:p>
            <a:pPr>
              <a:spcBef>
                <a:spcPts val="600"/>
              </a:spcBef>
              <a:spcAft>
                <a:spcPts val="600"/>
              </a:spcAft>
            </a:pPr>
            <a:endParaRPr lang="cs-CZ" b="1" dirty="0"/>
          </a:p>
          <a:p>
            <a:pPr>
              <a:spcBef>
                <a:spcPts val="600"/>
              </a:spcBef>
              <a:spcAft>
                <a:spcPts val="600"/>
              </a:spcAft>
            </a:pPr>
            <a:endParaRPr lang="cs-CZ" b="1" dirty="0"/>
          </a:p>
          <a:p>
            <a:pPr>
              <a:spcBef>
                <a:spcPts val="600"/>
              </a:spcBef>
              <a:spcAft>
                <a:spcPts val="600"/>
              </a:spcAft>
            </a:pPr>
            <a:endParaRPr lang="cs-CZ" dirty="0"/>
          </a:p>
          <a:p>
            <a:pPr>
              <a:spcBef>
                <a:spcPts val="600"/>
              </a:spcBef>
              <a:spcAft>
                <a:spcPts val="600"/>
              </a:spcAft>
            </a:pPr>
            <a:endParaRPr lang="cs-CZ" dirty="0"/>
          </a:p>
        </p:txBody>
      </p:sp>
    </p:spTree>
    <p:extLst>
      <p:ext uri="{BB962C8B-B14F-4D97-AF65-F5344CB8AC3E}">
        <p14:creationId xmlns:p14="http://schemas.microsoft.com/office/powerpoint/2010/main" xmlns="" val="18332277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95536" y="476672"/>
            <a:ext cx="8610600" cy="2800767"/>
          </a:xfrm>
          <a:prstGeom prst="rect">
            <a:avLst/>
          </a:prstGeom>
          <a:noFill/>
          <a:ln w="9525">
            <a:noFill/>
            <a:miter lim="800000"/>
            <a:headEnd/>
            <a:tailEnd/>
          </a:ln>
        </p:spPr>
        <p:txBody>
          <a:bodyPr>
            <a:spAutoFit/>
          </a:bodyPr>
          <a:lstStyle/>
          <a:p>
            <a:pPr algn="ct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  </a:t>
            </a: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Elektro instalační materiál-připojovací šňůry </a:t>
            </a:r>
          </a:p>
          <a:p>
            <a:pPr algn="ctr"/>
            <a:endPar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endParaRPr>
          </a:p>
          <a:p>
            <a:pPr algn="ctr"/>
            <a:endPar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endParaRPr>
          </a:p>
        </p:txBody>
      </p:sp>
      <p:sp>
        <p:nvSpPr>
          <p:cNvPr id="2" name="Obdélník 1"/>
          <p:cNvSpPr/>
          <p:nvPr/>
        </p:nvSpPr>
        <p:spPr>
          <a:xfrm>
            <a:off x="1047267" y="2079922"/>
            <a:ext cx="6731563" cy="830997"/>
          </a:xfrm>
          <a:prstGeom prst="rect">
            <a:avLst/>
          </a:prstGeom>
        </p:spPr>
        <p:txBody>
          <a:bodyPr wrap="square">
            <a:spAutoFit/>
          </a:bodyPr>
          <a:lstStyle/>
          <a:p>
            <a:r>
              <a:rPr lang="cs-CZ" sz="1600" dirty="0" smtClean="0">
                <a:latin typeface="Times New Roman" pitchFamily="18" charset="0"/>
              </a:rPr>
              <a:t> </a:t>
            </a:r>
            <a:endParaRPr lang="cs-CZ" sz="1600" dirty="0" smtClean="0"/>
          </a:p>
          <a:p>
            <a:r>
              <a:rPr lang="cs-CZ" sz="1600" dirty="0" smtClean="0"/>
              <a:t> </a:t>
            </a:r>
            <a:endParaRPr lang="cs-CZ" sz="1600" dirty="0"/>
          </a:p>
          <a:p>
            <a:endParaRPr lang="cs-CZ" sz="1600" b="1" dirty="0"/>
          </a:p>
        </p:txBody>
      </p:sp>
      <p:sp>
        <p:nvSpPr>
          <p:cNvPr id="3" name="Obdélník 2"/>
          <p:cNvSpPr/>
          <p:nvPr/>
        </p:nvSpPr>
        <p:spPr>
          <a:xfrm>
            <a:off x="827585" y="2079922"/>
            <a:ext cx="7416824" cy="1754326"/>
          </a:xfrm>
          <a:prstGeom prst="rect">
            <a:avLst/>
          </a:prstGeom>
        </p:spPr>
        <p:txBody>
          <a:bodyPr wrap="square">
            <a:spAutoFit/>
          </a:bodyPr>
          <a:lstStyle/>
          <a:p>
            <a:endParaRPr lang="cs-CZ" b="1" dirty="0"/>
          </a:p>
          <a:p>
            <a:endParaRPr lang="cs-CZ" b="1" dirty="0" smtClean="0"/>
          </a:p>
          <a:p>
            <a:endParaRPr lang="cs-CZ" b="1" dirty="0"/>
          </a:p>
          <a:p>
            <a:r>
              <a:rPr lang="cs-CZ" dirty="0"/>
              <a:t/>
            </a:r>
            <a:br>
              <a:rPr lang="cs-CZ" dirty="0"/>
            </a:br>
            <a:endParaRPr lang="cs-CZ" dirty="0"/>
          </a:p>
          <a:p>
            <a:pPr>
              <a:buFont typeface="Wingdings" pitchFamily="2" charset="2"/>
              <a:buNone/>
            </a:pPr>
            <a:endParaRPr lang="cs-CZ" altLang="cs-CZ" b="1" dirty="0"/>
          </a:p>
        </p:txBody>
      </p:sp>
      <p:sp>
        <p:nvSpPr>
          <p:cNvPr id="4" name="Obdélník 3"/>
          <p:cNvSpPr/>
          <p:nvPr/>
        </p:nvSpPr>
        <p:spPr>
          <a:xfrm>
            <a:off x="1403647" y="2351782"/>
            <a:ext cx="6840761" cy="2523768"/>
          </a:xfrm>
          <a:prstGeom prst="rect">
            <a:avLst/>
          </a:prstGeom>
        </p:spPr>
        <p:txBody>
          <a:bodyPr wrap="square">
            <a:spAutoFit/>
          </a:bodyPr>
          <a:lstStyle/>
          <a:p>
            <a:pPr>
              <a:spcBef>
                <a:spcPts val="600"/>
              </a:spcBef>
              <a:spcAft>
                <a:spcPts val="600"/>
              </a:spcAft>
            </a:pPr>
            <a:endParaRPr lang="cs-CZ" b="1" dirty="0" smtClean="0"/>
          </a:p>
          <a:p>
            <a:pPr>
              <a:spcBef>
                <a:spcPts val="600"/>
              </a:spcBef>
              <a:spcAft>
                <a:spcPts val="600"/>
              </a:spcAft>
            </a:pPr>
            <a:endParaRPr lang="cs-CZ" b="1" dirty="0" smtClean="0"/>
          </a:p>
          <a:p>
            <a:pPr>
              <a:spcBef>
                <a:spcPts val="600"/>
              </a:spcBef>
              <a:spcAft>
                <a:spcPts val="600"/>
              </a:spcAft>
            </a:pPr>
            <a:endParaRPr lang="cs-CZ" b="1" dirty="0"/>
          </a:p>
          <a:p>
            <a:pPr>
              <a:spcBef>
                <a:spcPts val="600"/>
              </a:spcBef>
              <a:spcAft>
                <a:spcPts val="600"/>
              </a:spcAft>
            </a:pPr>
            <a:endParaRPr lang="cs-CZ" b="1" dirty="0"/>
          </a:p>
          <a:p>
            <a:pPr>
              <a:spcBef>
                <a:spcPts val="600"/>
              </a:spcBef>
              <a:spcAft>
                <a:spcPts val="600"/>
              </a:spcAft>
            </a:pPr>
            <a:endParaRPr lang="cs-CZ" dirty="0"/>
          </a:p>
          <a:p>
            <a:pPr>
              <a:spcBef>
                <a:spcPts val="600"/>
              </a:spcBef>
              <a:spcAft>
                <a:spcPts val="600"/>
              </a:spcAft>
            </a:pPr>
            <a:endParaRPr lang="cs-CZ" dirty="0"/>
          </a:p>
        </p:txBody>
      </p:sp>
      <p:sp>
        <p:nvSpPr>
          <p:cNvPr id="5" name="Obdélník 4"/>
          <p:cNvSpPr/>
          <p:nvPr/>
        </p:nvSpPr>
        <p:spPr>
          <a:xfrm>
            <a:off x="958249" y="2386871"/>
            <a:ext cx="7485173" cy="5078313"/>
          </a:xfrm>
          <a:prstGeom prst="rect">
            <a:avLst/>
          </a:prstGeom>
        </p:spPr>
        <p:txBody>
          <a:bodyPr wrap="square">
            <a:spAutoFit/>
          </a:bodyPr>
          <a:lstStyle/>
          <a:p>
            <a:r>
              <a:rPr lang="cs-CZ" b="1" dirty="0"/>
              <a:t>Průřez elektrického vodiče v prodlužovacích přívodech a šňůrových </a:t>
            </a:r>
            <a:r>
              <a:rPr lang="cs-CZ" b="1" dirty="0" smtClean="0"/>
              <a:t>vedeních:</a:t>
            </a:r>
          </a:p>
          <a:p>
            <a:r>
              <a:rPr lang="cs-CZ" dirty="0" smtClean="0"/>
              <a:t>Průřez </a:t>
            </a:r>
            <a:r>
              <a:rPr lang="cs-CZ" dirty="0"/>
              <a:t>elektrického vodiče v prodlužovacích přívodech neboli šňůrových vedeních běžně dostupných v prodejní síti je maximálně 1,5 mm</a:t>
            </a:r>
            <a:r>
              <a:rPr lang="cs-CZ" baseline="30000" dirty="0"/>
              <a:t>2</a:t>
            </a:r>
            <a:r>
              <a:rPr lang="cs-CZ" dirty="0"/>
              <a:t>, ale obvykle i nižší o velikosti 1 mm</a:t>
            </a:r>
            <a:r>
              <a:rPr lang="cs-CZ" baseline="30000" dirty="0"/>
              <a:t>2</a:t>
            </a:r>
            <a:r>
              <a:rPr lang="cs-CZ" dirty="0"/>
              <a:t> to hlavně z důvodu nízké ceny a lepší prodejnosti. </a:t>
            </a:r>
          </a:p>
          <a:p>
            <a:r>
              <a:rPr lang="cs-CZ" dirty="0"/>
              <a:t>Nevýhoda menšího průřezu elektrického vodiče je v tom, že na něm vzniká větší úbytek elektrického napětí, vlivem většího elektrického odporu, který navíc roste s délkou prodlužovací šňůry. Úbytek elektrického napětí se mění v teplo, které je nežádoucí a může vést až k požáru, zkratu (při propálení izolace) či úrazu elektrickým proudem. </a:t>
            </a:r>
          </a:p>
          <a:p>
            <a:endParaRPr lang="cs-CZ" b="1" dirty="0" smtClean="0"/>
          </a:p>
          <a:p>
            <a:endParaRPr lang="cs-CZ" b="1" dirty="0"/>
          </a:p>
          <a:p>
            <a:endParaRPr lang="cs-CZ" b="1" dirty="0" smtClean="0"/>
          </a:p>
          <a:p>
            <a:endParaRPr lang="cs-CZ" b="1" dirty="0"/>
          </a:p>
          <a:p>
            <a:endParaRPr lang="cs-CZ" b="1" dirty="0" smtClean="0"/>
          </a:p>
          <a:p>
            <a:endParaRPr lang="cs-CZ" b="1" dirty="0"/>
          </a:p>
          <a:p>
            <a:endParaRPr lang="cs-CZ" b="1" dirty="0" smtClean="0"/>
          </a:p>
          <a:p>
            <a:endParaRPr lang="cs-CZ" b="1" dirty="0"/>
          </a:p>
          <a:p>
            <a:endParaRPr lang="cs-CZ" b="1" dirty="0"/>
          </a:p>
        </p:txBody>
      </p:sp>
    </p:spTree>
    <p:extLst>
      <p:ext uri="{BB962C8B-B14F-4D97-AF65-F5344CB8AC3E}">
        <p14:creationId xmlns:p14="http://schemas.microsoft.com/office/powerpoint/2010/main" xmlns="" val="39326303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95536" y="476672"/>
            <a:ext cx="8610600" cy="2800767"/>
          </a:xfrm>
          <a:prstGeom prst="rect">
            <a:avLst/>
          </a:prstGeom>
          <a:noFill/>
          <a:ln w="9525">
            <a:noFill/>
            <a:miter lim="800000"/>
            <a:headEnd/>
            <a:tailEnd/>
          </a:ln>
        </p:spPr>
        <p:txBody>
          <a:bodyPr>
            <a:spAutoFit/>
          </a:bodyPr>
          <a:lstStyle/>
          <a:p>
            <a:pPr algn="ct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  </a:t>
            </a: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Elektro instalační materiál-připojovací šňůry </a:t>
            </a:r>
          </a:p>
          <a:p>
            <a:pPr algn="ctr"/>
            <a:endPar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endParaRPr>
          </a:p>
          <a:p>
            <a:pPr algn="ctr"/>
            <a:endPar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endParaRPr>
          </a:p>
        </p:txBody>
      </p:sp>
      <p:sp>
        <p:nvSpPr>
          <p:cNvPr id="2" name="Obdélník 1"/>
          <p:cNvSpPr/>
          <p:nvPr/>
        </p:nvSpPr>
        <p:spPr>
          <a:xfrm>
            <a:off x="1047267" y="2079922"/>
            <a:ext cx="6731563" cy="830997"/>
          </a:xfrm>
          <a:prstGeom prst="rect">
            <a:avLst/>
          </a:prstGeom>
        </p:spPr>
        <p:txBody>
          <a:bodyPr wrap="square">
            <a:spAutoFit/>
          </a:bodyPr>
          <a:lstStyle/>
          <a:p>
            <a:r>
              <a:rPr lang="cs-CZ" sz="1600" dirty="0" smtClean="0">
                <a:latin typeface="Times New Roman" pitchFamily="18" charset="0"/>
              </a:rPr>
              <a:t> </a:t>
            </a:r>
            <a:endParaRPr lang="cs-CZ" sz="1600" dirty="0" smtClean="0"/>
          </a:p>
          <a:p>
            <a:r>
              <a:rPr lang="cs-CZ" sz="1600" dirty="0" smtClean="0"/>
              <a:t> </a:t>
            </a:r>
            <a:endParaRPr lang="cs-CZ" sz="1600" dirty="0"/>
          </a:p>
          <a:p>
            <a:endParaRPr lang="cs-CZ" sz="1600" b="1" dirty="0"/>
          </a:p>
        </p:txBody>
      </p:sp>
      <p:sp>
        <p:nvSpPr>
          <p:cNvPr id="3" name="Obdélník 2"/>
          <p:cNvSpPr/>
          <p:nvPr/>
        </p:nvSpPr>
        <p:spPr>
          <a:xfrm>
            <a:off x="827585" y="2079922"/>
            <a:ext cx="7416824" cy="1754326"/>
          </a:xfrm>
          <a:prstGeom prst="rect">
            <a:avLst/>
          </a:prstGeom>
        </p:spPr>
        <p:txBody>
          <a:bodyPr wrap="square">
            <a:spAutoFit/>
          </a:bodyPr>
          <a:lstStyle/>
          <a:p>
            <a:endParaRPr lang="cs-CZ" b="1" dirty="0"/>
          </a:p>
          <a:p>
            <a:endParaRPr lang="cs-CZ" b="1" dirty="0" smtClean="0"/>
          </a:p>
          <a:p>
            <a:endParaRPr lang="cs-CZ" b="1" dirty="0"/>
          </a:p>
          <a:p>
            <a:r>
              <a:rPr lang="cs-CZ" dirty="0"/>
              <a:t/>
            </a:r>
            <a:br>
              <a:rPr lang="cs-CZ" dirty="0"/>
            </a:br>
            <a:endParaRPr lang="cs-CZ" dirty="0"/>
          </a:p>
          <a:p>
            <a:pPr>
              <a:buFont typeface="Wingdings" pitchFamily="2" charset="2"/>
              <a:buNone/>
            </a:pPr>
            <a:endParaRPr lang="cs-CZ" altLang="cs-CZ" b="1" dirty="0"/>
          </a:p>
        </p:txBody>
      </p:sp>
      <p:sp>
        <p:nvSpPr>
          <p:cNvPr id="4" name="Obdélník 3"/>
          <p:cNvSpPr/>
          <p:nvPr/>
        </p:nvSpPr>
        <p:spPr>
          <a:xfrm>
            <a:off x="1403647" y="2351782"/>
            <a:ext cx="6840761" cy="2523768"/>
          </a:xfrm>
          <a:prstGeom prst="rect">
            <a:avLst/>
          </a:prstGeom>
        </p:spPr>
        <p:txBody>
          <a:bodyPr wrap="square">
            <a:spAutoFit/>
          </a:bodyPr>
          <a:lstStyle/>
          <a:p>
            <a:pPr>
              <a:spcBef>
                <a:spcPts val="600"/>
              </a:spcBef>
              <a:spcAft>
                <a:spcPts val="600"/>
              </a:spcAft>
            </a:pPr>
            <a:endParaRPr lang="cs-CZ" b="1" dirty="0" smtClean="0"/>
          </a:p>
          <a:p>
            <a:pPr>
              <a:spcBef>
                <a:spcPts val="600"/>
              </a:spcBef>
              <a:spcAft>
                <a:spcPts val="600"/>
              </a:spcAft>
            </a:pPr>
            <a:endParaRPr lang="cs-CZ" b="1" dirty="0" smtClean="0"/>
          </a:p>
          <a:p>
            <a:pPr>
              <a:spcBef>
                <a:spcPts val="600"/>
              </a:spcBef>
              <a:spcAft>
                <a:spcPts val="600"/>
              </a:spcAft>
            </a:pPr>
            <a:endParaRPr lang="cs-CZ" b="1" dirty="0"/>
          </a:p>
          <a:p>
            <a:pPr>
              <a:spcBef>
                <a:spcPts val="600"/>
              </a:spcBef>
              <a:spcAft>
                <a:spcPts val="600"/>
              </a:spcAft>
            </a:pPr>
            <a:endParaRPr lang="cs-CZ" b="1" dirty="0"/>
          </a:p>
          <a:p>
            <a:pPr>
              <a:spcBef>
                <a:spcPts val="600"/>
              </a:spcBef>
              <a:spcAft>
                <a:spcPts val="600"/>
              </a:spcAft>
            </a:pPr>
            <a:endParaRPr lang="cs-CZ" dirty="0"/>
          </a:p>
          <a:p>
            <a:pPr>
              <a:spcBef>
                <a:spcPts val="600"/>
              </a:spcBef>
              <a:spcAft>
                <a:spcPts val="600"/>
              </a:spcAft>
            </a:pPr>
            <a:endParaRPr lang="cs-CZ" dirty="0"/>
          </a:p>
        </p:txBody>
      </p:sp>
      <p:sp>
        <p:nvSpPr>
          <p:cNvPr id="5" name="Obdélník 4"/>
          <p:cNvSpPr/>
          <p:nvPr/>
        </p:nvSpPr>
        <p:spPr>
          <a:xfrm>
            <a:off x="958249" y="2386871"/>
            <a:ext cx="7485173" cy="6186309"/>
          </a:xfrm>
          <a:prstGeom prst="rect">
            <a:avLst/>
          </a:prstGeom>
        </p:spPr>
        <p:txBody>
          <a:bodyPr wrap="square">
            <a:spAutoFit/>
          </a:bodyPr>
          <a:lstStyle/>
          <a:p>
            <a:r>
              <a:rPr lang="cs-CZ" b="1" dirty="0"/>
              <a:t>Průřez elektrického vodiče v prodlužovacích přívodech a šňůrových </a:t>
            </a:r>
            <a:r>
              <a:rPr lang="cs-CZ" b="1" dirty="0" smtClean="0"/>
              <a:t>vedeních:</a:t>
            </a:r>
          </a:p>
          <a:p>
            <a:r>
              <a:rPr lang="cs-CZ" dirty="0"/>
              <a:t>Pokud je to možné používejte pro zajištění maximální bezpečnosti prodlužovací přívody o průřezu elektrického vodiče 1,5 mm</a:t>
            </a:r>
            <a:r>
              <a:rPr lang="cs-CZ" baseline="30000" dirty="0"/>
              <a:t>2</a:t>
            </a:r>
            <a:r>
              <a:rPr lang="cs-CZ" dirty="0"/>
              <a:t> a co nejkratší možné délky. Příklad pokud k elektrické zásuvce je potřeba připojovací elektrický kabel od elektrického spotřebiče nastavit o 2 metry, kupte pouze 3 metrový prodlužovací přívod místo 5 metrů. </a:t>
            </a:r>
          </a:p>
          <a:p>
            <a:r>
              <a:rPr lang="cs-CZ" dirty="0"/>
              <a:t>Vzhledem k často slabému průřezu elektrického vodiče by se neměli prodlužovací přívody přetěžovat, tedy na ně připojovat více energeticky náročných spotřebičů, např. vysavač a rychlovarnou konvici. </a:t>
            </a:r>
          </a:p>
          <a:p>
            <a:r>
              <a:rPr lang="cs-CZ" dirty="0"/>
              <a:t>Pokud máte prodlužovací přívod na bubnu, je nutné jej kvůli chlazení pro maximální zatížitelnost používat vždy plně rozvinutý (při navinutém stavu vnitřní vrstva kabelu nemůže předávat teplo vzniklé průchodem elektrického proudu do okolí). </a:t>
            </a:r>
          </a:p>
          <a:p>
            <a:endParaRPr lang="cs-CZ" b="1" dirty="0" smtClean="0"/>
          </a:p>
          <a:p>
            <a:endParaRPr lang="cs-CZ" b="1" dirty="0"/>
          </a:p>
          <a:p>
            <a:endParaRPr lang="cs-CZ" b="1" dirty="0" smtClean="0"/>
          </a:p>
          <a:p>
            <a:endParaRPr lang="cs-CZ" b="1" dirty="0"/>
          </a:p>
          <a:p>
            <a:endParaRPr lang="cs-CZ" b="1" dirty="0" smtClean="0"/>
          </a:p>
          <a:p>
            <a:endParaRPr lang="cs-CZ" b="1" dirty="0"/>
          </a:p>
          <a:p>
            <a:endParaRPr lang="cs-CZ" b="1" dirty="0" smtClean="0"/>
          </a:p>
          <a:p>
            <a:endParaRPr lang="cs-CZ" b="1" dirty="0"/>
          </a:p>
          <a:p>
            <a:endParaRPr lang="cs-CZ" b="1" dirty="0"/>
          </a:p>
        </p:txBody>
      </p:sp>
    </p:spTree>
    <p:extLst>
      <p:ext uri="{BB962C8B-B14F-4D97-AF65-F5344CB8AC3E}">
        <p14:creationId xmlns:p14="http://schemas.microsoft.com/office/powerpoint/2010/main" xmlns="" val="13126940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95536" y="476672"/>
            <a:ext cx="8610600" cy="2800767"/>
          </a:xfrm>
          <a:prstGeom prst="rect">
            <a:avLst/>
          </a:prstGeom>
          <a:noFill/>
          <a:ln w="9525">
            <a:noFill/>
            <a:miter lim="800000"/>
            <a:headEnd/>
            <a:tailEnd/>
          </a:ln>
        </p:spPr>
        <p:txBody>
          <a:bodyPr>
            <a:spAutoFit/>
          </a:bodyPr>
          <a:lstStyle/>
          <a:p>
            <a:pPr algn="ct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  </a:t>
            </a: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Elektro instalační materiál-připojovací šňůry </a:t>
            </a:r>
          </a:p>
          <a:p>
            <a:pPr algn="ctr"/>
            <a:endPar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endParaRPr>
          </a:p>
          <a:p>
            <a:pPr algn="ctr"/>
            <a:endPar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endParaRPr>
          </a:p>
        </p:txBody>
      </p:sp>
      <p:sp>
        <p:nvSpPr>
          <p:cNvPr id="2" name="Obdélník 1"/>
          <p:cNvSpPr/>
          <p:nvPr/>
        </p:nvSpPr>
        <p:spPr>
          <a:xfrm>
            <a:off x="1047267" y="2079922"/>
            <a:ext cx="6731563" cy="830997"/>
          </a:xfrm>
          <a:prstGeom prst="rect">
            <a:avLst/>
          </a:prstGeom>
        </p:spPr>
        <p:txBody>
          <a:bodyPr wrap="square">
            <a:spAutoFit/>
          </a:bodyPr>
          <a:lstStyle/>
          <a:p>
            <a:r>
              <a:rPr lang="cs-CZ" sz="1600" dirty="0" smtClean="0">
                <a:latin typeface="Times New Roman" pitchFamily="18" charset="0"/>
              </a:rPr>
              <a:t> </a:t>
            </a:r>
            <a:endParaRPr lang="cs-CZ" sz="1600" dirty="0" smtClean="0"/>
          </a:p>
          <a:p>
            <a:r>
              <a:rPr lang="cs-CZ" sz="1600" dirty="0" smtClean="0"/>
              <a:t> </a:t>
            </a:r>
            <a:endParaRPr lang="cs-CZ" sz="1600" dirty="0"/>
          </a:p>
          <a:p>
            <a:endParaRPr lang="cs-CZ" sz="1600" b="1" dirty="0"/>
          </a:p>
        </p:txBody>
      </p:sp>
      <p:sp>
        <p:nvSpPr>
          <p:cNvPr id="3" name="Obdélník 2"/>
          <p:cNvSpPr/>
          <p:nvPr/>
        </p:nvSpPr>
        <p:spPr>
          <a:xfrm>
            <a:off x="827585" y="2079922"/>
            <a:ext cx="7416824" cy="1754326"/>
          </a:xfrm>
          <a:prstGeom prst="rect">
            <a:avLst/>
          </a:prstGeom>
        </p:spPr>
        <p:txBody>
          <a:bodyPr wrap="square">
            <a:spAutoFit/>
          </a:bodyPr>
          <a:lstStyle/>
          <a:p>
            <a:endParaRPr lang="cs-CZ" b="1" dirty="0"/>
          </a:p>
          <a:p>
            <a:endParaRPr lang="cs-CZ" b="1" dirty="0" smtClean="0"/>
          </a:p>
          <a:p>
            <a:endParaRPr lang="cs-CZ" b="1" dirty="0"/>
          </a:p>
          <a:p>
            <a:r>
              <a:rPr lang="cs-CZ" dirty="0"/>
              <a:t/>
            </a:r>
            <a:br>
              <a:rPr lang="cs-CZ" dirty="0"/>
            </a:br>
            <a:endParaRPr lang="cs-CZ" dirty="0"/>
          </a:p>
          <a:p>
            <a:pPr>
              <a:buFont typeface="Wingdings" pitchFamily="2" charset="2"/>
              <a:buNone/>
            </a:pPr>
            <a:endParaRPr lang="cs-CZ" altLang="cs-CZ" b="1" dirty="0"/>
          </a:p>
        </p:txBody>
      </p:sp>
      <p:sp>
        <p:nvSpPr>
          <p:cNvPr id="4" name="Obdélník 3"/>
          <p:cNvSpPr/>
          <p:nvPr/>
        </p:nvSpPr>
        <p:spPr>
          <a:xfrm>
            <a:off x="1403647" y="2351782"/>
            <a:ext cx="6840761" cy="2523768"/>
          </a:xfrm>
          <a:prstGeom prst="rect">
            <a:avLst/>
          </a:prstGeom>
        </p:spPr>
        <p:txBody>
          <a:bodyPr wrap="square">
            <a:spAutoFit/>
          </a:bodyPr>
          <a:lstStyle/>
          <a:p>
            <a:pPr>
              <a:spcBef>
                <a:spcPts val="600"/>
              </a:spcBef>
              <a:spcAft>
                <a:spcPts val="600"/>
              </a:spcAft>
            </a:pPr>
            <a:endParaRPr lang="cs-CZ" b="1" dirty="0" smtClean="0"/>
          </a:p>
          <a:p>
            <a:pPr>
              <a:spcBef>
                <a:spcPts val="600"/>
              </a:spcBef>
              <a:spcAft>
                <a:spcPts val="600"/>
              </a:spcAft>
            </a:pPr>
            <a:endParaRPr lang="cs-CZ" b="1" dirty="0" smtClean="0"/>
          </a:p>
          <a:p>
            <a:pPr>
              <a:spcBef>
                <a:spcPts val="600"/>
              </a:spcBef>
              <a:spcAft>
                <a:spcPts val="600"/>
              </a:spcAft>
            </a:pPr>
            <a:endParaRPr lang="cs-CZ" b="1" dirty="0"/>
          </a:p>
          <a:p>
            <a:pPr>
              <a:spcBef>
                <a:spcPts val="600"/>
              </a:spcBef>
              <a:spcAft>
                <a:spcPts val="600"/>
              </a:spcAft>
            </a:pPr>
            <a:endParaRPr lang="cs-CZ" b="1" dirty="0"/>
          </a:p>
          <a:p>
            <a:pPr>
              <a:spcBef>
                <a:spcPts val="600"/>
              </a:spcBef>
              <a:spcAft>
                <a:spcPts val="600"/>
              </a:spcAft>
            </a:pPr>
            <a:endParaRPr lang="cs-CZ" dirty="0"/>
          </a:p>
          <a:p>
            <a:pPr>
              <a:spcBef>
                <a:spcPts val="600"/>
              </a:spcBef>
              <a:spcAft>
                <a:spcPts val="600"/>
              </a:spcAft>
            </a:pPr>
            <a:endParaRPr lang="cs-CZ" dirty="0"/>
          </a:p>
        </p:txBody>
      </p:sp>
      <p:sp>
        <p:nvSpPr>
          <p:cNvPr id="5" name="Obdélník 4"/>
          <p:cNvSpPr/>
          <p:nvPr/>
        </p:nvSpPr>
        <p:spPr>
          <a:xfrm>
            <a:off x="958249" y="2386871"/>
            <a:ext cx="7485173" cy="7017306"/>
          </a:xfrm>
          <a:prstGeom prst="rect">
            <a:avLst/>
          </a:prstGeom>
        </p:spPr>
        <p:txBody>
          <a:bodyPr wrap="square">
            <a:spAutoFit/>
          </a:bodyPr>
          <a:lstStyle/>
          <a:p>
            <a:r>
              <a:rPr lang="cs-CZ" b="1" dirty="0" smtClean="0"/>
              <a:t>Použití </a:t>
            </a:r>
            <a:r>
              <a:rPr lang="cs-CZ" b="1" dirty="0"/>
              <a:t>prodlužovacích přívodů a šňůrových vedení </a:t>
            </a:r>
            <a:r>
              <a:rPr lang="cs-CZ" b="1" dirty="0" smtClean="0"/>
              <a:t>venku:</a:t>
            </a:r>
            <a:endParaRPr lang="cs-CZ" b="1" dirty="0"/>
          </a:p>
          <a:p>
            <a:r>
              <a:rPr lang="cs-CZ" dirty="0"/>
              <a:t>Pokud je </a:t>
            </a:r>
            <a:r>
              <a:rPr lang="cs-CZ" dirty="0" err="1"/>
              <a:t>prodlužovák</a:t>
            </a:r>
            <a:r>
              <a:rPr lang="cs-CZ" dirty="0"/>
              <a:t> používán venku, je nutné zajistit, aby přes něj např. nejezdili vozidla, vozíky a podobně. Toho se dosáhne použitím chrániček nebo vedením ve vzduchu, např. vyvěšením na sloupy, stromy, ale ne třeba na hřebík, ostrou hranu něčeho, aby se neprořízla izolace pláště elektrického kabelu, hrozil by zkrat nebo úraz elektrickým proudem. Když je navíc elektrický kabel volně ve vzduchu a navíc je ovanuje vítr tak je i lépe chlazený a snesl by i menší přetížení. </a:t>
            </a:r>
          </a:p>
          <a:p>
            <a:r>
              <a:rPr lang="cs-CZ" dirty="0"/>
              <a:t>Pro použití prodlužovacího přívodu venku (např. na zahradě rodinného domku) je nutné, aby koncovky měly odpovídající krytí. Minimálně však IP 44, ale v případě deště je lepší, ukončit práci a veškeré elektrické nářadí uklidit do sucha. </a:t>
            </a:r>
          </a:p>
          <a:p>
            <a:r>
              <a:rPr lang="cs-CZ" dirty="0"/>
              <a:t>Prodlužovací přívody používané venku podléhají častějším revizím a kontrolám, protože venkovní prostředí je méně bezpečné z hlediska možnosti úrazu elektrickým proudem. </a:t>
            </a:r>
          </a:p>
          <a:p>
            <a:endParaRPr lang="cs-CZ" dirty="0"/>
          </a:p>
          <a:p>
            <a:endParaRPr lang="cs-CZ" b="1" dirty="0" smtClean="0"/>
          </a:p>
          <a:p>
            <a:endParaRPr lang="cs-CZ" b="1" dirty="0"/>
          </a:p>
          <a:p>
            <a:endParaRPr lang="cs-CZ" b="1" dirty="0" smtClean="0"/>
          </a:p>
          <a:p>
            <a:endParaRPr lang="cs-CZ" b="1" dirty="0"/>
          </a:p>
          <a:p>
            <a:endParaRPr lang="cs-CZ" b="1" dirty="0" smtClean="0"/>
          </a:p>
          <a:p>
            <a:endParaRPr lang="cs-CZ" b="1" dirty="0"/>
          </a:p>
          <a:p>
            <a:endParaRPr lang="cs-CZ" b="1" dirty="0" smtClean="0"/>
          </a:p>
          <a:p>
            <a:endParaRPr lang="cs-CZ" b="1" dirty="0"/>
          </a:p>
          <a:p>
            <a:endParaRPr lang="cs-CZ" b="1" dirty="0"/>
          </a:p>
        </p:txBody>
      </p:sp>
    </p:spTree>
    <p:extLst>
      <p:ext uri="{BB962C8B-B14F-4D97-AF65-F5344CB8AC3E}">
        <p14:creationId xmlns:p14="http://schemas.microsoft.com/office/powerpoint/2010/main" xmlns="" val="32318763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95536" y="476672"/>
            <a:ext cx="8610600" cy="2800767"/>
          </a:xfrm>
          <a:prstGeom prst="rect">
            <a:avLst/>
          </a:prstGeom>
          <a:noFill/>
          <a:ln w="9525">
            <a:noFill/>
            <a:miter lim="800000"/>
            <a:headEnd/>
            <a:tailEnd/>
          </a:ln>
        </p:spPr>
        <p:txBody>
          <a:bodyPr>
            <a:spAutoFit/>
          </a:bodyPr>
          <a:lstStyle/>
          <a:p>
            <a:pPr algn="ct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  </a:t>
            </a:r>
            <a:r>
              <a:rPr lang="cs-CZ" sz="4400" dirty="0" smtClean="0">
                <a:latin typeface="Times New Roman" pitchFamily="18" charset="0"/>
              </a:rPr>
              <a:t> </a:t>
            </a:r>
            <a:r>
              <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rPr>
              <a:t>Elektro instalační materiál-připojovací šňůry </a:t>
            </a:r>
          </a:p>
          <a:p>
            <a:pPr algn="ctr"/>
            <a:endParaRPr lang="cs-CZ" sz="4400" b="1" dirty="0" smtClean="0">
              <a:solidFill>
                <a:schemeClr val="accent2">
                  <a:lumMod val="50000"/>
                </a:schemeClr>
              </a:solidFill>
              <a:effectLst>
                <a:outerShdw blurRad="38100" dist="38100" dir="2700000" algn="tl">
                  <a:srgbClr val="000000">
                    <a:alpha val="43137"/>
                  </a:srgbClr>
                </a:outerShdw>
              </a:effectLst>
              <a:latin typeface="+mj-lt"/>
              <a:ea typeface="+mj-ea"/>
              <a:cs typeface="+mj-cs"/>
            </a:endParaRPr>
          </a:p>
          <a:p>
            <a:pPr algn="ctr"/>
            <a:endParaRPr lang="cs-CZ" sz="4400" b="1" dirty="0">
              <a:solidFill>
                <a:schemeClr val="accent2">
                  <a:lumMod val="50000"/>
                </a:schemeClr>
              </a:solidFill>
              <a:effectLst>
                <a:outerShdw blurRad="38100" dist="38100" dir="2700000" algn="tl">
                  <a:srgbClr val="000000">
                    <a:alpha val="43137"/>
                  </a:srgbClr>
                </a:outerShdw>
              </a:effectLst>
              <a:latin typeface="+mj-lt"/>
              <a:ea typeface="+mj-ea"/>
              <a:cs typeface="+mj-cs"/>
            </a:endParaRPr>
          </a:p>
        </p:txBody>
      </p:sp>
      <p:sp>
        <p:nvSpPr>
          <p:cNvPr id="2" name="Obdélník 1"/>
          <p:cNvSpPr/>
          <p:nvPr/>
        </p:nvSpPr>
        <p:spPr>
          <a:xfrm>
            <a:off x="1047267" y="2079922"/>
            <a:ext cx="6731563" cy="830997"/>
          </a:xfrm>
          <a:prstGeom prst="rect">
            <a:avLst/>
          </a:prstGeom>
        </p:spPr>
        <p:txBody>
          <a:bodyPr wrap="square">
            <a:spAutoFit/>
          </a:bodyPr>
          <a:lstStyle/>
          <a:p>
            <a:r>
              <a:rPr lang="cs-CZ" sz="1600" dirty="0" smtClean="0">
                <a:latin typeface="Times New Roman" pitchFamily="18" charset="0"/>
              </a:rPr>
              <a:t> </a:t>
            </a:r>
            <a:endParaRPr lang="cs-CZ" sz="1600" dirty="0" smtClean="0"/>
          </a:p>
          <a:p>
            <a:r>
              <a:rPr lang="cs-CZ" sz="1600" dirty="0" smtClean="0"/>
              <a:t> </a:t>
            </a:r>
            <a:endParaRPr lang="cs-CZ" sz="1600" dirty="0"/>
          </a:p>
          <a:p>
            <a:endParaRPr lang="cs-CZ" sz="1600" b="1" dirty="0"/>
          </a:p>
        </p:txBody>
      </p:sp>
      <p:sp>
        <p:nvSpPr>
          <p:cNvPr id="3" name="Obdélník 2"/>
          <p:cNvSpPr/>
          <p:nvPr/>
        </p:nvSpPr>
        <p:spPr>
          <a:xfrm>
            <a:off x="827585" y="2079922"/>
            <a:ext cx="7416824" cy="1754326"/>
          </a:xfrm>
          <a:prstGeom prst="rect">
            <a:avLst/>
          </a:prstGeom>
        </p:spPr>
        <p:txBody>
          <a:bodyPr wrap="square">
            <a:spAutoFit/>
          </a:bodyPr>
          <a:lstStyle/>
          <a:p>
            <a:endParaRPr lang="cs-CZ" b="1" dirty="0"/>
          </a:p>
          <a:p>
            <a:endParaRPr lang="cs-CZ" b="1" dirty="0" smtClean="0"/>
          </a:p>
          <a:p>
            <a:endParaRPr lang="cs-CZ" b="1" dirty="0"/>
          </a:p>
          <a:p>
            <a:r>
              <a:rPr lang="cs-CZ" dirty="0"/>
              <a:t/>
            </a:r>
            <a:br>
              <a:rPr lang="cs-CZ" dirty="0"/>
            </a:br>
            <a:endParaRPr lang="cs-CZ" dirty="0"/>
          </a:p>
          <a:p>
            <a:pPr>
              <a:buFont typeface="Wingdings" pitchFamily="2" charset="2"/>
              <a:buNone/>
            </a:pPr>
            <a:endParaRPr lang="cs-CZ" altLang="cs-CZ" b="1" dirty="0"/>
          </a:p>
        </p:txBody>
      </p:sp>
      <p:sp>
        <p:nvSpPr>
          <p:cNvPr id="4" name="Obdélník 3"/>
          <p:cNvSpPr/>
          <p:nvPr/>
        </p:nvSpPr>
        <p:spPr>
          <a:xfrm>
            <a:off x="1403647" y="2351782"/>
            <a:ext cx="6840761" cy="2523768"/>
          </a:xfrm>
          <a:prstGeom prst="rect">
            <a:avLst/>
          </a:prstGeom>
        </p:spPr>
        <p:txBody>
          <a:bodyPr wrap="square">
            <a:spAutoFit/>
          </a:bodyPr>
          <a:lstStyle/>
          <a:p>
            <a:pPr>
              <a:spcBef>
                <a:spcPts val="600"/>
              </a:spcBef>
              <a:spcAft>
                <a:spcPts val="600"/>
              </a:spcAft>
            </a:pPr>
            <a:endParaRPr lang="cs-CZ" b="1" dirty="0" smtClean="0"/>
          </a:p>
          <a:p>
            <a:pPr>
              <a:spcBef>
                <a:spcPts val="600"/>
              </a:spcBef>
              <a:spcAft>
                <a:spcPts val="600"/>
              </a:spcAft>
            </a:pPr>
            <a:endParaRPr lang="cs-CZ" b="1" dirty="0" smtClean="0"/>
          </a:p>
          <a:p>
            <a:pPr>
              <a:spcBef>
                <a:spcPts val="600"/>
              </a:spcBef>
              <a:spcAft>
                <a:spcPts val="600"/>
              </a:spcAft>
            </a:pPr>
            <a:endParaRPr lang="cs-CZ" b="1" dirty="0"/>
          </a:p>
          <a:p>
            <a:pPr>
              <a:spcBef>
                <a:spcPts val="600"/>
              </a:spcBef>
              <a:spcAft>
                <a:spcPts val="600"/>
              </a:spcAft>
            </a:pPr>
            <a:endParaRPr lang="cs-CZ" b="1" dirty="0"/>
          </a:p>
          <a:p>
            <a:pPr>
              <a:spcBef>
                <a:spcPts val="600"/>
              </a:spcBef>
              <a:spcAft>
                <a:spcPts val="600"/>
              </a:spcAft>
            </a:pPr>
            <a:endParaRPr lang="cs-CZ" dirty="0"/>
          </a:p>
          <a:p>
            <a:pPr>
              <a:spcBef>
                <a:spcPts val="600"/>
              </a:spcBef>
              <a:spcAft>
                <a:spcPts val="600"/>
              </a:spcAft>
            </a:pPr>
            <a:endParaRPr lang="cs-CZ" dirty="0"/>
          </a:p>
        </p:txBody>
      </p:sp>
      <p:sp>
        <p:nvSpPr>
          <p:cNvPr id="5" name="Obdélník 4"/>
          <p:cNvSpPr/>
          <p:nvPr/>
        </p:nvSpPr>
        <p:spPr>
          <a:xfrm>
            <a:off x="958249" y="2386871"/>
            <a:ext cx="7485173" cy="3139321"/>
          </a:xfrm>
          <a:prstGeom prst="rect">
            <a:avLst/>
          </a:prstGeom>
        </p:spPr>
        <p:txBody>
          <a:bodyPr wrap="square">
            <a:spAutoFit/>
          </a:bodyPr>
          <a:lstStyle/>
          <a:p>
            <a:r>
              <a:rPr lang="cs-CZ" b="1" dirty="0" smtClean="0"/>
              <a:t>Ukázka </a:t>
            </a:r>
            <a:r>
              <a:rPr lang="cs-CZ" b="1" dirty="0"/>
              <a:t>prodlužovacích přívodů a </a:t>
            </a:r>
            <a:r>
              <a:rPr lang="cs-CZ" b="1" dirty="0" smtClean="0"/>
              <a:t>šňůrových:</a:t>
            </a:r>
            <a:endParaRPr lang="cs-CZ" b="1" dirty="0"/>
          </a:p>
          <a:p>
            <a:endParaRPr lang="cs-CZ" dirty="0"/>
          </a:p>
          <a:p>
            <a:endParaRPr lang="cs-CZ" b="1" dirty="0" smtClean="0"/>
          </a:p>
          <a:p>
            <a:endParaRPr lang="cs-CZ" b="1" dirty="0"/>
          </a:p>
          <a:p>
            <a:endParaRPr lang="cs-CZ" b="1" dirty="0" smtClean="0"/>
          </a:p>
          <a:p>
            <a:endParaRPr lang="cs-CZ" b="1" dirty="0"/>
          </a:p>
          <a:p>
            <a:endParaRPr lang="cs-CZ" b="1" dirty="0" smtClean="0"/>
          </a:p>
          <a:p>
            <a:endParaRPr lang="cs-CZ" b="1" dirty="0"/>
          </a:p>
          <a:p>
            <a:endParaRPr lang="cs-CZ" b="1" dirty="0" smtClean="0"/>
          </a:p>
          <a:p>
            <a:endParaRPr lang="cs-CZ" b="1" dirty="0"/>
          </a:p>
          <a:p>
            <a:endParaRPr lang="cs-CZ" b="1"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85853" y="3834248"/>
            <a:ext cx="3034771" cy="16902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220072" y="2780928"/>
            <a:ext cx="2813587" cy="309494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2388928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0" y="381000"/>
            <a:ext cx="9252520" cy="2123658"/>
          </a:xfrm>
          <a:prstGeom prst="rect">
            <a:avLst/>
          </a:prstGeom>
          <a:noFill/>
          <a:ln w="9525">
            <a:noFill/>
            <a:miter lim="800000"/>
            <a:headEnd/>
            <a:tailEnd/>
          </a:ln>
        </p:spPr>
        <p:txBody>
          <a:bodyPr wrap="square">
            <a:spAutoFit/>
          </a:bodyPr>
          <a:lstStyle/>
          <a:p>
            <a:pPr algn="ctr"/>
            <a:r>
              <a:rPr lang="cs-CZ" sz="4400" b="1" dirty="0" smtClean="0">
                <a:solidFill>
                  <a:schemeClr val="accent2">
                    <a:lumMod val="50000"/>
                  </a:schemeClr>
                </a:solidFill>
                <a:effectLst>
                  <a:outerShdw blurRad="38100" dist="38100" dir="2700000" algn="tl">
                    <a:srgbClr val="000000">
                      <a:alpha val="43137"/>
                    </a:srgbClr>
                  </a:outerShdw>
                </a:effectLst>
              </a:rPr>
              <a:t>Elektro </a:t>
            </a:r>
            <a:r>
              <a:rPr lang="cs-CZ" sz="4400" b="1" dirty="0">
                <a:solidFill>
                  <a:schemeClr val="accent2">
                    <a:lumMod val="50000"/>
                  </a:schemeClr>
                </a:solidFill>
                <a:effectLst>
                  <a:outerShdw blurRad="38100" dist="38100" dir="2700000" algn="tl">
                    <a:srgbClr val="000000">
                      <a:alpha val="43137"/>
                    </a:srgbClr>
                  </a:outerShdw>
                </a:effectLst>
              </a:rPr>
              <a:t>instalační materiál-připojovací šňůry </a:t>
            </a:r>
          </a:p>
          <a:p>
            <a:pPr algn="ctr"/>
            <a:endParaRPr lang="cs-CZ" sz="4400" b="1" dirty="0">
              <a:solidFill>
                <a:schemeClr val="accent2">
                  <a:lumMod val="50000"/>
                </a:schemeClr>
              </a:solidFill>
              <a:effectLst>
                <a:outerShdw blurRad="38100" dist="38100" dir="2700000" algn="tl">
                  <a:srgbClr val="000000">
                    <a:alpha val="43137"/>
                  </a:srgbClr>
                </a:outerShdw>
              </a:effectLst>
            </a:endParaRPr>
          </a:p>
        </p:txBody>
      </p:sp>
      <p:sp>
        <p:nvSpPr>
          <p:cNvPr id="3" name="TextovéPole 2"/>
          <p:cNvSpPr txBox="1"/>
          <p:nvPr/>
        </p:nvSpPr>
        <p:spPr>
          <a:xfrm>
            <a:off x="228558" y="1870498"/>
            <a:ext cx="8610600" cy="1384995"/>
          </a:xfrm>
          <a:prstGeom prst="rect">
            <a:avLst/>
          </a:prstGeom>
          <a:noFill/>
        </p:spPr>
        <p:txBody>
          <a:bodyPr wrap="square" rtlCol="0">
            <a:spAutoFit/>
          </a:bodyPr>
          <a:lstStyle/>
          <a:p>
            <a:pPr>
              <a:spcBef>
                <a:spcPts val="600"/>
              </a:spcBef>
              <a:spcAft>
                <a:spcPts val="600"/>
              </a:spcAft>
            </a:pPr>
            <a:r>
              <a:rPr lang="cs-CZ" sz="2800" b="1" dirty="0" smtClean="0"/>
              <a:t>Cvičení:</a:t>
            </a:r>
          </a:p>
          <a:p>
            <a:pPr marL="971550" lvl="1" indent="-514350">
              <a:spcBef>
                <a:spcPts val="600"/>
              </a:spcBef>
              <a:spcAft>
                <a:spcPts val="600"/>
              </a:spcAft>
              <a:buFont typeface="+mj-lt"/>
              <a:buAutoNum type="arabicPeriod"/>
            </a:pPr>
            <a:r>
              <a:rPr lang="cs-CZ" altLang="cs-CZ" sz="2800" b="1" dirty="0" smtClean="0"/>
              <a:t>Co musí byt uvedeno na prodlužovacím přívodů :</a:t>
            </a:r>
            <a:r>
              <a:rPr lang="cs-CZ" sz="2800" b="1" dirty="0" smtClean="0"/>
              <a:t> </a:t>
            </a:r>
            <a:r>
              <a:rPr lang="cs-CZ" dirty="0">
                <a:solidFill>
                  <a:schemeClr val="tx2"/>
                </a:solidFill>
              </a:rPr>
              <a:t>	</a:t>
            </a:r>
            <a:r>
              <a:rPr lang="cs-CZ" dirty="0" smtClean="0">
                <a:solidFill>
                  <a:schemeClr val="tx2"/>
                </a:solidFill>
              </a:rPr>
              <a:t>	</a:t>
            </a:r>
            <a:r>
              <a:rPr lang="cs-CZ" dirty="0">
                <a:solidFill>
                  <a:schemeClr val="tx2"/>
                </a:solidFill>
              </a:rPr>
              <a:t>				</a:t>
            </a:r>
          </a:p>
        </p:txBody>
      </p:sp>
      <p:sp>
        <p:nvSpPr>
          <p:cNvPr id="2" name="Obdélník 1"/>
          <p:cNvSpPr/>
          <p:nvPr/>
        </p:nvSpPr>
        <p:spPr>
          <a:xfrm>
            <a:off x="3059832" y="4759323"/>
            <a:ext cx="6912768" cy="646331"/>
          </a:xfrm>
          <a:prstGeom prst="rect">
            <a:avLst/>
          </a:prstGeom>
        </p:spPr>
        <p:txBody>
          <a:bodyPr wrap="square">
            <a:spAutoFit/>
          </a:bodyPr>
          <a:lstStyle/>
          <a:p>
            <a:endParaRPr lang="cs-CZ" dirty="0">
              <a:solidFill>
                <a:schemeClr val="tx2"/>
              </a:solidFill>
            </a:endParaRPr>
          </a:p>
          <a:p>
            <a:endParaRPr lang="cs-CZ" dirty="0" smtClean="0">
              <a:solidFill>
                <a:schemeClr val="tx2"/>
              </a:solidFill>
            </a:endParaRPr>
          </a:p>
        </p:txBody>
      </p:sp>
      <p:sp>
        <p:nvSpPr>
          <p:cNvPr id="7" name="Obdélník 6"/>
          <p:cNvSpPr/>
          <p:nvPr/>
        </p:nvSpPr>
        <p:spPr>
          <a:xfrm>
            <a:off x="1547664" y="3420494"/>
            <a:ext cx="5760640" cy="1477328"/>
          </a:xfrm>
          <a:prstGeom prst="rect">
            <a:avLst/>
          </a:prstGeom>
        </p:spPr>
        <p:txBody>
          <a:bodyPr wrap="square">
            <a:spAutoFit/>
          </a:bodyPr>
          <a:lstStyle/>
          <a:p>
            <a:pPr marL="285750" indent="-285750">
              <a:spcBef>
                <a:spcPct val="0"/>
              </a:spcBef>
              <a:buClr>
                <a:schemeClr val="tx1"/>
              </a:buClr>
              <a:buFont typeface="Arial" panose="020B0604020202020204" pitchFamily="34" charset="0"/>
              <a:buChar char="•"/>
            </a:pPr>
            <a:r>
              <a:rPr lang="cs-CZ" dirty="0" smtClean="0">
                <a:solidFill>
                  <a:schemeClr val="tx2"/>
                </a:solidFill>
              </a:rPr>
              <a:t>průřez </a:t>
            </a:r>
            <a:r>
              <a:rPr lang="cs-CZ" dirty="0">
                <a:solidFill>
                  <a:schemeClr val="tx2"/>
                </a:solidFill>
              </a:rPr>
              <a:t>elektrického vodiče </a:t>
            </a:r>
          </a:p>
          <a:p>
            <a:pPr marL="285750" indent="-285750">
              <a:spcBef>
                <a:spcPct val="0"/>
              </a:spcBef>
              <a:buClr>
                <a:schemeClr val="tx1"/>
              </a:buClr>
              <a:buFont typeface="Arial" panose="020B0604020202020204" pitchFamily="34" charset="0"/>
              <a:buChar char="•"/>
            </a:pPr>
            <a:r>
              <a:rPr lang="cs-CZ" dirty="0" smtClean="0">
                <a:solidFill>
                  <a:schemeClr val="tx2"/>
                </a:solidFill>
              </a:rPr>
              <a:t>zatížitelnost</a:t>
            </a:r>
            <a:endParaRPr lang="cs-CZ" dirty="0">
              <a:solidFill>
                <a:schemeClr val="tx2"/>
              </a:solidFill>
            </a:endParaRPr>
          </a:p>
          <a:p>
            <a:pPr marL="285750" indent="-285750">
              <a:spcBef>
                <a:spcPct val="0"/>
              </a:spcBef>
              <a:buClr>
                <a:schemeClr val="tx1"/>
              </a:buClr>
              <a:buFont typeface="Arial" panose="020B0604020202020204" pitchFamily="34" charset="0"/>
              <a:buChar char="•"/>
            </a:pPr>
            <a:r>
              <a:rPr lang="cs-CZ" dirty="0" smtClean="0">
                <a:solidFill>
                  <a:schemeClr val="tx2"/>
                </a:solidFill>
              </a:rPr>
              <a:t>informace </a:t>
            </a:r>
            <a:r>
              <a:rPr lang="cs-CZ" dirty="0">
                <a:solidFill>
                  <a:schemeClr val="tx2"/>
                </a:solidFill>
              </a:rPr>
              <a:t>o prostorech, ve kterých je možné prodlužovací přívod používat </a:t>
            </a:r>
          </a:p>
          <a:p>
            <a:pPr marL="285750" indent="-285750">
              <a:spcBef>
                <a:spcPct val="0"/>
              </a:spcBef>
              <a:buClr>
                <a:schemeClr val="tx1"/>
              </a:buClr>
              <a:buSzPct val="48000"/>
              <a:buFont typeface="Arial" panose="020B0604020202020204" pitchFamily="34" charset="0"/>
              <a:buChar char="•"/>
            </a:pPr>
            <a:endParaRPr lang="cs-CZ" dirty="0">
              <a:solidFill>
                <a:schemeClr val="tx2"/>
              </a:solidFill>
            </a:endParaRPr>
          </a:p>
        </p:txBody>
      </p:sp>
    </p:spTree>
    <p:extLst>
      <p:ext uri="{BB962C8B-B14F-4D97-AF65-F5344CB8AC3E}">
        <p14:creationId xmlns:p14="http://schemas.microsoft.com/office/powerpoint/2010/main" xmlns="" val="38702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27865</TotalTime>
  <Words>858</Words>
  <Application>Microsoft Office PowerPoint</Application>
  <PresentationFormat>Předvádění na obrazovce (4:3)</PresentationFormat>
  <Paragraphs>143</Paragraphs>
  <Slides>10</Slides>
  <Notes>0</Notes>
  <HiddenSlides>0</HiddenSlides>
  <MMClips>0</MMClips>
  <ScaleCrop>false</ScaleCrop>
  <HeadingPairs>
    <vt:vector size="4" baseType="variant">
      <vt:variant>
        <vt:lpstr>Motiv</vt:lpstr>
      </vt:variant>
      <vt:variant>
        <vt:i4>1</vt:i4>
      </vt:variant>
      <vt:variant>
        <vt:lpstr>Nadpisy snímků</vt:lpstr>
      </vt:variant>
      <vt:variant>
        <vt:i4>10</vt:i4>
      </vt:variant>
    </vt:vector>
  </HeadingPairs>
  <TitlesOfParts>
    <vt:vector size="11" baseType="lpstr">
      <vt:lpstr>Motiv systému Office</vt:lpstr>
      <vt:lpstr>Snímek 1</vt:lpstr>
      <vt:lpstr>Snímek 2</vt:lpstr>
      <vt:lpstr>Snímek 3</vt:lpstr>
      <vt:lpstr>Snímek 4</vt:lpstr>
      <vt:lpstr>Snímek 5</vt:lpstr>
      <vt:lpstr>Snímek 6</vt:lpstr>
      <vt:lpstr>Snímek 7</vt:lpstr>
      <vt:lpstr>Snímek 8</vt:lpstr>
      <vt:lpstr>Snímek 9</vt:lpstr>
      <vt:lpstr>SEZNAM POUŽITÝCH ZDROJŮ </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EU_12</dc:creator>
  <cp:lastModifiedBy>Erda</cp:lastModifiedBy>
  <cp:revision>282</cp:revision>
  <dcterms:created xsi:type="dcterms:W3CDTF">2014-04-06T14:10:38Z</dcterms:created>
  <dcterms:modified xsi:type="dcterms:W3CDTF">2014-10-15T21:11:12Z</dcterms:modified>
</cp:coreProperties>
</file>