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60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268" r:id="rId16"/>
    <p:sldId id="295" r:id="rId17"/>
    <p:sldId id="296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331144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VY_32_INOVACE_626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Silové kabely, značení harmonizovaných vodičů a kabelů-do 750 V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a 2.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02996" y="2048451"/>
            <a:ext cx="82711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Tabulka 5</a:t>
            </a:r>
            <a:endParaRPr lang="cs-CZ" dirty="0"/>
          </a:p>
          <a:p>
            <a:r>
              <a:rPr lang="cs-CZ" i="1" dirty="0"/>
              <a:t>Symbol		Speciální konstrukční prvky kabelu</a:t>
            </a:r>
            <a:endParaRPr lang="cs-CZ" dirty="0"/>
          </a:p>
          <a:p>
            <a:r>
              <a:rPr lang="cs-CZ" b="1" dirty="0"/>
              <a:t>D3</a:t>
            </a:r>
            <a:r>
              <a:rPr lang="cs-CZ" dirty="0"/>
              <a:t>		mechanicky nosné prvky z jednoho nebo více prvků (textil nebo </a:t>
            </a:r>
            <a:r>
              <a:rPr lang="cs-CZ" dirty="0" smtClean="0"/>
              <a:t>		kov</a:t>
            </a:r>
            <a:r>
              <a:rPr lang="cs-CZ" dirty="0"/>
              <a:t>), umístěny v ose kabelu nebo rozděleny v plochém kabelu</a:t>
            </a:r>
          </a:p>
          <a:p>
            <a:r>
              <a:rPr lang="cs-CZ" b="1" dirty="0"/>
              <a:t>D5</a:t>
            </a:r>
            <a:r>
              <a:rPr lang="cs-CZ" dirty="0"/>
              <a:t>		středová vložka (pouze pro výtahové kabely, není mechanicky </a:t>
            </a:r>
            <a:r>
              <a:rPr lang="cs-CZ" dirty="0" smtClean="0"/>
              <a:t>		nosná</a:t>
            </a:r>
            <a:r>
              <a:rPr lang="cs-CZ" dirty="0"/>
              <a:t>)</a:t>
            </a:r>
          </a:p>
          <a:p>
            <a:r>
              <a:rPr lang="cs-CZ" dirty="0"/>
              <a:t> </a:t>
            </a:r>
          </a:p>
          <a:p>
            <a:r>
              <a:rPr lang="cs-CZ" b="1" dirty="0"/>
              <a:t>POZNÁMKA:</a:t>
            </a:r>
            <a:r>
              <a:rPr lang="cs-CZ" dirty="0"/>
              <a:t> Tyto symboly, je-li třeba, následují za symboly vybranými z tabulek 3 a 4.</a:t>
            </a:r>
          </a:p>
        </p:txBody>
      </p:sp>
    </p:spTree>
    <p:extLst>
      <p:ext uri="{BB962C8B-B14F-4D97-AF65-F5344CB8AC3E}">
        <p14:creationId xmlns:p14="http://schemas.microsoft.com/office/powerpoint/2010/main" xmlns="" val="359956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13447" y="1831907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Tabulka 6</a:t>
            </a:r>
            <a:endParaRPr lang="cs-CZ" dirty="0"/>
          </a:p>
          <a:p>
            <a:r>
              <a:rPr lang="cs-CZ" i="1" dirty="0"/>
              <a:t>Symbol		Speciální konstrukce kabelu</a:t>
            </a:r>
            <a:endParaRPr lang="cs-CZ" dirty="0"/>
          </a:p>
          <a:p>
            <a:r>
              <a:rPr lang="cs-CZ" dirty="0"/>
              <a:t>bez symbolu	kruhová konstrukce kabelu</a:t>
            </a:r>
          </a:p>
          <a:p>
            <a:r>
              <a:rPr lang="cs-CZ" b="1" dirty="0"/>
              <a:t>H</a:t>
            </a:r>
            <a:r>
              <a:rPr lang="cs-CZ" dirty="0"/>
              <a:t>		ploché provedení "oddělitelných" kabelů a žil, buď s </a:t>
            </a:r>
            <a:r>
              <a:rPr lang="cs-CZ" dirty="0" smtClean="0"/>
              <a:t>		pláštěm </a:t>
            </a:r>
            <a:r>
              <a:rPr lang="cs-CZ" dirty="0"/>
              <a:t>nebo bez pláště</a:t>
            </a:r>
          </a:p>
          <a:p>
            <a:r>
              <a:rPr lang="cs-CZ" b="1" dirty="0"/>
              <a:t>H2</a:t>
            </a:r>
            <a:r>
              <a:rPr lang="cs-CZ" dirty="0"/>
              <a:t>		ploché provedení "neoddělitelných" kabelů a šňůr</a:t>
            </a:r>
          </a:p>
          <a:p>
            <a:r>
              <a:rPr lang="cs-CZ" b="1" dirty="0"/>
              <a:t>H6		</a:t>
            </a:r>
            <a:r>
              <a:rPr lang="cs-CZ" dirty="0"/>
              <a:t>plochý kabel se 3 nebo více žilami podle HD 359 nebo EN </a:t>
            </a:r>
            <a:r>
              <a:rPr lang="cs-CZ" dirty="0" smtClean="0"/>
              <a:t>		50214</a:t>
            </a:r>
            <a:endParaRPr lang="cs-CZ" dirty="0"/>
          </a:p>
          <a:p>
            <a:r>
              <a:rPr lang="cs-CZ" b="1" dirty="0"/>
              <a:t>H7</a:t>
            </a:r>
            <a:r>
              <a:rPr lang="cs-CZ" dirty="0"/>
              <a:t>		kabel s dvouvrstvou vytlačovanou izolací</a:t>
            </a:r>
          </a:p>
          <a:p>
            <a:r>
              <a:rPr lang="cs-CZ" b="1" dirty="0"/>
              <a:t>H8</a:t>
            </a:r>
            <a:r>
              <a:rPr lang="cs-CZ" dirty="0"/>
              <a:t>		spirálový přívod</a:t>
            </a:r>
          </a:p>
          <a:p>
            <a:r>
              <a:rPr lang="cs-CZ" dirty="0"/>
              <a:t> </a:t>
            </a:r>
          </a:p>
          <a:p>
            <a:r>
              <a:rPr lang="cs-CZ" b="1" dirty="0"/>
              <a:t>POZNÁMKA:</a:t>
            </a:r>
            <a:r>
              <a:rPr lang="cs-CZ" dirty="0"/>
              <a:t> Tyto symboly, je-li třeba, následují za symboly vybranými z tabulek 3 až 5</a:t>
            </a:r>
          </a:p>
        </p:txBody>
      </p:sp>
    </p:spTree>
    <p:extLst>
      <p:ext uri="{BB962C8B-B14F-4D97-AF65-F5344CB8AC3E}">
        <p14:creationId xmlns:p14="http://schemas.microsoft.com/office/powerpoint/2010/main" xmlns="" val="322481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13447" y="1831907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Tabulka 7</a:t>
            </a:r>
            <a:endParaRPr lang="cs-CZ" dirty="0"/>
          </a:p>
          <a:p>
            <a:r>
              <a:rPr lang="cs-CZ" i="1" dirty="0"/>
              <a:t>Symbol		Materiál jádra</a:t>
            </a:r>
            <a:endParaRPr lang="cs-CZ" dirty="0"/>
          </a:p>
          <a:p>
            <a:r>
              <a:rPr lang="cs-CZ" dirty="0"/>
              <a:t>bez symbolu	měď</a:t>
            </a:r>
          </a:p>
          <a:p>
            <a:r>
              <a:rPr lang="cs-CZ" b="1" dirty="0"/>
              <a:t>A</a:t>
            </a:r>
            <a:r>
              <a:rPr lang="cs-CZ" dirty="0"/>
              <a:t>		hliník</a:t>
            </a:r>
          </a:p>
          <a:p>
            <a:r>
              <a:rPr lang="cs-CZ" dirty="0"/>
              <a:t> </a:t>
            </a:r>
          </a:p>
          <a:p>
            <a:r>
              <a:rPr lang="cs-CZ" b="1" dirty="0"/>
              <a:t>POZNÁMKA:</a:t>
            </a:r>
            <a:r>
              <a:rPr lang="cs-CZ" dirty="0"/>
              <a:t> Tyto symboly, je-li třeba, následují za symboly vybranými z tabulek 3 až 6</a:t>
            </a:r>
          </a:p>
        </p:txBody>
      </p:sp>
    </p:spTree>
    <p:extLst>
      <p:ext uri="{BB962C8B-B14F-4D97-AF65-F5344CB8AC3E}">
        <p14:creationId xmlns:p14="http://schemas.microsoft.com/office/powerpoint/2010/main" xmlns="" val="208645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3608" y="1334569"/>
            <a:ext cx="75608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Tabulka 8</a:t>
            </a:r>
            <a:endParaRPr lang="cs-CZ" dirty="0"/>
          </a:p>
          <a:p>
            <a:r>
              <a:rPr lang="cs-CZ" i="1" dirty="0"/>
              <a:t>Symbol		Typ jádra</a:t>
            </a:r>
            <a:endParaRPr lang="cs-CZ" dirty="0"/>
          </a:p>
          <a:p>
            <a:r>
              <a:rPr lang="cs-CZ" b="1" dirty="0"/>
              <a:t>D</a:t>
            </a:r>
            <a:r>
              <a:rPr lang="cs-CZ" dirty="0"/>
              <a:t>		ohebné jádro pro svařovací vodiče podle HD 22 Část 6 </a:t>
            </a:r>
            <a:r>
              <a:rPr lang="cs-CZ" dirty="0" smtClean="0"/>
              <a:t>			(</a:t>
            </a:r>
            <a:r>
              <a:rPr lang="cs-CZ" dirty="0"/>
              <a:t>ohebnost jiná než pro třídu 5 HD 383)</a:t>
            </a:r>
          </a:p>
          <a:p>
            <a:r>
              <a:rPr lang="cs-CZ" b="1" dirty="0"/>
              <a:t>E</a:t>
            </a:r>
            <a:r>
              <a:rPr lang="cs-CZ" dirty="0"/>
              <a:t>		velmi ohebné jádro pro svařovací vodiče podle HD 22 Část 6 </a:t>
            </a:r>
            <a:r>
              <a:rPr lang="cs-CZ" dirty="0" smtClean="0"/>
              <a:t>		(</a:t>
            </a:r>
            <a:r>
              <a:rPr lang="cs-CZ" dirty="0"/>
              <a:t>ohebnost jiná než pro třídu 5 HD 383)</a:t>
            </a:r>
          </a:p>
          <a:p>
            <a:r>
              <a:rPr lang="cs-CZ" b="1" dirty="0"/>
              <a:t>F</a:t>
            </a:r>
            <a:r>
              <a:rPr lang="cs-CZ" dirty="0"/>
              <a:t>		ohebné jádro ohebného kabelu nebo šňůry (podle třídy 5 </a:t>
            </a:r>
            <a:r>
              <a:rPr lang="cs-CZ" dirty="0" smtClean="0"/>
              <a:t>			HD </a:t>
            </a:r>
            <a:r>
              <a:rPr lang="cs-CZ" dirty="0"/>
              <a:t>383)</a:t>
            </a:r>
          </a:p>
          <a:p>
            <a:r>
              <a:rPr lang="cs-CZ" b="1" dirty="0"/>
              <a:t>H</a:t>
            </a:r>
            <a:r>
              <a:rPr lang="cs-CZ" dirty="0"/>
              <a:t>		velmi ohebné jádro ohebného kabelu nebo šňůry </a:t>
            </a:r>
            <a:r>
              <a:rPr lang="cs-CZ" dirty="0" smtClean="0"/>
              <a:t>			(</a:t>
            </a:r>
            <a:r>
              <a:rPr lang="cs-CZ" dirty="0"/>
              <a:t>ohebnost odpovídá třídě 6 HD 383)</a:t>
            </a:r>
          </a:p>
          <a:p>
            <a:r>
              <a:rPr lang="cs-CZ" b="1" dirty="0"/>
              <a:t>K</a:t>
            </a:r>
            <a:r>
              <a:rPr lang="cs-CZ" dirty="0"/>
              <a:t>		ohebné jádro pro pevné instalace (pokud není stanoveno </a:t>
            </a:r>
            <a:r>
              <a:rPr lang="cs-CZ" dirty="0" smtClean="0"/>
              <a:t>			jinak</a:t>
            </a:r>
            <a:r>
              <a:rPr lang="cs-CZ" dirty="0"/>
              <a:t>, ohebnost odpovídá třídě 5 HD 383)</a:t>
            </a:r>
          </a:p>
          <a:p>
            <a:r>
              <a:rPr lang="cs-CZ" b="1" dirty="0"/>
              <a:t>R</a:t>
            </a:r>
            <a:r>
              <a:rPr lang="cs-CZ" dirty="0"/>
              <a:t>		pevné kulaté jádro </a:t>
            </a:r>
            <a:r>
              <a:rPr lang="cs-CZ" dirty="0" err="1"/>
              <a:t>lanované</a:t>
            </a:r>
            <a:endParaRPr lang="cs-CZ" dirty="0"/>
          </a:p>
          <a:p>
            <a:r>
              <a:rPr lang="cs-CZ" b="1" dirty="0"/>
              <a:t>U</a:t>
            </a:r>
            <a:r>
              <a:rPr lang="cs-CZ" dirty="0"/>
              <a:t>		pevné kulaté jádro plné</a:t>
            </a:r>
          </a:p>
          <a:p>
            <a:r>
              <a:rPr lang="cs-CZ" b="1" dirty="0"/>
              <a:t>Y</a:t>
            </a:r>
            <a:r>
              <a:rPr lang="cs-CZ" dirty="0"/>
              <a:t>		leonské jádro</a:t>
            </a:r>
          </a:p>
          <a:p>
            <a:r>
              <a:rPr lang="cs-CZ" b="1" dirty="0"/>
              <a:t>POZNÁMKA:</a:t>
            </a:r>
            <a:r>
              <a:rPr lang="cs-CZ" dirty="0"/>
              <a:t> Tyto symboly následují za pomlčkou (symbol již zahrnuje -A, v případě hliníkového jádra) za symboly vybranými z tabulek 3 až 7.</a:t>
            </a:r>
            <a:br>
              <a:rPr lang="cs-CZ" dirty="0"/>
            </a:br>
            <a:r>
              <a:rPr lang="cs-CZ" dirty="0"/>
              <a:t>Pro kabely obsahující dva typy jader symbol musí být určen pouze typem fázového vodiče.</a:t>
            </a:r>
          </a:p>
        </p:txBody>
      </p:sp>
    </p:spTree>
    <p:extLst>
      <p:ext uri="{BB962C8B-B14F-4D97-AF65-F5344CB8AC3E}">
        <p14:creationId xmlns:p14="http://schemas.microsoft.com/office/powerpoint/2010/main" xmlns="" val="50719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16674" y="2048451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Tabulka </a:t>
            </a:r>
            <a:r>
              <a:rPr lang="cs-CZ" b="1" dirty="0"/>
              <a:t>9</a:t>
            </a:r>
            <a:endParaRPr lang="cs-CZ" dirty="0"/>
          </a:p>
          <a:p>
            <a:r>
              <a:rPr lang="cs-CZ" i="1" dirty="0"/>
              <a:t>Symbol		Počet (y) žil a jmenovitý průřez (y) jader</a:t>
            </a:r>
            <a:endParaRPr lang="cs-CZ" dirty="0"/>
          </a:p>
          <a:p>
            <a:r>
              <a:rPr lang="cs-CZ" i="1" dirty="0"/>
              <a:t>(číslo)		Počet, n, žil</a:t>
            </a:r>
            <a:endParaRPr lang="cs-CZ" dirty="0"/>
          </a:p>
          <a:p>
            <a:r>
              <a:rPr lang="cs-CZ" b="1" dirty="0"/>
              <a:t>X</a:t>
            </a:r>
            <a:r>
              <a:rPr lang="cs-CZ" dirty="0"/>
              <a:t>		Provedení bez zelené/žluté žíly</a:t>
            </a:r>
          </a:p>
          <a:p>
            <a:r>
              <a:rPr lang="cs-CZ" b="1" dirty="0"/>
              <a:t>G</a:t>
            </a:r>
            <a:r>
              <a:rPr lang="cs-CZ" dirty="0"/>
              <a:t>		Provedení se zelenou/žlutou žílou</a:t>
            </a:r>
          </a:p>
          <a:p>
            <a:r>
              <a:rPr lang="cs-CZ" dirty="0"/>
              <a:t>(číslo)		Jmenovitý průřez jádra s v mm</a:t>
            </a:r>
            <a:r>
              <a:rPr lang="cs-CZ" baseline="30000" dirty="0"/>
              <a:t>2</a:t>
            </a:r>
            <a:endParaRPr lang="cs-CZ" dirty="0"/>
          </a:p>
          <a:p>
            <a:r>
              <a:rPr lang="cs-CZ" b="1" dirty="0"/>
              <a:t>Y</a:t>
            </a:r>
            <a:r>
              <a:rPr lang="cs-CZ" dirty="0"/>
              <a:t>		Leonské jádro, kde průřez není </a:t>
            </a:r>
            <a:r>
              <a:rPr lang="cs-CZ" dirty="0" smtClean="0"/>
              <a:t>určen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69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vodičů barvami nebo číslicemi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4066" y="1962972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Jaké </a:t>
            </a:r>
            <a:r>
              <a:rPr lang="cs-CZ" sz="2800" b="1" dirty="0"/>
              <a:t>j</a:t>
            </a:r>
            <a:r>
              <a:rPr lang="cs-CZ" sz="2800" b="1" dirty="0" smtClean="0"/>
              <a:t>menovité napětí tab.2 označuje symbol 03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solidFill>
                  <a:schemeClr val="tx2"/>
                </a:solidFill>
              </a:rPr>
              <a:t>Tabulka </a:t>
            </a:r>
            <a:r>
              <a:rPr lang="cs-CZ" dirty="0">
                <a:solidFill>
                  <a:schemeClr val="tx2"/>
                </a:solidFill>
              </a:rPr>
              <a:t>2</a:t>
            </a:r>
          </a:p>
          <a:p>
            <a:r>
              <a:rPr lang="cs-CZ" dirty="0">
                <a:solidFill>
                  <a:schemeClr val="tx2"/>
                </a:solidFill>
              </a:rPr>
              <a:t>Symbol		Jmenovité napětí-hodnota  </a:t>
            </a:r>
            <a:r>
              <a:rPr lang="cs-CZ" dirty="0" err="1">
                <a:solidFill>
                  <a:schemeClr val="tx2"/>
                </a:solidFill>
              </a:rPr>
              <a:t>Uo</a:t>
            </a:r>
            <a:r>
              <a:rPr lang="cs-CZ" dirty="0">
                <a:solidFill>
                  <a:schemeClr val="tx2"/>
                </a:solidFill>
              </a:rPr>
              <a:t>/U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03</a:t>
            </a:r>
            <a:r>
              <a:rPr lang="cs-CZ" dirty="0">
                <a:solidFill>
                  <a:schemeClr val="tx2"/>
                </a:solidFill>
              </a:rPr>
              <a:t>		300/300 V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7"/>
            <a:ext cx="8229600" cy="2664296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 startAt="2"/>
            </a:pPr>
            <a:r>
              <a:rPr lang="cs-CZ" b="1" dirty="0" smtClean="0"/>
              <a:t>Jaký materiál jádra  tab.7 </a:t>
            </a:r>
            <a:r>
              <a:rPr lang="cs-CZ" b="1" dirty="0"/>
              <a:t>označuje symbol A</a:t>
            </a:r>
          </a:p>
          <a:p>
            <a:pPr marL="0" indent="0">
              <a:buNone/>
            </a:pPr>
            <a:r>
              <a:rPr lang="cs-CZ" i="1" dirty="0" smtClean="0"/>
              <a:t>   </a:t>
            </a:r>
            <a:r>
              <a:rPr lang="cs-CZ" sz="2000" i="1" dirty="0" smtClean="0"/>
              <a:t>Symbol</a:t>
            </a:r>
            <a:r>
              <a:rPr lang="cs-CZ" sz="2000" i="1" dirty="0"/>
              <a:t>		Materiál jádra</a:t>
            </a:r>
            <a:endParaRPr lang="cs-CZ" sz="2000" dirty="0"/>
          </a:p>
          <a:p>
            <a:pPr marL="0" indent="0">
              <a:buNone/>
            </a:pPr>
            <a:r>
              <a:rPr lang="cs-CZ" sz="2000" b="1" dirty="0" smtClean="0"/>
              <a:t>       A</a:t>
            </a:r>
            <a:r>
              <a:rPr lang="cs-CZ" sz="2000" dirty="0"/>
              <a:t>	</a:t>
            </a:r>
            <a:r>
              <a:rPr lang="cs-CZ" dirty="0"/>
              <a:t>	</a:t>
            </a:r>
            <a:endParaRPr lang="cs-CZ" b="1" dirty="0" smtClean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203848" y="357301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hliník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ŠEVČÍK</a:t>
            </a:r>
            <a:r>
              <a:rPr lang="cs-CZ" dirty="0"/>
              <a:t>, Jiří a </a:t>
            </a:r>
            <a:r>
              <a:rPr lang="cs-CZ" dirty="0" err="1"/>
              <a:t>Merek</a:t>
            </a:r>
            <a:r>
              <a:rPr lang="cs-CZ" dirty="0"/>
              <a:t> JELÍNEK. ČESKÝ SVAZ ZAMĚSTNAVATELŮ V ENERGETICE. </a:t>
            </a:r>
            <a:r>
              <a:rPr lang="cs-CZ" i="1" dirty="0"/>
              <a:t>Výukový </a:t>
            </a:r>
            <a:r>
              <a:rPr lang="cs-CZ" i="1" dirty="0" err="1"/>
              <a:t>material</a:t>
            </a:r>
            <a:r>
              <a:rPr lang="cs-CZ" i="1" dirty="0"/>
              <a:t> projektu CETRAEL: Kabelové technologie a izolované vedení</a:t>
            </a:r>
            <a:r>
              <a:rPr lang="cs-CZ" dirty="0"/>
              <a:t>. 2010, 90 s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08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silové kabely, značení harmonizovaných vodičů a kabelů-do 750 </a:t>
            </a:r>
            <a:r>
              <a:rPr lang="cs-CZ" sz="2000" dirty="0" err="1" smtClean="0">
                <a:latin typeface="Times New Roman" pitchFamily="18" charset="0"/>
              </a:rPr>
              <a:t>V</a:t>
            </a:r>
            <a:r>
              <a:rPr lang="cs-CZ" sz="2000" dirty="0" err="1" smtClean="0">
                <a:latin typeface="Times New Roman" pitchFamily="18" charset="0"/>
                <a:ea typeface="Calibri" pitchFamily="34" charset="0"/>
              </a:rPr>
              <a:t>a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 a 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7" y="2132856"/>
            <a:ext cx="6408712" cy="185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Rozdělení </a:t>
            </a:r>
            <a:r>
              <a:rPr lang="cs-CZ" b="1" dirty="0"/>
              <a:t>a značení kabelů dle </a:t>
            </a:r>
            <a:r>
              <a:rPr lang="cs-CZ" b="1" dirty="0" smtClean="0"/>
              <a:t>ČSN: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cs-CZ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Silové kabely-značení harmonizovaných vodičů </a:t>
            </a:r>
            <a:r>
              <a:rPr lang="cs-CZ" dirty="0" smtClean="0"/>
              <a:t>                             a </a:t>
            </a:r>
            <a:r>
              <a:rPr lang="cs-CZ" dirty="0"/>
              <a:t>kabelů-do 750 V podle ČSN 34 7409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Kabely a vodiče pro energetik</a:t>
            </a:r>
            <a:r>
              <a:rPr lang="cs-CZ" sz="1600" dirty="0"/>
              <a:t>u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7" y="2132856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Značení harmonizovaných vodičů a kabelů</a:t>
            </a:r>
            <a:r>
              <a:rPr lang="cs-CZ" sz="1200" dirty="0"/>
              <a:t> – </a:t>
            </a:r>
            <a:r>
              <a:rPr lang="cs-CZ" dirty="0"/>
              <a:t>do 750 V</a:t>
            </a:r>
          </a:p>
          <a:p>
            <a:r>
              <a:rPr lang="cs-CZ" dirty="0"/>
              <a:t>podle ČSN 34 7409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0074"/>
            <a:ext cx="781286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534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80797" y="2132856"/>
            <a:ext cx="640871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Tabulka </a:t>
            </a:r>
            <a:r>
              <a:rPr lang="cs-CZ" b="1" dirty="0"/>
              <a:t>1</a:t>
            </a:r>
          </a:p>
          <a:p>
            <a:r>
              <a:rPr lang="cs-CZ" i="1" dirty="0"/>
              <a:t>Symbol		Vztah vodičů a kabelů k </a:t>
            </a:r>
            <a:r>
              <a:rPr lang="cs-CZ" i="1" dirty="0" smtClean="0"/>
              <a:t>normám</a:t>
            </a:r>
          </a:p>
          <a:p>
            <a:endParaRPr lang="cs-CZ" dirty="0"/>
          </a:p>
          <a:p>
            <a:r>
              <a:rPr lang="cs-CZ" b="1" dirty="0"/>
              <a:t>H</a:t>
            </a:r>
            <a:r>
              <a:rPr lang="cs-CZ" dirty="0"/>
              <a:t>		Kabely a vodiče odpovídající harmonizovaným </a:t>
            </a:r>
            <a:r>
              <a:rPr lang="cs-CZ" dirty="0" smtClean="0"/>
              <a:t>                  		normám</a:t>
            </a:r>
            <a:endParaRPr lang="cs-CZ" dirty="0"/>
          </a:p>
          <a:p>
            <a:r>
              <a:rPr lang="cs-CZ" b="1" dirty="0"/>
              <a:t>A</a:t>
            </a:r>
            <a:r>
              <a:rPr lang="cs-CZ" dirty="0"/>
              <a:t>		Uznaný národní typ kabelu nebo vodiče, </a:t>
            </a:r>
            <a:r>
              <a:rPr lang="cs-CZ" dirty="0" smtClean="0"/>
              <a:t>		uvedený </a:t>
            </a:r>
            <a:r>
              <a:rPr lang="cs-CZ" dirty="0"/>
              <a:t>v příslušném doplňku </a:t>
            </a:r>
            <a:r>
              <a:rPr lang="cs-CZ" dirty="0" smtClean="0"/>
              <a:t>			harmonizovaných </a:t>
            </a:r>
            <a:r>
              <a:rPr lang="cs-CZ" dirty="0"/>
              <a:t>norem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81535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331640" y="1997839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Tabulka 2</a:t>
            </a:r>
            <a:endParaRPr lang="cs-CZ" dirty="0"/>
          </a:p>
          <a:p>
            <a:r>
              <a:rPr lang="cs-CZ" i="1" dirty="0"/>
              <a:t>Symbol		Jmenovité napětí-hodnota  </a:t>
            </a:r>
            <a:r>
              <a:rPr lang="cs-CZ" i="1" dirty="0" err="1"/>
              <a:t>U</a:t>
            </a:r>
            <a:r>
              <a:rPr lang="cs-CZ" i="1" baseline="-25000" dirty="0" err="1"/>
              <a:t>o</a:t>
            </a:r>
            <a:r>
              <a:rPr lang="cs-CZ" i="1" dirty="0"/>
              <a:t>/U</a:t>
            </a:r>
            <a:endParaRPr lang="cs-CZ" dirty="0"/>
          </a:p>
          <a:p>
            <a:r>
              <a:rPr lang="cs-CZ" b="1" dirty="0"/>
              <a:t>01</a:t>
            </a:r>
            <a:r>
              <a:rPr lang="cs-CZ" dirty="0"/>
              <a:t>		100/100 V £ </a:t>
            </a:r>
            <a:r>
              <a:rPr lang="cs-CZ" dirty="0" err="1"/>
              <a:t>U</a:t>
            </a:r>
            <a:r>
              <a:rPr lang="cs-CZ" baseline="-25000" dirty="0" err="1"/>
              <a:t>o</a:t>
            </a:r>
            <a:r>
              <a:rPr lang="cs-CZ" dirty="0"/>
              <a:t>/U &lt; 300/300 V</a:t>
            </a:r>
            <a:r>
              <a:rPr lang="cs-CZ" baseline="30000" dirty="0"/>
              <a:t>1</a:t>
            </a:r>
            <a:endParaRPr lang="cs-CZ" dirty="0"/>
          </a:p>
          <a:p>
            <a:r>
              <a:rPr lang="cs-CZ" b="1" dirty="0"/>
              <a:t>03		</a:t>
            </a:r>
            <a:r>
              <a:rPr lang="cs-CZ" dirty="0"/>
              <a:t>300/300 V</a:t>
            </a:r>
          </a:p>
          <a:p>
            <a:r>
              <a:rPr lang="cs-CZ" b="1" dirty="0"/>
              <a:t>05</a:t>
            </a:r>
            <a:r>
              <a:rPr lang="cs-CZ" dirty="0"/>
              <a:t>		300/500 V</a:t>
            </a:r>
          </a:p>
          <a:p>
            <a:r>
              <a:rPr lang="cs-CZ" b="1" dirty="0"/>
              <a:t>07</a:t>
            </a:r>
            <a:r>
              <a:rPr lang="cs-CZ" dirty="0"/>
              <a:t>		450/750 V</a:t>
            </a:r>
          </a:p>
          <a:p>
            <a:r>
              <a:rPr lang="cs-CZ" baseline="30000" dirty="0"/>
              <a:t>1)</a:t>
            </a:r>
            <a:r>
              <a:rPr lang="cs-CZ" dirty="0"/>
              <a:t> Nyní je pouze napětí kabelů 100/100 V </a:t>
            </a:r>
            <a:r>
              <a:rPr lang="cs-CZ" dirty="0" err="1"/>
              <a:t>v</a:t>
            </a:r>
            <a:r>
              <a:rPr lang="cs-CZ" dirty="0"/>
              <a:t> řadě harmonizovaných napětí</a:t>
            </a:r>
          </a:p>
        </p:txBody>
      </p:sp>
    </p:spTree>
    <p:extLst>
      <p:ext uri="{BB962C8B-B14F-4D97-AF65-F5344CB8AC3E}">
        <p14:creationId xmlns:p14="http://schemas.microsoft.com/office/powerpoint/2010/main" xmlns="" val="162458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187624" y="1700808"/>
            <a:ext cx="65344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Tabulka </a:t>
            </a:r>
            <a:r>
              <a:rPr lang="cs-CZ" b="1" dirty="0" smtClean="0"/>
              <a:t>3</a:t>
            </a:r>
          </a:p>
          <a:p>
            <a:r>
              <a:rPr lang="cs-CZ" sz="1600" dirty="0" smtClean="0"/>
              <a:t>(tabulka není kompletní, jsou vyjmuty nejpoužívanější materiály)</a:t>
            </a:r>
            <a:endParaRPr lang="cs-CZ" sz="1600" dirty="0"/>
          </a:p>
          <a:p>
            <a:r>
              <a:rPr lang="cs-CZ" i="1" dirty="0"/>
              <a:t>Symbol		Izolační a nekovové plášťové materiály</a:t>
            </a:r>
            <a:endParaRPr lang="cs-CZ" dirty="0"/>
          </a:p>
          <a:p>
            <a:r>
              <a:rPr lang="cs-CZ" b="1" dirty="0"/>
              <a:t>B</a:t>
            </a:r>
            <a:r>
              <a:rPr lang="cs-CZ" dirty="0"/>
              <a:t>		</a:t>
            </a:r>
            <a:r>
              <a:rPr lang="cs-CZ" dirty="0" err="1"/>
              <a:t>etylenpropylenový</a:t>
            </a:r>
            <a:r>
              <a:rPr lang="cs-CZ" dirty="0"/>
              <a:t> kaučuk pro nepřetržitý </a:t>
            </a:r>
            <a:r>
              <a:rPr lang="cs-CZ" dirty="0" smtClean="0"/>
              <a:t>		provoz </a:t>
            </a:r>
            <a:r>
              <a:rPr lang="cs-CZ" dirty="0"/>
              <a:t>při 60°C</a:t>
            </a:r>
          </a:p>
          <a:p>
            <a:r>
              <a:rPr lang="cs-CZ" b="1" dirty="0"/>
              <a:t>G</a:t>
            </a:r>
            <a:r>
              <a:rPr lang="cs-CZ" dirty="0"/>
              <a:t>		etylen-vinyl-acetát</a:t>
            </a:r>
          </a:p>
          <a:p>
            <a:r>
              <a:rPr lang="cs-CZ" b="1" dirty="0"/>
              <a:t>J</a:t>
            </a:r>
            <a:r>
              <a:rPr lang="cs-CZ" dirty="0"/>
              <a:t>		opletení skleněnými vlákny</a:t>
            </a:r>
          </a:p>
          <a:p>
            <a:r>
              <a:rPr lang="cs-CZ" b="1" dirty="0" smtClean="0"/>
              <a:t>Q</a:t>
            </a:r>
            <a:r>
              <a:rPr lang="cs-CZ" dirty="0"/>
              <a:t>		polyuretan</a:t>
            </a:r>
          </a:p>
          <a:p>
            <a:r>
              <a:rPr lang="cs-CZ" b="1" dirty="0" smtClean="0"/>
              <a:t>V</a:t>
            </a:r>
            <a:r>
              <a:rPr lang="cs-CZ" dirty="0"/>
              <a:t>		PVC pro normální použití</a:t>
            </a:r>
          </a:p>
          <a:p>
            <a:r>
              <a:rPr lang="cs-CZ" b="1" dirty="0"/>
              <a:t>V2</a:t>
            </a:r>
            <a:r>
              <a:rPr lang="cs-CZ" dirty="0"/>
              <a:t>		PVC směs pro provozní teplotu 90°C</a:t>
            </a:r>
          </a:p>
          <a:p>
            <a:r>
              <a:rPr lang="cs-CZ" b="1" dirty="0"/>
              <a:t>V3</a:t>
            </a:r>
            <a:r>
              <a:rPr lang="cs-CZ" dirty="0"/>
              <a:t>		PVC směs pro kabely instalované pro nízké teploty</a:t>
            </a:r>
          </a:p>
          <a:p>
            <a:r>
              <a:rPr lang="cs-CZ" b="1" dirty="0"/>
              <a:t>V4		</a:t>
            </a:r>
            <a:r>
              <a:rPr lang="cs-CZ" dirty="0"/>
              <a:t>zesítěný PVC</a:t>
            </a:r>
          </a:p>
          <a:p>
            <a:r>
              <a:rPr lang="cs-CZ" b="1" dirty="0"/>
              <a:t>V5</a:t>
            </a:r>
            <a:r>
              <a:rPr lang="cs-CZ" dirty="0"/>
              <a:t>		speciální směs PVC odolná působení </a:t>
            </a:r>
            <a:r>
              <a:rPr lang="cs-CZ" dirty="0" smtClean="0"/>
              <a:t>oleje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14777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187624" y="2551837"/>
            <a:ext cx="59046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Tabulka 4</a:t>
            </a:r>
            <a:endParaRPr lang="cs-CZ" dirty="0"/>
          </a:p>
          <a:p>
            <a:r>
              <a:rPr lang="cs-CZ" i="1" dirty="0"/>
              <a:t>Symbol		Plášť, koncentrické vodiče a stínění</a:t>
            </a:r>
            <a:endParaRPr lang="cs-CZ" dirty="0"/>
          </a:p>
          <a:p>
            <a:r>
              <a:rPr lang="cs-CZ" b="1" dirty="0"/>
              <a:t>C</a:t>
            </a:r>
            <a:r>
              <a:rPr lang="cs-CZ" dirty="0"/>
              <a:t>		koncentrický měděný vodič</a:t>
            </a:r>
          </a:p>
          <a:p>
            <a:r>
              <a:rPr lang="cs-CZ" b="1" dirty="0"/>
              <a:t>C4</a:t>
            </a:r>
            <a:r>
              <a:rPr lang="cs-CZ" dirty="0"/>
              <a:t>		měděné stínění opletené kolem sestavy </a:t>
            </a:r>
            <a:r>
              <a:rPr lang="cs-CZ" dirty="0" smtClean="0"/>
              <a:t>		žil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44675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620688"/>
            <a:ext cx="8610600" cy="14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Silové kabely-značení </a:t>
            </a:r>
            <a:r>
              <a:rPr lang="cs-CZ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harmonizovaných vodičů a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kabelů </a:t>
            </a:r>
            <a:endParaRPr lang="cs-CZ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02996" y="2048451"/>
            <a:ext cx="82711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Tabulka 5</a:t>
            </a:r>
            <a:endParaRPr lang="cs-CZ" dirty="0"/>
          </a:p>
          <a:p>
            <a:r>
              <a:rPr lang="cs-CZ" i="1" dirty="0"/>
              <a:t>Symbol		Speciální konstrukční prvky kabelu</a:t>
            </a:r>
            <a:endParaRPr lang="cs-CZ" dirty="0"/>
          </a:p>
          <a:p>
            <a:r>
              <a:rPr lang="cs-CZ" b="1" dirty="0"/>
              <a:t>D3</a:t>
            </a:r>
            <a:r>
              <a:rPr lang="cs-CZ" dirty="0"/>
              <a:t>		mechanicky nosné prvky z jednoho nebo více prvků (textil nebo </a:t>
            </a:r>
            <a:r>
              <a:rPr lang="cs-CZ" dirty="0" smtClean="0"/>
              <a:t>		kov</a:t>
            </a:r>
            <a:r>
              <a:rPr lang="cs-CZ" dirty="0"/>
              <a:t>), umístěny v ose kabelu nebo rozděleny v plochém kabelu</a:t>
            </a:r>
          </a:p>
          <a:p>
            <a:r>
              <a:rPr lang="cs-CZ" b="1" dirty="0"/>
              <a:t>D5</a:t>
            </a:r>
            <a:r>
              <a:rPr lang="cs-CZ" dirty="0"/>
              <a:t>		středová vložka (pouze pro výtahové kabely, není mechanicky </a:t>
            </a:r>
            <a:r>
              <a:rPr lang="cs-CZ" dirty="0" smtClean="0"/>
              <a:t>		nosná</a:t>
            </a:r>
            <a:r>
              <a:rPr lang="cs-CZ" dirty="0"/>
              <a:t>)</a:t>
            </a:r>
          </a:p>
          <a:p>
            <a:r>
              <a:rPr lang="cs-CZ" dirty="0"/>
              <a:t> </a:t>
            </a:r>
          </a:p>
          <a:p>
            <a:r>
              <a:rPr lang="cs-CZ" b="1" dirty="0"/>
              <a:t>POZNÁMKA:</a:t>
            </a:r>
            <a:r>
              <a:rPr lang="cs-CZ" dirty="0"/>
              <a:t> Tyto symboly, je-li třeba, následují za symboly vybranými z tabulek 3 a 4.</a:t>
            </a:r>
          </a:p>
        </p:txBody>
      </p:sp>
    </p:spTree>
    <p:extLst>
      <p:ext uri="{BB962C8B-B14F-4D97-AF65-F5344CB8AC3E}">
        <p14:creationId xmlns:p14="http://schemas.microsoft.com/office/powerpoint/2010/main" xmlns="" val="394367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17152</TotalTime>
  <Words>329</Words>
  <Application>Microsoft Office PowerPoint</Application>
  <PresentationFormat>Předvádění na obrazovce (4:3)</PresentationFormat>
  <Paragraphs>132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Značení vodičů barvami nebo číslicemi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116</cp:revision>
  <dcterms:created xsi:type="dcterms:W3CDTF">2014-04-06T14:10:38Z</dcterms:created>
  <dcterms:modified xsi:type="dcterms:W3CDTF">2014-10-15T21:10:22Z</dcterms:modified>
</cp:coreProperties>
</file>