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79" r:id="rId4"/>
    <p:sldId id="259" r:id="rId5"/>
    <p:sldId id="260" r:id="rId6"/>
    <p:sldId id="275" r:id="rId7"/>
    <p:sldId id="273" r:id="rId8"/>
    <p:sldId id="277" r:id="rId9"/>
    <p:sldId id="274" r:id="rId10"/>
    <p:sldId id="278" r:id="rId11"/>
    <p:sldId id="268" r:id="rId12"/>
    <p:sldId id="282" r:id="rId13"/>
    <p:sldId id="283" r:id="rId14"/>
    <p:sldId id="284" r:id="rId15"/>
    <p:sldId id="285" r:id="rId1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4125662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862164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3309279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810911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3315732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410383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3238409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274773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1260596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322678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3219482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383F9C-30A5-44B6-9598-FD6E769E8293}" type="slidenum">
              <a:rPr lang="cs-CZ" smtClean="0"/>
              <a:pPr/>
              <a:t>‹#›</a:t>
            </a:fld>
            <a:endParaRPr lang="cs-CZ"/>
          </a:p>
        </p:txBody>
      </p:sp>
    </p:spTree>
    <p:extLst>
      <p:ext uri="{BB962C8B-B14F-4D97-AF65-F5344CB8AC3E}">
        <p14:creationId xmlns="" xmlns:p14="http://schemas.microsoft.com/office/powerpoint/2010/main" val="2391335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3" name="Obrázek 4" descr="OPVK_hor_zakladni_logolink_CMYK_cz.tif"/>
          <p:cNvPicPr>
            <a:picLocks noChangeAspect="1"/>
          </p:cNvPicPr>
          <p:nvPr/>
        </p:nvPicPr>
        <p:blipFill>
          <a:blip r:embed="rId2" cstate="print"/>
          <a:srcRect/>
          <a:stretch>
            <a:fillRect/>
          </a:stretch>
        </p:blipFill>
        <p:spPr bwMode="auto">
          <a:xfrm>
            <a:off x="533400" y="304800"/>
            <a:ext cx="8020050" cy="1752600"/>
          </a:xfrm>
          <a:prstGeom prst="rect">
            <a:avLst/>
          </a:prstGeom>
          <a:noFill/>
          <a:ln w="9525">
            <a:noFill/>
            <a:miter lim="800000"/>
            <a:headEnd/>
            <a:tailEnd/>
          </a:ln>
        </p:spPr>
      </p:pic>
      <p:graphicFrame>
        <p:nvGraphicFramePr>
          <p:cNvPr id="2515" name="Group 467"/>
          <p:cNvGraphicFramePr>
            <a:graphicFrameLocks noGrp="1"/>
          </p:cNvGraphicFramePr>
          <p:nvPr>
            <p:extLst>
              <p:ext uri="{D42A27DB-BD31-4B8C-83A1-F6EECF244321}">
                <p14:modId xmlns="" xmlns:p14="http://schemas.microsoft.com/office/powerpoint/2010/main" val="1397518025"/>
              </p:ext>
            </p:extLst>
          </p:nvPr>
        </p:nvGraphicFramePr>
        <p:xfrm>
          <a:off x="533400" y="2209800"/>
          <a:ext cx="8001000" cy="3735391"/>
        </p:xfrm>
        <a:graphic>
          <a:graphicData uri="http://schemas.openxmlformats.org/drawingml/2006/table">
            <a:tbl>
              <a:tblPr/>
              <a:tblGrid>
                <a:gridCol w="2535238"/>
                <a:gridCol w="5465762"/>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ŠKOLA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Střední škola elektrotechnická, Ostrava, Na Jízdárně 30, p. o.</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PROJEKTU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CZ.1.07/1.5.00/34.0965</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VY_32_INOVACE_621</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NÁZEV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kern="1200" cap="none" normalizeH="0" baseline="0" dirty="0" smtClean="0">
                          <a:ln>
                            <a:noFill/>
                          </a:ln>
                          <a:solidFill>
                            <a:schemeClr val="tx1"/>
                          </a:solidFill>
                          <a:effectLst/>
                          <a:latin typeface="Times New Roman" pitchFamily="18" charset="0"/>
                          <a:ea typeface="+mn-ea"/>
                          <a:cs typeface="+mn-cs"/>
                        </a:rPr>
                        <a:t>Metalické kabely / </a:t>
                      </a:r>
                      <a:r>
                        <a:rPr kumimoji="0" lang="cs-CZ" sz="1400" b="0" i="0" u="none" strike="noStrike" cap="none" normalizeH="0" baseline="0" dirty="0" smtClean="0">
                          <a:ln>
                            <a:noFill/>
                          </a:ln>
                          <a:solidFill>
                            <a:schemeClr val="tx1"/>
                          </a:solidFill>
                          <a:effectLst/>
                          <a:latin typeface="Times New Roman" pitchFamily="18" charset="0"/>
                        </a:rPr>
                        <a:t>Základní pojmy</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AUTOR</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Lubomír Franek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DATUM VYTVOŘENÍ</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Září 2013</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ROČNÍK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1. 2. </a:t>
                      </a:r>
                      <a:r>
                        <a:rPr kumimoji="0" lang="cs-CZ" sz="1400" b="0" i="0" u="none" strike="noStrike" cap="none" normalizeH="0" baseline="0" smtClean="0">
                          <a:ln>
                            <a:noFill/>
                          </a:ln>
                          <a:solidFill>
                            <a:schemeClr val="tx1"/>
                          </a:solidFill>
                          <a:effectLst/>
                          <a:latin typeface="Times New Roman" pitchFamily="18" charset="0"/>
                        </a:rPr>
                        <a:t>a 3 </a:t>
                      </a:r>
                      <a:r>
                        <a:rPr kumimoji="0" lang="cs-CZ" sz="1400" b="0" i="0" u="none" strike="noStrike" cap="none" normalizeH="0" baseline="0" dirty="0" smtClean="0">
                          <a:ln>
                            <a:noFill/>
                          </a:ln>
                          <a:solidFill>
                            <a:schemeClr val="tx1"/>
                          </a:solidFill>
                          <a:effectLst/>
                          <a:latin typeface="Times New Roman" pitchFamily="18" charset="0"/>
                        </a:rPr>
                        <a:t>ročník  maturitního oboru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VZDĚLÁVACÍ OBLAST/</a:t>
                      </a:r>
                      <a:b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b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KLÍČOVÁ SLOVA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ODBORNÝ VÝCVIK –  metalické kabely</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12" name="Text Box 464"/>
          <p:cNvSpPr txBox="1">
            <a:spLocks noChangeArrowheads="1"/>
          </p:cNvSpPr>
          <p:nvPr/>
        </p:nvSpPr>
        <p:spPr bwMode="auto">
          <a:xfrm>
            <a:off x="533400" y="6172200"/>
            <a:ext cx="8001000" cy="641350"/>
          </a:xfrm>
          <a:prstGeom prst="rect">
            <a:avLst/>
          </a:prstGeom>
          <a:noFill/>
          <a:ln w="9525">
            <a:noFill/>
            <a:miter lim="800000"/>
            <a:headEnd/>
            <a:tailEnd/>
          </a:ln>
          <a:effectLst/>
        </p:spPr>
        <p:txBody>
          <a:bodyPr>
            <a:spAutoFit/>
          </a:bodyPr>
          <a:lstStyle/>
          <a:p>
            <a:pPr algn="ctr" eaLnBrk="0" hangingPunct="0"/>
            <a:r>
              <a:rPr lang="cs-CZ" b="1" dirty="0">
                <a:latin typeface="Times New Roman" pitchFamily="18" charset="0"/>
                <a:cs typeface="Times New Roman" pitchFamily="18" charset="0"/>
              </a:rPr>
              <a:t>Autor prohlašuje, že řádně uvedl všechny použité zdroje.</a:t>
            </a:r>
            <a:br>
              <a:rPr lang="cs-CZ" b="1" dirty="0">
                <a:latin typeface="Times New Roman" pitchFamily="18" charset="0"/>
                <a:cs typeface="Times New Roman" pitchFamily="18" charset="0"/>
              </a:rPr>
            </a:br>
            <a:r>
              <a:rPr lang="cs-CZ" b="1" dirty="0">
                <a:latin typeface="Times New Roman" pitchFamily="18" charset="0"/>
                <a:cs typeface="Times New Roman" pitchFamily="18" charset="0"/>
              </a:rPr>
              <a:t>Pokud není uvedeno jinak, použitý materiál je z vlastních zdrojů autora.</a:t>
            </a:r>
          </a:p>
        </p:txBody>
      </p:sp>
    </p:spTree>
    <p:extLst>
      <p:ext uri="{BB962C8B-B14F-4D97-AF65-F5344CB8AC3E}">
        <p14:creationId xmlns="" xmlns:p14="http://schemas.microsoft.com/office/powerpoint/2010/main" val="2720261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50000"/>
                  </a:schemeClr>
                </a:solidFill>
                <a:effectLst>
                  <a:outerShdw blurRad="38100" dist="38100" dir="2700000" algn="tl">
                    <a:srgbClr val="000000">
                      <a:alpha val="43137"/>
                    </a:srgbClr>
                  </a:outerShdw>
                </a:effectLst>
              </a:rPr>
              <a:t>Elektrický kabel</a:t>
            </a:r>
            <a:br>
              <a:rPr lang="cs-CZ" b="1" dirty="0">
                <a:solidFill>
                  <a:schemeClr val="accent2">
                    <a:lumMod val="50000"/>
                  </a:schemeClr>
                </a:solidFill>
                <a:effectLst>
                  <a:outerShdw blurRad="38100" dist="38100" dir="2700000" algn="tl">
                    <a:srgbClr val="000000">
                      <a:alpha val="43137"/>
                    </a:srgbClr>
                  </a:outerShdw>
                </a:effectLst>
              </a:rPr>
            </a:b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b="1" dirty="0"/>
              <a:t>Určení</a:t>
            </a:r>
            <a:r>
              <a:rPr lang="cs-CZ" dirty="0"/>
              <a:t>: </a:t>
            </a:r>
          </a:p>
          <a:p>
            <a:pPr marL="0" indent="0">
              <a:buNone/>
            </a:pPr>
            <a:r>
              <a:rPr lang="cs-CZ" dirty="0"/>
              <a:t>instalační vodiče a kabely</a:t>
            </a:r>
          </a:p>
          <a:p>
            <a:pPr marL="0" indent="0">
              <a:buNone/>
            </a:pPr>
            <a:r>
              <a:rPr lang="cs-CZ" dirty="0"/>
              <a:t>sdělovací kabely a vodiče</a:t>
            </a:r>
          </a:p>
          <a:p>
            <a:pPr marL="0" indent="0">
              <a:buNone/>
            </a:pPr>
            <a:r>
              <a:rPr lang="cs-CZ" dirty="0"/>
              <a:t>kabely pro ovládání a elektroniku</a:t>
            </a:r>
          </a:p>
          <a:p>
            <a:pPr marL="0" indent="0">
              <a:buNone/>
            </a:pPr>
            <a:r>
              <a:rPr lang="cs-CZ" dirty="0"/>
              <a:t>silové kabely</a:t>
            </a:r>
          </a:p>
          <a:p>
            <a:pPr marL="0" indent="0">
              <a:buNone/>
            </a:pPr>
            <a:r>
              <a:rPr lang="cs-CZ" dirty="0"/>
              <a:t>kabely a vodiče pro signalizaci požáru</a:t>
            </a:r>
          </a:p>
          <a:p>
            <a:pPr marL="0" indent="0">
              <a:buNone/>
            </a:pPr>
            <a:r>
              <a:rPr lang="cs-CZ" dirty="0" err="1"/>
              <a:t>bezhalogenové</a:t>
            </a:r>
            <a:r>
              <a:rPr lang="cs-CZ" dirty="0"/>
              <a:t> kabely silové</a:t>
            </a:r>
          </a:p>
          <a:p>
            <a:pPr marL="0" indent="0">
              <a:buNone/>
            </a:pPr>
            <a:r>
              <a:rPr lang="cs-CZ" dirty="0" err="1"/>
              <a:t>bezhalogenové</a:t>
            </a:r>
            <a:r>
              <a:rPr lang="cs-CZ" dirty="0"/>
              <a:t> kabely sdělovací</a:t>
            </a:r>
          </a:p>
          <a:p>
            <a:pPr marL="0" indent="0">
              <a:buNone/>
            </a:pPr>
            <a:r>
              <a:rPr lang="cs-CZ" dirty="0"/>
              <a:t>železniční zabezpečovací kabely</a:t>
            </a:r>
          </a:p>
          <a:p>
            <a:endParaRPr lang="cs-CZ" dirty="0"/>
          </a:p>
        </p:txBody>
      </p:sp>
    </p:spTree>
    <p:extLst>
      <p:ext uri="{BB962C8B-B14F-4D97-AF65-F5344CB8AC3E}">
        <p14:creationId xmlns="" xmlns:p14="http://schemas.microsoft.com/office/powerpoint/2010/main" val="2402294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Metalické </a:t>
            </a:r>
            <a:r>
              <a:rPr lang="cs-CZ" sz="4400" b="1" dirty="0">
                <a:solidFill>
                  <a:schemeClr val="accent2">
                    <a:lumMod val="50000"/>
                  </a:schemeClr>
                </a:solidFill>
                <a:effectLst>
                  <a:outerShdw blurRad="38100" dist="38100" dir="2700000" algn="tl">
                    <a:srgbClr val="000000">
                      <a:alpha val="43137"/>
                    </a:srgbClr>
                  </a:outerShdw>
                </a:effectLst>
              </a:rPr>
              <a:t>kabely</a:t>
            </a:r>
            <a:endParaRPr lang="cs-CZ" sz="4400" b="1" dirty="0" smtClean="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276200" y="1548052"/>
            <a:ext cx="8610600" cy="1107996"/>
          </a:xfrm>
          <a:prstGeom prst="rect">
            <a:avLst/>
          </a:prstGeom>
          <a:noFill/>
        </p:spPr>
        <p:txBody>
          <a:bodyPr wrap="square" rtlCol="0">
            <a:spAutoFit/>
          </a:bodyPr>
          <a:lstStyle/>
          <a:p>
            <a:pPr>
              <a:spcBef>
                <a:spcPts val="600"/>
              </a:spcBef>
              <a:spcAft>
                <a:spcPts val="600"/>
              </a:spcAft>
            </a:pPr>
            <a:r>
              <a:rPr lang="cs-CZ" sz="2800" b="1" dirty="0" smtClean="0"/>
              <a:t>Cvičení:</a:t>
            </a:r>
          </a:p>
          <a:p>
            <a:pPr marL="971550" lvl="1" indent="-514350">
              <a:spcBef>
                <a:spcPts val="600"/>
              </a:spcBef>
              <a:spcAft>
                <a:spcPts val="600"/>
              </a:spcAft>
              <a:buFont typeface="+mj-lt"/>
              <a:buAutoNum type="arabicPeriod"/>
            </a:pPr>
            <a:r>
              <a:rPr lang="cs-CZ" sz="2800" b="1" dirty="0" smtClean="0"/>
              <a:t>Jaké je provedení elektrických vodičů?</a:t>
            </a:r>
          </a:p>
        </p:txBody>
      </p:sp>
      <p:sp>
        <p:nvSpPr>
          <p:cNvPr id="2" name="Obdélník 1"/>
          <p:cNvSpPr/>
          <p:nvPr/>
        </p:nvSpPr>
        <p:spPr>
          <a:xfrm>
            <a:off x="2286000" y="3028891"/>
            <a:ext cx="4572000" cy="369332"/>
          </a:xfrm>
          <a:prstGeom prst="rect">
            <a:avLst/>
          </a:prstGeom>
        </p:spPr>
        <p:txBody>
          <a:bodyPr>
            <a:spAutoFit/>
          </a:bodyPr>
          <a:lstStyle/>
          <a:p>
            <a:pPr algn="ctr">
              <a:spcBef>
                <a:spcPts val="600"/>
              </a:spcBef>
              <a:spcAft>
                <a:spcPts val="600"/>
              </a:spcAft>
            </a:pPr>
            <a:r>
              <a:rPr lang="cs-CZ" dirty="0" smtClean="0">
                <a:solidFill>
                  <a:schemeClr val="tx2"/>
                </a:solidFill>
              </a:rPr>
              <a:t>Holé   </a:t>
            </a:r>
          </a:p>
        </p:txBody>
      </p:sp>
      <p:sp>
        <p:nvSpPr>
          <p:cNvPr id="4" name="TextovéPole 3"/>
          <p:cNvSpPr txBox="1"/>
          <p:nvPr/>
        </p:nvSpPr>
        <p:spPr>
          <a:xfrm>
            <a:off x="3311860" y="3717032"/>
            <a:ext cx="2520280" cy="369332"/>
          </a:xfrm>
          <a:prstGeom prst="rect">
            <a:avLst/>
          </a:prstGeom>
          <a:noFill/>
        </p:spPr>
        <p:txBody>
          <a:bodyPr wrap="square" rtlCol="0">
            <a:spAutoFit/>
          </a:bodyPr>
          <a:lstStyle/>
          <a:p>
            <a:pPr algn="ctr">
              <a:spcBef>
                <a:spcPts val="600"/>
              </a:spcBef>
              <a:spcAft>
                <a:spcPts val="600"/>
              </a:spcAft>
            </a:pPr>
            <a:r>
              <a:rPr lang="cs-CZ" dirty="0">
                <a:solidFill>
                  <a:schemeClr val="tx2"/>
                </a:solidFill>
              </a:rPr>
              <a:t> izolované</a:t>
            </a:r>
          </a:p>
        </p:txBody>
      </p:sp>
    </p:spTree>
    <p:extLst>
      <p:ext uri="{BB962C8B-B14F-4D97-AF65-F5344CB8AC3E}">
        <p14:creationId xmlns="" xmlns:p14="http://schemas.microsoft.com/office/powerpoint/2010/main" val="164203394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Metalické </a:t>
            </a:r>
            <a:r>
              <a:rPr lang="cs-CZ" sz="4400" b="1" dirty="0">
                <a:solidFill>
                  <a:schemeClr val="accent2">
                    <a:lumMod val="50000"/>
                  </a:schemeClr>
                </a:solidFill>
                <a:effectLst>
                  <a:outerShdw blurRad="38100" dist="38100" dir="2700000" algn="tl">
                    <a:srgbClr val="000000">
                      <a:alpha val="43137"/>
                    </a:srgbClr>
                  </a:outerShdw>
                </a:effectLst>
              </a:rPr>
              <a:t>kabely</a:t>
            </a:r>
            <a:endParaRPr lang="cs-CZ" sz="4400" b="1" dirty="0" smtClean="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276200" y="1548052"/>
            <a:ext cx="8610600" cy="1538883"/>
          </a:xfrm>
          <a:prstGeom prst="rect">
            <a:avLst/>
          </a:prstGeom>
          <a:noFill/>
        </p:spPr>
        <p:txBody>
          <a:bodyPr wrap="square" rtlCol="0">
            <a:spAutoFit/>
          </a:bodyPr>
          <a:lstStyle/>
          <a:p>
            <a:pPr>
              <a:spcBef>
                <a:spcPts val="600"/>
              </a:spcBef>
              <a:spcAft>
                <a:spcPts val="600"/>
              </a:spcAft>
            </a:pPr>
            <a:r>
              <a:rPr lang="cs-CZ" sz="2800" b="1" dirty="0" smtClean="0"/>
              <a:t>Cvičení:</a:t>
            </a:r>
          </a:p>
          <a:p>
            <a:pPr lvl="1">
              <a:spcBef>
                <a:spcPts val="600"/>
              </a:spcBef>
              <a:spcAft>
                <a:spcPts val="600"/>
              </a:spcAft>
            </a:pPr>
            <a:r>
              <a:rPr lang="cs-CZ" sz="2800" b="1" dirty="0" smtClean="0"/>
              <a:t>2.	Za jakých podmínek se mohou používat holé  elektrické vodiče?</a:t>
            </a:r>
          </a:p>
        </p:txBody>
      </p:sp>
      <p:sp>
        <p:nvSpPr>
          <p:cNvPr id="2" name="Obdélník 1"/>
          <p:cNvSpPr/>
          <p:nvPr/>
        </p:nvSpPr>
        <p:spPr>
          <a:xfrm>
            <a:off x="2286000" y="3028891"/>
            <a:ext cx="4572000" cy="1231106"/>
          </a:xfrm>
          <a:prstGeom prst="rect">
            <a:avLst/>
          </a:prstGeom>
        </p:spPr>
        <p:txBody>
          <a:bodyPr>
            <a:spAutoFit/>
          </a:bodyPr>
          <a:lstStyle/>
          <a:p>
            <a:pPr>
              <a:spcBef>
                <a:spcPts val="600"/>
              </a:spcBef>
              <a:spcAft>
                <a:spcPts val="600"/>
              </a:spcAft>
            </a:pPr>
            <a:r>
              <a:rPr lang="cs-CZ" dirty="0">
                <a:solidFill>
                  <a:schemeClr val="tx2"/>
                </a:solidFill>
              </a:rPr>
              <a:t>Tyto vodiče se používají tam, kde za běžných podmínek (včetně tzv. </a:t>
            </a:r>
            <a:r>
              <a:rPr lang="cs-CZ" sz="2000" dirty="0">
                <a:solidFill>
                  <a:schemeClr val="tx2"/>
                </a:solidFill>
              </a:rPr>
              <a:t>podmínek</a:t>
            </a:r>
            <a:r>
              <a:rPr lang="cs-CZ" dirty="0">
                <a:solidFill>
                  <a:schemeClr val="tx2"/>
                </a:solidFill>
              </a:rPr>
              <a:t> jedné poruchy) nehrozí nežádoucí chování vodiče </a:t>
            </a:r>
            <a:r>
              <a:rPr lang="cs-CZ" dirty="0" smtClean="0">
                <a:solidFill>
                  <a:schemeClr val="tx2"/>
                </a:solidFill>
              </a:rPr>
              <a:t>bezprostřední </a:t>
            </a:r>
            <a:r>
              <a:rPr lang="cs-CZ" dirty="0">
                <a:solidFill>
                  <a:schemeClr val="tx2"/>
                </a:solidFill>
              </a:rPr>
              <a:t>ohrožení života a zdraví, </a:t>
            </a:r>
            <a:r>
              <a:rPr lang="cs-CZ" dirty="0" smtClean="0">
                <a:solidFill>
                  <a:schemeClr val="tx2"/>
                </a:solidFill>
              </a:rPr>
              <a:t>zkrat.</a:t>
            </a:r>
            <a:endParaRPr lang="cs-CZ" dirty="0">
              <a:solidFill>
                <a:schemeClr val="tx2"/>
              </a:solidFill>
            </a:endParaRPr>
          </a:p>
        </p:txBody>
      </p:sp>
    </p:spTree>
    <p:extLst>
      <p:ext uri="{BB962C8B-B14F-4D97-AF65-F5344CB8AC3E}">
        <p14:creationId xmlns="" xmlns:p14="http://schemas.microsoft.com/office/powerpoint/2010/main" val="3776238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Metalické </a:t>
            </a:r>
            <a:r>
              <a:rPr lang="cs-CZ" sz="4400" b="1" dirty="0">
                <a:solidFill>
                  <a:schemeClr val="accent2">
                    <a:lumMod val="50000"/>
                  </a:schemeClr>
                </a:solidFill>
                <a:effectLst>
                  <a:outerShdw blurRad="38100" dist="38100" dir="2700000" algn="tl">
                    <a:srgbClr val="000000">
                      <a:alpha val="43137"/>
                    </a:srgbClr>
                  </a:outerShdw>
                </a:effectLst>
              </a:rPr>
              <a:t>kabely</a:t>
            </a:r>
            <a:endParaRPr lang="cs-CZ" sz="4400" b="1" dirty="0" smtClean="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276200" y="1548052"/>
            <a:ext cx="8610600" cy="1107996"/>
          </a:xfrm>
          <a:prstGeom prst="rect">
            <a:avLst/>
          </a:prstGeom>
          <a:noFill/>
        </p:spPr>
        <p:txBody>
          <a:bodyPr wrap="square" rtlCol="0">
            <a:spAutoFit/>
          </a:bodyPr>
          <a:lstStyle/>
          <a:p>
            <a:pPr>
              <a:spcBef>
                <a:spcPts val="600"/>
              </a:spcBef>
              <a:spcAft>
                <a:spcPts val="600"/>
              </a:spcAft>
            </a:pPr>
            <a:r>
              <a:rPr lang="cs-CZ" sz="2800" b="1" dirty="0" smtClean="0"/>
              <a:t>Cvičení:</a:t>
            </a:r>
          </a:p>
          <a:p>
            <a:pPr lvl="1">
              <a:spcBef>
                <a:spcPts val="600"/>
              </a:spcBef>
              <a:spcAft>
                <a:spcPts val="600"/>
              </a:spcAft>
            </a:pPr>
            <a:r>
              <a:rPr lang="cs-CZ" sz="2800" b="1" dirty="0"/>
              <a:t>3</a:t>
            </a:r>
            <a:r>
              <a:rPr lang="cs-CZ" sz="2800" b="1" dirty="0" smtClean="0"/>
              <a:t>.	Co je to elektrický kabel?</a:t>
            </a:r>
          </a:p>
        </p:txBody>
      </p:sp>
      <p:sp>
        <p:nvSpPr>
          <p:cNvPr id="2" name="Obdélník 1"/>
          <p:cNvSpPr/>
          <p:nvPr/>
        </p:nvSpPr>
        <p:spPr>
          <a:xfrm>
            <a:off x="2286000" y="3028891"/>
            <a:ext cx="4572000" cy="1200329"/>
          </a:xfrm>
          <a:prstGeom prst="rect">
            <a:avLst/>
          </a:prstGeom>
        </p:spPr>
        <p:txBody>
          <a:bodyPr>
            <a:spAutoFit/>
          </a:bodyPr>
          <a:lstStyle/>
          <a:p>
            <a:pPr>
              <a:spcBef>
                <a:spcPts val="600"/>
              </a:spcBef>
              <a:spcAft>
                <a:spcPts val="600"/>
              </a:spcAft>
            </a:pPr>
            <a:r>
              <a:rPr lang="cs-CZ" dirty="0">
                <a:solidFill>
                  <a:schemeClr val="tx2"/>
                </a:solidFill>
              </a:rPr>
              <a:t>Elektrický kabel je jeden nebo více vodičů spojených dohromady, chráněných plášťovou izolací. Kabel nemusí obsahovat jen elektrické vodiče, ale i jiná media, např. optický kabel</a:t>
            </a:r>
            <a:r>
              <a:rPr lang="cs-CZ" dirty="0" smtClean="0">
                <a:solidFill>
                  <a:schemeClr val="tx2"/>
                </a:solidFill>
              </a:rPr>
              <a:t>.</a:t>
            </a:r>
            <a:endParaRPr lang="cs-CZ" dirty="0">
              <a:solidFill>
                <a:schemeClr val="tx2"/>
              </a:solidFill>
            </a:endParaRPr>
          </a:p>
        </p:txBody>
      </p:sp>
    </p:spTree>
    <p:extLst>
      <p:ext uri="{BB962C8B-B14F-4D97-AF65-F5344CB8AC3E}">
        <p14:creationId xmlns="" xmlns:p14="http://schemas.microsoft.com/office/powerpoint/2010/main" val="286869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Metalické </a:t>
            </a:r>
            <a:r>
              <a:rPr lang="cs-CZ" sz="4400" b="1" dirty="0">
                <a:solidFill>
                  <a:schemeClr val="accent2">
                    <a:lumMod val="50000"/>
                  </a:schemeClr>
                </a:solidFill>
                <a:effectLst>
                  <a:outerShdw blurRad="38100" dist="38100" dir="2700000" algn="tl">
                    <a:srgbClr val="000000">
                      <a:alpha val="43137"/>
                    </a:srgbClr>
                  </a:outerShdw>
                </a:effectLst>
              </a:rPr>
              <a:t>kabely</a:t>
            </a:r>
            <a:endParaRPr lang="cs-CZ" sz="4400" b="1" dirty="0" smtClean="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276200" y="1548052"/>
            <a:ext cx="8610600" cy="1107996"/>
          </a:xfrm>
          <a:prstGeom prst="rect">
            <a:avLst/>
          </a:prstGeom>
          <a:noFill/>
        </p:spPr>
        <p:txBody>
          <a:bodyPr wrap="square" rtlCol="0">
            <a:spAutoFit/>
          </a:bodyPr>
          <a:lstStyle/>
          <a:p>
            <a:pPr>
              <a:spcBef>
                <a:spcPts val="600"/>
              </a:spcBef>
              <a:spcAft>
                <a:spcPts val="600"/>
              </a:spcAft>
            </a:pPr>
            <a:r>
              <a:rPr lang="cs-CZ" sz="2800" b="1" dirty="0" smtClean="0"/>
              <a:t>Cvičení:</a:t>
            </a:r>
          </a:p>
          <a:p>
            <a:pPr lvl="1">
              <a:spcBef>
                <a:spcPts val="600"/>
              </a:spcBef>
              <a:spcAft>
                <a:spcPts val="600"/>
              </a:spcAft>
            </a:pPr>
            <a:r>
              <a:rPr lang="cs-CZ" sz="2800" b="1" dirty="0" smtClean="0"/>
              <a:t>4.	Materiály pro výrobo elektrických kabelů?</a:t>
            </a:r>
          </a:p>
        </p:txBody>
      </p:sp>
      <p:sp>
        <p:nvSpPr>
          <p:cNvPr id="2" name="Obdélník 1"/>
          <p:cNvSpPr/>
          <p:nvPr/>
        </p:nvSpPr>
        <p:spPr>
          <a:xfrm>
            <a:off x="2295500" y="3356992"/>
            <a:ext cx="4572000" cy="1477328"/>
          </a:xfrm>
          <a:prstGeom prst="rect">
            <a:avLst/>
          </a:prstGeom>
        </p:spPr>
        <p:txBody>
          <a:bodyPr>
            <a:spAutoFit/>
          </a:bodyPr>
          <a:lstStyle/>
          <a:p>
            <a:pPr>
              <a:spcBef>
                <a:spcPts val="600"/>
              </a:spcBef>
              <a:spcAft>
                <a:spcPts val="600"/>
              </a:spcAft>
            </a:pPr>
            <a:r>
              <a:rPr lang="cs-CZ" dirty="0">
                <a:solidFill>
                  <a:schemeClr val="tx2"/>
                </a:solidFill>
              </a:rPr>
              <a:t>Základním materiálem pro jádra elektrických kabelů jsou elektrovodná měď nebo hliník. M</a:t>
            </a:r>
            <a:r>
              <a:rPr lang="cs-CZ" dirty="0" smtClean="0">
                <a:solidFill>
                  <a:schemeClr val="tx2"/>
                </a:solidFill>
              </a:rPr>
              <a:t>ateriálem </a:t>
            </a:r>
            <a:r>
              <a:rPr lang="cs-CZ" dirty="0">
                <a:solidFill>
                  <a:schemeClr val="tx2"/>
                </a:solidFill>
              </a:rPr>
              <a:t>pro výrobu izolace a plášťů kabelů </a:t>
            </a:r>
            <a:r>
              <a:rPr lang="cs-CZ" dirty="0" smtClean="0">
                <a:solidFill>
                  <a:schemeClr val="tx2"/>
                </a:solidFill>
              </a:rPr>
              <a:t>jsou nejčastěji měkčené </a:t>
            </a:r>
            <a:r>
              <a:rPr lang="cs-CZ" dirty="0">
                <a:solidFill>
                  <a:schemeClr val="tx2"/>
                </a:solidFill>
              </a:rPr>
              <a:t>PVC, pryž, dále silikonová pryž, polyetylen, EPR, HEPR, HFFR</a:t>
            </a:r>
          </a:p>
        </p:txBody>
      </p:sp>
    </p:spTree>
    <p:extLst>
      <p:ext uri="{BB962C8B-B14F-4D97-AF65-F5344CB8AC3E}">
        <p14:creationId xmlns="" xmlns:p14="http://schemas.microsoft.com/office/powerpoint/2010/main" val="175971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50000"/>
                  </a:schemeClr>
                </a:solidFill>
                <a:effectLst>
                  <a:outerShdw blurRad="38100" dist="38100" dir="2700000" algn="tl">
                    <a:srgbClr val="000000">
                      <a:alpha val="43137"/>
                    </a:srgbClr>
                  </a:outerShdw>
                </a:effectLst>
              </a:rPr>
              <a:t>SEZNAM</a:t>
            </a:r>
            <a:r>
              <a:rPr lang="cs-CZ" sz="3200" b="1" dirty="0">
                <a:cs typeface="Times New Roman" pitchFamily="18" charset="0"/>
              </a:rPr>
              <a:t> </a:t>
            </a:r>
            <a:r>
              <a:rPr lang="cs-CZ" b="1" dirty="0">
                <a:solidFill>
                  <a:schemeClr val="accent2">
                    <a:lumMod val="50000"/>
                  </a:schemeClr>
                </a:solidFill>
                <a:effectLst>
                  <a:outerShdw blurRad="38100" dist="38100" dir="2700000" algn="tl">
                    <a:srgbClr val="000000">
                      <a:alpha val="43137"/>
                    </a:srgbClr>
                  </a:outerShdw>
                </a:effectLst>
              </a:rPr>
              <a:t>POUŽITÝCH</a:t>
            </a:r>
            <a:r>
              <a:rPr lang="cs-CZ" sz="3200" b="1" dirty="0">
                <a:cs typeface="Times New Roman" pitchFamily="18" charset="0"/>
              </a:rPr>
              <a:t> </a:t>
            </a:r>
            <a:r>
              <a:rPr lang="cs-CZ" b="1" dirty="0">
                <a:solidFill>
                  <a:schemeClr val="accent2">
                    <a:lumMod val="50000"/>
                  </a:schemeClr>
                </a:solidFill>
                <a:effectLst>
                  <a:outerShdw blurRad="38100" dist="38100" dir="2700000" algn="tl">
                    <a:srgbClr val="000000">
                      <a:alpha val="43137"/>
                    </a:srgbClr>
                  </a:outerShdw>
                </a:effectLst>
              </a:rPr>
              <a:t>ZDROJŮ</a:t>
            </a:r>
            <a:br>
              <a:rPr lang="cs-CZ" b="1" dirty="0">
                <a:solidFill>
                  <a:schemeClr val="accent2">
                    <a:lumMod val="50000"/>
                  </a:schemeClr>
                </a:solidFill>
                <a:effectLst>
                  <a:outerShdw blurRad="38100" dist="38100" dir="2700000" algn="tl">
                    <a:srgbClr val="000000">
                      <a:alpha val="43137"/>
                    </a:srgbClr>
                  </a:outerShdw>
                </a:effectLst>
              </a:rPr>
            </a:br>
            <a:endParaRPr lang="cs-CZ" dirty="0"/>
          </a:p>
        </p:txBody>
      </p:sp>
      <p:sp>
        <p:nvSpPr>
          <p:cNvPr id="3" name="Zástupný symbol pro obsah 2"/>
          <p:cNvSpPr>
            <a:spLocks noGrp="1"/>
          </p:cNvSpPr>
          <p:nvPr>
            <p:ph idx="1"/>
          </p:nvPr>
        </p:nvSpPr>
        <p:spPr/>
        <p:txBody>
          <a:bodyPr/>
          <a:lstStyle/>
          <a:p>
            <a:r>
              <a:rPr lang="cs-CZ" dirty="0"/>
              <a:t>Vodič (elektrotechnický výrobek): http://cs.wikipedia.org/wiki/Vodi%C4%8D_%28elektrotechnick%C3%BD_v%C3%BDrobek%29. [online]. [cit. </a:t>
            </a:r>
            <a:r>
              <a:rPr lang="cs-CZ" smtClean="0"/>
              <a:t>2014-01-3].</a:t>
            </a:r>
            <a:endParaRPr lang="cs-CZ" dirty="0"/>
          </a:p>
        </p:txBody>
      </p:sp>
    </p:spTree>
    <p:extLst>
      <p:ext uri="{BB962C8B-B14F-4D97-AF65-F5344CB8AC3E}">
        <p14:creationId xmlns="" xmlns:p14="http://schemas.microsoft.com/office/powerpoint/2010/main" val="2162124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04800" y="293260"/>
            <a:ext cx="8534400" cy="1329595"/>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ANOTACE</a:t>
            </a:r>
          </a:p>
          <a:p>
            <a:pPr>
              <a:lnSpc>
                <a:spcPct val="110000"/>
              </a:lnSpc>
              <a:spcBef>
                <a:spcPts val="1200"/>
              </a:spcBef>
            </a:pPr>
            <a:r>
              <a:rPr lang="cs-CZ" sz="2000" dirty="0" smtClean="0">
                <a:latin typeface="Times New Roman" pitchFamily="18" charset="0"/>
                <a:ea typeface="Calibri" pitchFamily="34" charset="0"/>
              </a:rPr>
              <a:t>Učební materiál vysvětluje co jsou to metalické kabely a kde se </a:t>
            </a:r>
            <a:r>
              <a:rPr lang="cs-CZ" sz="2000" dirty="0" smtClean="0">
                <a:latin typeface="Times New Roman" pitchFamily="18" charset="0"/>
                <a:ea typeface="Calibri" pitchFamily="34" charset="0"/>
              </a:rPr>
              <a:t>používají.</a:t>
            </a:r>
            <a:endParaRPr lang="cs-CZ" sz="2000" dirty="0">
              <a:latin typeface="Times New Roman" pitchFamily="18" charset="0"/>
              <a:ea typeface="Calibri" pitchFamily="34" charset="0"/>
            </a:endParaRPr>
          </a:p>
        </p:txBody>
      </p:sp>
      <p:sp>
        <p:nvSpPr>
          <p:cNvPr id="3075" name="Rectangle 2"/>
          <p:cNvSpPr>
            <a:spLocks noChangeArrowheads="1"/>
          </p:cNvSpPr>
          <p:nvPr/>
        </p:nvSpPr>
        <p:spPr bwMode="auto">
          <a:xfrm>
            <a:off x="304800" y="3189445"/>
            <a:ext cx="8305800" cy="1668149"/>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METODICKÝ POKYN</a:t>
            </a:r>
          </a:p>
          <a:p>
            <a:pPr>
              <a:lnSpc>
                <a:spcPct val="110000"/>
              </a:lnSpc>
              <a:spcBef>
                <a:spcPts val="1200"/>
              </a:spcBef>
            </a:pPr>
            <a:r>
              <a:rPr lang="cs-CZ" sz="2000" dirty="0">
                <a:latin typeface="Times New Roman" pitchFamily="18" charset="0"/>
                <a:ea typeface="Calibri" pitchFamily="34" charset="0"/>
              </a:rPr>
              <a:t>Ve cvičení </a:t>
            </a:r>
            <a:r>
              <a:rPr lang="cs-CZ" sz="2000" dirty="0" smtClean="0">
                <a:latin typeface="Times New Roman" pitchFamily="18" charset="0"/>
                <a:ea typeface="Calibri" pitchFamily="34" charset="0"/>
              </a:rPr>
              <a:t>žáci odpovídají na specifické otázky </a:t>
            </a:r>
            <a:r>
              <a:rPr lang="cs-CZ" sz="2000" smtClean="0">
                <a:latin typeface="Times New Roman" pitchFamily="18" charset="0"/>
                <a:ea typeface="Calibri" pitchFamily="34" charset="0"/>
              </a:rPr>
              <a:t>k </a:t>
            </a:r>
            <a:r>
              <a:rPr lang="cs-CZ" sz="2000" smtClean="0">
                <a:latin typeface="Times New Roman" pitchFamily="18" charset="0"/>
                <a:ea typeface="Calibri" pitchFamily="34" charset="0"/>
              </a:rPr>
              <a:t>tématu, </a:t>
            </a:r>
            <a:r>
              <a:rPr lang="cs-CZ" sz="2000" dirty="0">
                <a:latin typeface="Times New Roman" pitchFamily="18" charset="0"/>
                <a:ea typeface="Calibri" pitchFamily="34" charset="0"/>
              </a:rPr>
              <a:t>po kliknutí se jim zobrazí </a:t>
            </a:r>
            <a:r>
              <a:rPr lang="cs-CZ" sz="2000" dirty="0" smtClean="0">
                <a:latin typeface="Times New Roman" pitchFamily="18" charset="0"/>
                <a:ea typeface="Calibri" pitchFamily="34" charset="0"/>
              </a:rPr>
              <a:t>správná odpověď.</a:t>
            </a:r>
            <a:endParaRPr lang="cs-CZ" sz="2000" dirty="0">
              <a:latin typeface="Times New Roman" pitchFamily="18" charset="0"/>
              <a:ea typeface="Calibri" pitchFamily="34" charset="0"/>
            </a:endParaRPr>
          </a:p>
        </p:txBody>
      </p:sp>
    </p:spTree>
    <p:extLst>
      <p:ext uri="{BB962C8B-B14F-4D97-AF65-F5344CB8AC3E}">
        <p14:creationId xmlns="" xmlns:p14="http://schemas.microsoft.com/office/powerpoint/2010/main" val="430117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solidFill>
                  <a:schemeClr val="accent2">
                    <a:lumMod val="50000"/>
                  </a:schemeClr>
                </a:solidFill>
                <a:effectLst>
                  <a:outerShdw blurRad="38100" dist="38100" dir="2700000" algn="tl">
                    <a:srgbClr val="000000">
                      <a:alpha val="43137"/>
                    </a:srgbClr>
                  </a:outerShdw>
                </a:effectLst>
              </a:rPr>
              <a:t>M</a:t>
            </a:r>
            <a:r>
              <a:rPr lang="cs-CZ" b="1" dirty="0" smtClean="0">
                <a:solidFill>
                  <a:schemeClr val="accent2">
                    <a:lumMod val="50000"/>
                  </a:schemeClr>
                </a:solidFill>
                <a:effectLst>
                  <a:outerShdw blurRad="38100" dist="38100" dir="2700000" algn="tl">
                    <a:srgbClr val="000000">
                      <a:alpha val="43137"/>
                    </a:srgbClr>
                  </a:outerShdw>
                </a:effectLst>
              </a:rPr>
              <a:t>etalické kabely</a:t>
            </a:r>
            <a:endParaRPr lang="cs-CZ" dirty="0"/>
          </a:p>
        </p:txBody>
      </p:sp>
      <p:pic>
        <p:nvPicPr>
          <p:cNvPr id="1026"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19502" y="1600200"/>
            <a:ext cx="5704995" cy="45259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016225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Základní pojmy</a:t>
            </a:r>
          </a:p>
        </p:txBody>
      </p:sp>
      <p:sp>
        <p:nvSpPr>
          <p:cNvPr id="3" name="TextovéPole 2"/>
          <p:cNvSpPr txBox="1"/>
          <p:nvPr/>
        </p:nvSpPr>
        <p:spPr>
          <a:xfrm>
            <a:off x="304800" y="1524000"/>
            <a:ext cx="8610600" cy="3416320"/>
          </a:xfrm>
          <a:prstGeom prst="rect">
            <a:avLst/>
          </a:prstGeom>
          <a:noFill/>
        </p:spPr>
        <p:txBody>
          <a:bodyPr wrap="square" rtlCol="0">
            <a:spAutoFit/>
          </a:bodyPr>
          <a:lstStyle/>
          <a:p>
            <a:pPr>
              <a:spcBef>
                <a:spcPts val="600"/>
              </a:spcBef>
              <a:spcAft>
                <a:spcPts val="600"/>
              </a:spcAft>
            </a:pPr>
            <a:r>
              <a:rPr lang="cs-CZ" sz="2800" b="1" dirty="0" smtClean="0"/>
              <a:t>Elektrický vodič</a:t>
            </a:r>
            <a:r>
              <a:rPr lang="cs-CZ" sz="2800" dirty="0" smtClean="0"/>
              <a:t> </a:t>
            </a:r>
            <a:r>
              <a:rPr lang="cs-CZ" sz="2800" dirty="0"/>
              <a:t>je </a:t>
            </a:r>
            <a:r>
              <a:rPr lang="cs-CZ" sz="2800" dirty="0" smtClean="0"/>
              <a:t>zařízení, které vede elektrický proud. Provedení: holé</a:t>
            </a:r>
          </a:p>
          <a:p>
            <a:pPr>
              <a:spcBef>
                <a:spcPts val="600"/>
              </a:spcBef>
              <a:spcAft>
                <a:spcPts val="600"/>
              </a:spcAft>
            </a:pPr>
            <a:r>
              <a:rPr lang="cs-CZ" sz="2800" dirty="0"/>
              <a:t>	 </a:t>
            </a:r>
            <a:r>
              <a:rPr lang="cs-CZ" sz="2800" dirty="0" smtClean="0"/>
              <a:t>        izolované</a:t>
            </a:r>
          </a:p>
          <a:p>
            <a:pPr>
              <a:spcBef>
                <a:spcPts val="600"/>
              </a:spcBef>
              <a:spcAft>
                <a:spcPts val="600"/>
              </a:spcAft>
            </a:pPr>
            <a:r>
              <a:rPr lang="cs-CZ" sz="2800" b="1" dirty="0"/>
              <a:t>Elektrický </a:t>
            </a:r>
            <a:r>
              <a:rPr lang="cs-CZ" sz="2800" b="1" dirty="0" smtClean="0"/>
              <a:t>kabel </a:t>
            </a:r>
            <a:r>
              <a:rPr lang="cs-CZ" sz="2800" dirty="0" smtClean="0"/>
              <a:t>je jeden nebo více vodičů spojených dohromady, chráněných plášťovou izolací. Kabel nemusí obsahovat jen elektrické vodiče, ale i jiná media, např. optický kabel.</a:t>
            </a:r>
            <a:endParaRPr lang="cs-CZ" sz="2800" dirty="0"/>
          </a:p>
        </p:txBody>
      </p:sp>
    </p:spTree>
    <p:extLst>
      <p:ext uri="{BB962C8B-B14F-4D97-AF65-F5344CB8AC3E}">
        <p14:creationId xmlns="" xmlns:p14="http://schemas.microsoft.com/office/powerpoint/2010/main" val="36208068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33280" y="380999"/>
            <a:ext cx="8610600" cy="799899"/>
          </a:xfrm>
          <a:prstGeom prst="rect">
            <a:avLst/>
          </a:prstGeom>
          <a:noFill/>
          <a:ln w="9525">
            <a:noFill/>
            <a:miter lim="800000"/>
            <a:headEnd/>
            <a:tailEnd/>
          </a:ln>
        </p:spPr>
        <p:txBody>
          <a:bodyP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Elektrický vodič</a:t>
            </a:r>
          </a:p>
        </p:txBody>
      </p:sp>
      <p:sp>
        <p:nvSpPr>
          <p:cNvPr id="2" name="Obdélník 1"/>
          <p:cNvSpPr/>
          <p:nvPr/>
        </p:nvSpPr>
        <p:spPr>
          <a:xfrm>
            <a:off x="1102322" y="1412776"/>
            <a:ext cx="6408712" cy="2323713"/>
          </a:xfrm>
          <a:prstGeom prst="rect">
            <a:avLst/>
          </a:prstGeom>
        </p:spPr>
        <p:txBody>
          <a:bodyPr wrap="square">
            <a:spAutoFit/>
          </a:bodyPr>
          <a:lstStyle/>
          <a:p>
            <a:pPr>
              <a:spcBef>
                <a:spcPts val="600"/>
              </a:spcBef>
              <a:spcAft>
                <a:spcPts val="600"/>
              </a:spcAft>
            </a:pPr>
            <a:r>
              <a:rPr lang="cs-CZ" sz="2800" dirty="0"/>
              <a:t>Provedení: </a:t>
            </a:r>
            <a:r>
              <a:rPr lang="cs-CZ" sz="2800" dirty="0" smtClean="0"/>
              <a:t>holé</a:t>
            </a:r>
          </a:p>
          <a:p>
            <a:pPr>
              <a:spcBef>
                <a:spcPts val="600"/>
              </a:spcBef>
              <a:spcAft>
                <a:spcPts val="600"/>
              </a:spcAft>
            </a:pPr>
            <a:r>
              <a:rPr lang="cs-CZ" dirty="0"/>
              <a:t>Tyto vodiče se používají tam, kde za běžných podmínek (včetně tzv. </a:t>
            </a:r>
            <a:r>
              <a:rPr lang="cs-CZ" sz="2000" dirty="0"/>
              <a:t>podmínek</a:t>
            </a:r>
            <a:r>
              <a:rPr lang="cs-CZ" dirty="0"/>
              <a:t> jedné poruchy) nehrozí nežádoucí chování vodiče (bezprostřední ohrožení života a zdraví, zkrat apod.) nebo tam, kde je naopak žádoucí, aby vodivé jádro bylo přístupné přímo. 	        </a:t>
            </a:r>
          </a:p>
          <a:p>
            <a:pPr lvl="1"/>
            <a:r>
              <a:rPr lang="cs-CZ" sz="2800" dirty="0" smtClean="0"/>
              <a:t> </a:t>
            </a:r>
            <a:endParaRPr lang="cs-CZ" sz="2800" dirty="0"/>
          </a:p>
        </p:txBody>
      </p:sp>
    </p:spTree>
    <p:extLst>
      <p:ext uri="{BB962C8B-B14F-4D97-AF65-F5344CB8AC3E}">
        <p14:creationId xmlns="" xmlns:p14="http://schemas.microsoft.com/office/powerpoint/2010/main" val="15393834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50000"/>
                  </a:schemeClr>
                </a:solidFill>
                <a:effectLst>
                  <a:outerShdw blurRad="38100" dist="38100" dir="2700000" algn="tl">
                    <a:srgbClr val="000000">
                      <a:alpha val="43137"/>
                    </a:srgbClr>
                  </a:outerShdw>
                </a:effectLst>
              </a:rPr>
              <a:t>Elektrický vodič</a:t>
            </a:r>
            <a:br>
              <a:rPr lang="cs-CZ" b="1" dirty="0">
                <a:solidFill>
                  <a:schemeClr val="accent2">
                    <a:lumMod val="50000"/>
                  </a:schemeClr>
                </a:solidFill>
                <a:effectLst>
                  <a:outerShdw blurRad="38100" dist="38100" dir="2700000" algn="tl">
                    <a:srgbClr val="000000">
                      <a:alpha val="43137"/>
                    </a:srgbClr>
                  </a:outerShdw>
                </a:effectLst>
              </a:rPr>
            </a:br>
            <a:endParaRPr lang="cs-CZ" dirty="0"/>
          </a:p>
        </p:txBody>
      </p:sp>
      <p:sp>
        <p:nvSpPr>
          <p:cNvPr id="3" name="Zástupný symbol pro obsah 2"/>
          <p:cNvSpPr>
            <a:spLocks noGrp="1"/>
          </p:cNvSpPr>
          <p:nvPr>
            <p:ph idx="1"/>
          </p:nvPr>
        </p:nvSpPr>
        <p:spPr/>
        <p:txBody>
          <a:bodyPr>
            <a:normAutofit fontScale="77500" lnSpcReduction="20000"/>
          </a:bodyPr>
          <a:lstStyle/>
          <a:p>
            <a:pPr marL="0" indent="0">
              <a:buNone/>
            </a:pPr>
            <a:r>
              <a:rPr lang="cs-CZ" dirty="0" smtClean="0"/>
              <a:t>      </a:t>
            </a:r>
            <a:r>
              <a:rPr lang="cs-CZ" sz="4000" dirty="0"/>
              <a:t>Určení</a:t>
            </a:r>
          </a:p>
          <a:p>
            <a:r>
              <a:rPr lang="cs-CZ" sz="2600" dirty="0"/>
              <a:t>Holý měděný drát kruhového průřezu - užívá se k výrobě spojek uvnitř rozvaděčů</a:t>
            </a:r>
          </a:p>
          <a:p>
            <a:r>
              <a:rPr lang="cs-CZ" sz="2600" dirty="0"/>
              <a:t>Měděné tyče obdélníkového nebo obecně nekruhového průřezu - na přípojnice uvnitř rozvoden, rozvaděčů, jako součást </a:t>
            </a:r>
            <a:r>
              <a:rPr lang="cs-CZ" sz="2600" dirty="0" err="1"/>
              <a:t>přípojnicových</a:t>
            </a:r>
            <a:r>
              <a:rPr lang="cs-CZ" sz="2600" dirty="0"/>
              <a:t> rozvodů, kterými se napájejí stroje v průmyslových provozech</a:t>
            </a:r>
          </a:p>
          <a:p>
            <a:r>
              <a:rPr lang="cs-CZ" sz="2600" dirty="0"/>
              <a:t>Měděné pletivo - pás spletený z tenkých měděných drátků, používá se k propojení kovových dveří nebo oddělitelných krytů různých strojů a rozvaděčů</a:t>
            </a:r>
          </a:p>
          <a:p>
            <a:r>
              <a:rPr lang="cs-CZ" sz="2600" dirty="0"/>
              <a:t>Trolejový drát - drát s rybinovou upevňovací drážkou, slouží jako vrchní napájecí vedení na elektrifikovaných drahách (tramvaje, trolejbusy, elektrifikované železnice, starší typy mostových jeřábů)</a:t>
            </a:r>
          </a:p>
          <a:p>
            <a:r>
              <a:rPr lang="cs-CZ" sz="2600" dirty="0"/>
              <a:t>Lana pro vzdušná vedení VN a VVN, jádro je tvořeno pevným ocelovým lanem, opleteným </a:t>
            </a:r>
            <a:r>
              <a:rPr lang="cs-CZ" sz="2600" dirty="0" smtClean="0"/>
              <a:t>hliníkovými vodiči</a:t>
            </a:r>
            <a:endParaRPr lang="cs-CZ" sz="2600" dirty="0"/>
          </a:p>
          <a:p>
            <a:endParaRPr lang="cs-CZ" dirty="0"/>
          </a:p>
        </p:txBody>
      </p:sp>
    </p:spTree>
    <p:extLst>
      <p:ext uri="{BB962C8B-B14F-4D97-AF65-F5344CB8AC3E}">
        <p14:creationId xmlns="" xmlns:p14="http://schemas.microsoft.com/office/powerpoint/2010/main" val="2274753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33280" y="380999"/>
            <a:ext cx="8610600" cy="799899"/>
          </a:xfrm>
          <a:prstGeom prst="rect">
            <a:avLst/>
          </a:prstGeom>
          <a:noFill/>
          <a:ln w="9525">
            <a:noFill/>
            <a:miter lim="800000"/>
            <a:headEnd/>
            <a:tailEnd/>
          </a:ln>
        </p:spPr>
        <p:txBody>
          <a:bodyP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Elektrický vodič</a:t>
            </a:r>
          </a:p>
        </p:txBody>
      </p:sp>
      <p:sp>
        <p:nvSpPr>
          <p:cNvPr id="2" name="Obdélník 1"/>
          <p:cNvSpPr/>
          <p:nvPr/>
        </p:nvSpPr>
        <p:spPr>
          <a:xfrm>
            <a:off x="1102322" y="1412776"/>
            <a:ext cx="6408712" cy="2092881"/>
          </a:xfrm>
          <a:prstGeom prst="rect">
            <a:avLst/>
          </a:prstGeom>
        </p:spPr>
        <p:txBody>
          <a:bodyPr wrap="square">
            <a:spAutoFit/>
          </a:bodyPr>
          <a:lstStyle/>
          <a:p>
            <a:pPr>
              <a:spcBef>
                <a:spcPts val="600"/>
              </a:spcBef>
              <a:spcAft>
                <a:spcPts val="600"/>
              </a:spcAft>
            </a:pPr>
            <a:r>
              <a:rPr lang="cs-CZ" sz="2800" dirty="0"/>
              <a:t>Provedení: Izolované vodiče 	        </a:t>
            </a:r>
            <a:endParaRPr lang="cs-CZ" sz="2800" dirty="0" smtClean="0"/>
          </a:p>
          <a:p>
            <a:pPr>
              <a:spcBef>
                <a:spcPts val="600"/>
              </a:spcBef>
              <a:spcAft>
                <a:spcPts val="600"/>
              </a:spcAft>
            </a:pPr>
            <a:r>
              <a:rPr lang="cs-CZ" dirty="0"/>
              <a:t>Vlastní vodivý materiál je obalen izolační vrstvou, jejímž účelem je zabránit zkratům, v agresivním prostředí prodloužit životnost vodiče, a zejména pak u vyšších napětí  zabránit ohrožení osob</a:t>
            </a:r>
          </a:p>
          <a:p>
            <a:pPr>
              <a:spcBef>
                <a:spcPts val="600"/>
              </a:spcBef>
              <a:spcAft>
                <a:spcPts val="600"/>
              </a:spcAft>
            </a:pPr>
            <a:r>
              <a:rPr lang="cs-CZ" sz="2800" dirty="0" smtClean="0"/>
              <a:t> </a:t>
            </a:r>
            <a:endParaRPr lang="cs-CZ" sz="2800" dirty="0"/>
          </a:p>
        </p:txBody>
      </p:sp>
    </p:spTree>
    <p:extLst>
      <p:ext uri="{BB962C8B-B14F-4D97-AF65-F5344CB8AC3E}">
        <p14:creationId xmlns="" xmlns:p14="http://schemas.microsoft.com/office/powerpoint/2010/main" val="1867300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50000"/>
                  </a:schemeClr>
                </a:solidFill>
                <a:effectLst>
                  <a:outerShdw blurRad="38100" dist="38100" dir="2700000" algn="tl">
                    <a:srgbClr val="000000">
                      <a:alpha val="43137"/>
                    </a:srgbClr>
                  </a:outerShdw>
                </a:effectLst>
              </a:rPr>
              <a:t>Elektrický vodič</a:t>
            </a:r>
            <a:br>
              <a:rPr lang="cs-CZ" b="1" dirty="0">
                <a:solidFill>
                  <a:schemeClr val="accent2">
                    <a:lumMod val="50000"/>
                  </a:schemeClr>
                </a:solidFill>
                <a:effectLst>
                  <a:outerShdw blurRad="38100" dist="38100" dir="2700000" algn="tl">
                    <a:srgbClr val="000000">
                      <a:alpha val="43137"/>
                    </a:srgbClr>
                  </a:outerShdw>
                </a:effectLst>
              </a:rPr>
            </a:br>
            <a:endParaRPr lang="cs-CZ" dirty="0"/>
          </a:p>
        </p:txBody>
      </p:sp>
      <p:sp>
        <p:nvSpPr>
          <p:cNvPr id="3" name="Zástupný symbol pro obsah 2"/>
          <p:cNvSpPr>
            <a:spLocks noGrp="1"/>
          </p:cNvSpPr>
          <p:nvPr>
            <p:ph idx="1"/>
          </p:nvPr>
        </p:nvSpPr>
        <p:spPr/>
        <p:txBody>
          <a:bodyPr>
            <a:normAutofit fontScale="55000" lnSpcReduction="20000"/>
          </a:bodyPr>
          <a:lstStyle/>
          <a:p>
            <a:pPr marL="0" indent="0">
              <a:buNone/>
            </a:pPr>
            <a:r>
              <a:rPr lang="cs-CZ" b="1" dirty="0" smtClean="0"/>
              <a:t>Určení:</a:t>
            </a:r>
          </a:p>
          <a:p>
            <a:pPr marL="0" indent="0">
              <a:buNone/>
            </a:pPr>
            <a:r>
              <a:rPr lang="cs-CZ" b="1" dirty="0" smtClean="0"/>
              <a:t>Vodiče </a:t>
            </a:r>
            <a:r>
              <a:rPr lang="cs-CZ" b="1" dirty="0"/>
              <a:t>s plastovou </a:t>
            </a:r>
            <a:r>
              <a:rPr lang="cs-CZ" b="1" dirty="0" smtClean="0"/>
              <a:t> izolací</a:t>
            </a:r>
          </a:p>
          <a:p>
            <a:pPr marL="0" indent="0">
              <a:buNone/>
            </a:pPr>
            <a:r>
              <a:rPr lang="cs-CZ" dirty="0" smtClean="0"/>
              <a:t>Na </a:t>
            </a:r>
            <a:r>
              <a:rPr lang="cs-CZ" dirty="0"/>
              <a:t>jádro takového vodiče se v tzv. </a:t>
            </a:r>
            <a:r>
              <a:rPr lang="cs-CZ" dirty="0" smtClean="0"/>
              <a:t>extruderu nanáší </a:t>
            </a:r>
            <a:r>
              <a:rPr lang="cs-CZ" dirty="0"/>
              <a:t>za vysoké teploty (podle druhu </a:t>
            </a:r>
            <a:r>
              <a:rPr lang="cs-CZ" dirty="0" smtClean="0"/>
              <a:t>         materiálu </a:t>
            </a:r>
            <a:r>
              <a:rPr lang="cs-CZ" dirty="0"/>
              <a:t>zhruba od 130 po 420 °C) roztavený </a:t>
            </a:r>
            <a:r>
              <a:rPr lang="cs-CZ" dirty="0" smtClean="0"/>
              <a:t>plast </a:t>
            </a:r>
          </a:p>
          <a:p>
            <a:pPr marL="0" indent="0">
              <a:buNone/>
            </a:pPr>
            <a:r>
              <a:rPr lang="cs-CZ" b="1" dirty="0" smtClean="0"/>
              <a:t>Vodiče </a:t>
            </a:r>
            <a:r>
              <a:rPr lang="cs-CZ" b="1" dirty="0"/>
              <a:t>s minerální </a:t>
            </a:r>
            <a:r>
              <a:rPr lang="cs-CZ" b="1" dirty="0" smtClean="0"/>
              <a:t>izolací</a:t>
            </a:r>
            <a:endParaRPr lang="cs-CZ" b="1" dirty="0"/>
          </a:p>
          <a:p>
            <a:pPr marL="0" indent="0">
              <a:buNone/>
            </a:pPr>
            <a:r>
              <a:rPr lang="cs-CZ" dirty="0"/>
              <a:t>Vodiče pro vinutí elektrických strojů točivých i </a:t>
            </a:r>
            <a:r>
              <a:rPr lang="cs-CZ" dirty="0" smtClean="0"/>
              <a:t>transformátorů jsou </a:t>
            </a:r>
            <a:r>
              <a:rPr lang="cs-CZ" dirty="0"/>
              <a:t>obaleny tkanicí ze </a:t>
            </a:r>
            <a:r>
              <a:rPr lang="cs-CZ" dirty="0" smtClean="0"/>
              <a:t>skelných vláken </a:t>
            </a:r>
            <a:r>
              <a:rPr lang="cs-CZ" dirty="0"/>
              <a:t>prosycených pryskyřicí</a:t>
            </a:r>
            <a:r>
              <a:rPr lang="cs-CZ" dirty="0" smtClean="0"/>
              <a:t>.</a:t>
            </a:r>
            <a:endParaRPr lang="cs-CZ" dirty="0"/>
          </a:p>
          <a:p>
            <a:pPr marL="0" indent="0">
              <a:buNone/>
            </a:pPr>
            <a:r>
              <a:rPr lang="cs-CZ" b="1" dirty="0"/>
              <a:t>Vodiče s lakovou </a:t>
            </a:r>
            <a:r>
              <a:rPr lang="cs-CZ" b="1" dirty="0" smtClean="0"/>
              <a:t>izolací</a:t>
            </a:r>
            <a:endParaRPr lang="cs-CZ" b="1" dirty="0"/>
          </a:p>
          <a:p>
            <a:pPr marL="0" indent="0">
              <a:buNone/>
            </a:pPr>
            <a:r>
              <a:rPr lang="cs-CZ" dirty="0"/>
              <a:t>Tyto vodiče se nazývají </a:t>
            </a:r>
            <a:r>
              <a:rPr lang="cs-CZ" dirty="0" smtClean="0"/>
              <a:t>smaltované a </a:t>
            </a:r>
            <a:r>
              <a:rPr lang="cs-CZ" dirty="0"/>
              <a:t>používají se například pro vinutí </a:t>
            </a:r>
            <a:r>
              <a:rPr lang="cs-CZ" dirty="0" smtClean="0"/>
              <a:t>elektromotorů a alternátorů, </a:t>
            </a:r>
            <a:r>
              <a:rPr lang="cs-CZ" dirty="0"/>
              <a:t>velmi dobře odolávají vysokým teplotám a mechanickému namáhání.</a:t>
            </a:r>
          </a:p>
          <a:p>
            <a:pPr marL="0" indent="0">
              <a:buNone/>
            </a:pPr>
            <a:r>
              <a:rPr lang="cs-CZ" sz="3300" b="1" dirty="0"/>
              <a:t>Pájitelné</a:t>
            </a:r>
          </a:p>
          <a:p>
            <a:pPr marL="0" indent="0">
              <a:buNone/>
            </a:pPr>
            <a:r>
              <a:rPr lang="cs-CZ" dirty="0" smtClean="0"/>
              <a:t> (</a:t>
            </a:r>
            <a:r>
              <a:rPr lang="cs-CZ" dirty="0" err="1" smtClean="0"/>
              <a:t>samopájitelné</a:t>
            </a:r>
            <a:r>
              <a:rPr lang="cs-CZ" dirty="0"/>
              <a:t>) vodiče - lak je stabilní při provozní teplotě, ale při zahřátí páječkou se rozteče a odkryje povrch vodiče. </a:t>
            </a:r>
          </a:p>
          <a:p>
            <a:pPr marL="0" indent="0">
              <a:buNone/>
            </a:pPr>
            <a:r>
              <a:rPr lang="cs-CZ" dirty="0" err="1"/>
              <a:t>Spékatelné</a:t>
            </a:r>
            <a:r>
              <a:rPr lang="cs-CZ" dirty="0"/>
              <a:t> vodiče - mimo vrstvu, která funguje jako závitová izolace je vodič opatřen další vrstvou , kterou lze po navinutí tepelně vytvrdit, spéct. </a:t>
            </a:r>
            <a:endParaRPr lang="cs-CZ" dirty="0" smtClean="0"/>
          </a:p>
          <a:p>
            <a:pPr marL="0" indent="0">
              <a:buNone/>
            </a:pPr>
            <a:r>
              <a:rPr lang="cs-CZ" b="1" dirty="0" smtClean="0"/>
              <a:t>Vodiče </a:t>
            </a:r>
            <a:r>
              <a:rPr lang="cs-CZ" b="1" dirty="0"/>
              <a:t>s textilní </a:t>
            </a:r>
            <a:r>
              <a:rPr lang="cs-CZ" b="1" dirty="0" smtClean="0"/>
              <a:t>izolací</a:t>
            </a:r>
            <a:endParaRPr lang="cs-CZ" b="1" dirty="0"/>
          </a:p>
          <a:p>
            <a:pPr marL="0" indent="0">
              <a:buNone/>
            </a:pPr>
            <a:r>
              <a:rPr lang="cs-CZ" dirty="0"/>
              <a:t>Tato izolace může být nanesena opředením nebo opletením.</a:t>
            </a:r>
          </a:p>
          <a:p>
            <a:pPr marL="0" indent="0">
              <a:buNone/>
            </a:pPr>
            <a:endParaRPr lang="cs-CZ" dirty="0"/>
          </a:p>
        </p:txBody>
      </p:sp>
    </p:spTree>
    <p:extLst>
      <p:ext uri="{BB962C8B-B14F-4D97-AF65-F5344CB8AC3E}">
        <p14:creationId xmlns="" xmlns:p14="http://schemas.microsoft.com/office/powerpoint/2010/main" val="20889813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33280" y="380999"/>
            <a:ext cx="8610600" cy="799899"/>
          </a:xfrm>
          <a:prstGeom prst="rect">
            <a:avLst/>
          </a:prstGeom>
          <a:noFill/>
          <a:ln w="9525">
            <a:noFill/>
            <a:miter lim="800000"/>
            <a:headEnd/>
            <a:tailEnd/>
          </a:ln>
        </p:spPr>
        <p:txBody>
          <a:bodyP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Elektrický </a:t>
            </a:r>
            <a:r>
              <a:rPr lang="cs-CZ" sz="4400" b="1" dirty="0" smtClean="0">
                <a:solidFill>
                  <a:schemeClr val="accent2">
                    <a:lumMod val="50000"/>
                  </a:schemeClr>
                </a:solidFill>
                <a:effectLst>
                  <a:outerShdw blurRad="38100" dist="38100" dir="2700000" algn="tl">
                    <a:srgbClr val="000000">
                      <a:alpha val="43137"/>
                    </a:srgbClr>
                  </a:outerShdw>
                </a:effectLst>
              </a:rPr>
              <a:t>kabel</a:t>
            </a:r>
            <a:endParaRPr lang="cs-CZ" sz="4400" b="1" dirty="0">
              <a:solidFill>
                <a:schemeClr val="accent2">
                  <a:lumMod val="50000"/>
                </a:schemeClr>
              </a:solidFill>
              <a:effectLst>
                <a:outerShdw blurRad="38100" dist="38100" dir="2700000" algn="tl">
                  <a:srgbClr val="000000">
                    <a:alpha val="43137"/>
                  </a:srgbClr>
                </a:outerShdw>
              </a:effectLst>
            </a:endParaRPr>
          </a:p>
        </p:txBody>
      </p:sp>
      <p:sp>
        <p:nvSpPr>
          <p:cNvPr id="2" name="Obdélník 1"/>
          <p:cNvSpPr/>
          <p:nvPr/>
        </p:nvSpPr>
        <p:spPr>
          <a:xfrm>
            <a:off x="1102322" y="1412776"/>
            <a:ext cx="6408712" cy="3908762"/>
          </a:xfrm>
          <a:prstGeom prst="rect">
            <a:avLst/>
          </a:prstGeom>
        </p:spPr>
        <p:txBody>
          <a:bodyPr wrap="square">
            <a:spAutoFit/>
          </a:bodyPr>
          <a:lstStyle/>
          <a:p>
            <a:pPr>
              <a:spcBef>
                <a:spcPts val="600"/>
              </a:spcBef>
              <a:spcAft>
                <a:spcPts val="600"/>
              </a:spcAft>
            </a:pPr>
            <a:r>
              <a:rPr lang="cs-CZ" sz="2800" dirty="0"/>
              <a:t>Provedení: </a:t>
            </a:r>
            <a:endParaRPr lang="cs-CZ" sz="2800" dirty="0" smtClean="0"/>
          </a:p>
          <a:p>
            <a:r>
              <a:rPr lang="cs-CZ" dirty="0"/>
              <a:t>Základním materiálem pro jádra elektrických </a:t>
            </a:r>
            <a:r>
              <a:rPr lang="cs-CZ" dirty="0" smtClean="0"/>
              <a:t>kabelů</a:t>
            </a:r>
            <a:r>
              <a:rPr lang="cs-CZ" baseline="30000" dirty="0"/>
              <a:t> </a:t>
            </a:r>
            <a:r>
              <a:rPr lang="cs-CZ" dirty="0" smtClean="0"/>
              <a:t>jsou </a:t>
            </a:r>
            <a:r>
              <a:rPr lang="cs-CZ" dirty="0"/>
              <a:t>elektrovodná </a:t>
            </a:r>
            <a:r>
              <a:rPr lang="cs-CZ" dirty="0" smtClean="0"/>
              <a:t>měď nebo hliník. Hliník </a:t>
            </a:r>
            <a:r>
              <a:rPr lang="cs-CZ" dirty="0"/>
              <a:t>má sice nižší vodivost než měď, a proto pro stejné proudy musí mít větší průměr, ale přesto je výsledný kabel lehčí než měděný. Ideálně se tak hodí pro závěsná vedení, kdy navíc bývá doplněn vpleteným ocelovým nosným prvkem.</a:t>
            </a:r>
          </a:p>
          <a:p>
            <a:r>
              <a:rPr lang="cs-CZ" dirty="0"/>
              <a:t>Běžným materiálem pro výrobu izolace a plášťů kabelů je měkčené </a:t>
            </a:r>
            <a:r>
              <a:rPr lang="cs-CZ" dirty="0" smtClean="0"/>
              <a:t>PVC, </a:t>
            </a:r>
            <a:r>
              <a:rPr lang="cs-CZ" dirty="0"/>
              <a:t>pryž, dále </a:t>
            </a:r>
            <a:r>
              <a:rPr lang="cs-CZ" dirty="0" smtClean="0"/>
              <a:t>silikonová pryž</a:t>
            </a:r>
            <a:r>
              <a:rPr lang="cs-CZ" dirty="0"/>
              <a:t>, polyetylen, </a:t>
            </a:r>
            <a:r>
              <a:rPr lang="cs-CZ" dirty="0" smtClean="0"/>
              <a:t>EPR, HEPR, HFFR aj</a:t>
            </a:r>
            <a:r>
              <a:rPr lang="cs-CZ" dirty="0"/>
              <a:t>.</a:t>
            </a:r>
          </a:p>
          <a:p>
            <a:pPr>
              <a:spcBef>
                <a:spcPts val="600"/>
              </a:spcBef>
              <a:spcAft>
                <a:spcPts val="600"/>
              </a:spcAft>
            </a:pPr>
            <a:r>
              <a:rPr lang="cs-CZ" sz="2800" dirty="0"/>
              <a:t>	        </a:t>
            </a:r>
            <a:endParaRPr lang="cs-CZ" sz="2800" dirty="0" smtClean="0"/>
          </a:p>
          <a:p>
            <a:pPr>
              <a:spcBef>
                <a:spcPts val="600"/>
              </a:spcBef>
              <a:spcAft>
                <a:spcPts val="600"/>
              </a:spcAft>
            </a:pPr>
            <a:r>
              <a:rPr lang="cs-CZ" sz="2800" dirty="0" smtClean="0"/>
              <a:t> </a:t>
            </a:r>
            <a:endParaRPr lang="cs-CZ" sz="2800" dirty="0"/>
          </a:p>
        </p:txBody>
      </p:sp>
    </p:spTree>
    <p:extLst>
      <p:ext uri="{BB962C8B-B14F-4D97-AF65-F5344CB8AC3E}">
        <p14:creationId xmlns="" xmlns:p14="http://schemas.microsoft.com/office/powerpoint/2010/main" val="2576327135"/>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10038</TotalTime>
  <Words>589</Words>
  <Application>Microsoft Office PowerPoint</Application>
  <PresentationFormat>Předvádění na obrazovce (4:3)</PresentationFormat>
  <Paragraphs>89</Paragraphs>
  <Slides>15</Slides>
  <Notes>0</Notes>
  <HiddenSlides>0</HiddenSlides>
  <MMClips>0</MMClips>
  <ScaleCrop>false</ScaleCrop>
  <HeadingPairs>
    <vt:vector size="4" baseType="variant">
      <vt:variant>
        <vt:lpstr>Motiv</vt:lpstr>
      </vt:variant>
      <vt:variant>
        <vt:i4>1</vt:i4>
      </vt:variant>
      <vt:variant>
        <vt:lpstr>Nadpisy snímků</vt:lpstr>
      </vt:variant>
      <vt:variant>
        <vt:i4>15</vt:i4>
      </vt:variant>
    </vt:vector>
  </HeadingPairs>
  <TitlesOfParts>
    <vt:vector size="16" baseType="lpstr">
      <vt:lpstr>Motiv systému Office</vt:lpstr>
      <vt:lpstr>Snímek 1</vt:lpstr>
      <vt:lpstr>Snímek 2</vt:lpstr>
      <vt:lpstr>Metalické kabely</vt:lpstr>
      <vt:lpstr>Snímek 4</vt:lpstr>
      <vt:lpstr>Snímek 5</vt:lpstr>
      <vt:lpstr>Elektrický vodič </vt:lpstr>
      <vt:lpstr>Snímek 7</vt:lpstr>
      <vt:lpstr>Elektrický vodič </vt:lpstr>
      <vt:lpstr>Snímek 9</vt:lpstr>
      <vt:lpstr>Elektrický kabel </vt:lpstr>
      <vt:lpstr>Snímek 11</vt:lpstr>
      <vt:lpstr>Snímek 12</vt:lpstr>
      <vt:lpstr>Snímek 13</vt:lpstr>
      <vt:lpstr>Snímek 14</vt:lpstr>
      <vt:lpstr>SEZNAM POUŽITÝCH ZDROJŮ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EU_12</dc:creator>
  <cp:lastModifiedBy>Erda</cp:lastModifiedBy>
  <cp:revision>64</cp:revision>
  <dcterms:created xsi:type="dcterms:W3CDTF">2014-04-06T14:10:38Z</dcterms:created>
  <dcterms:modified xsi:type="dcterms:W3CDTF">2014-10-15T21:01:12Z</dcterms:modified>
</cp:coreProperties>
</file>