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8" r:id="rId1"/>
  </p:sldMasterIdLst>
  <p:sldIdLst>
    <p:sldId id="270" r:id="rId2"/>
    <p:sldId id="272" r:id="rId3"/>
    <p:sldId id="258" r:id="rId4"/>
    <p:sldId id="268" r:id="rId5"/>
    <p:sldId id="261" r:id="rId6"/>
    <p:sldId id="262" r:id="rId7"/>
    <p:sldId id="274" r:id="rId8"/>
    <p:sldId id="281" r:id="rId9"/>
    <p:sldId id="277" r:id="rId10"/>
    <p:sldId id="282" r:id="rId11"/>
    <p:sldId id="279" r:id="rId12"/>
    <p:sldId id="283" r:id="rId13"/>
    <p:sldId id="267" r:id="rId14"/>
    <p:sldId id="269" r:id="rId15"/>
    <p:sldId id="266" r:id="rId16"/>
  </p:sldIdLst>
  <p:sldSz cx="12192000" cy="6858000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92" autoAdjust="0"/>
  </p:normalViewPr>
  <p:slideViewPr>
    <p:cSldViewPr snapToGrid="0">
      <p:cViewPr varScale="1">
        <p:scale>
          <a:sx n="73" d="100"/>
          <a:sy n="73" d="100"/>
        </p:scale>
        <p:origin x="-624" y="-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sp>
          <p:nvSpPr>
            <p:cNvPr id="15" name="Freeform 14"/>
            <p:cNvSpPr/>
            <p:nvPr/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128652-C6AC-45C9-8CD7-855B817FA233}" type="datetimeFigureOut">
              <a:rPr lang="cs-CZ" smtClean="0"/>
              <a:pPr/>
              <a:t>9.7.2014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64FC6-6406-4406-A760-3990CC1525CF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6739167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00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ázev a popis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128652-C6AC-45C9-8CD7-855B817FA233}" type="datetimeFigureOut">
              <a:rPr lang="cs-CZ" smtClean="0"/>
              <a:pPr/>
              <a:t>9.7.2014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64FC6-6406-4406-A760-3990CC1525CF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9800144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00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ce s popis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128652-C6AC-45C9-8CD7-855B817FA233}" type="datetimeFigureOut">
              <a:rPr lang="cs-CZ" smtClean="0"/>
              <a:pPr/>
              <a:t>9.7.2014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64FC6-6406-4406-A760-3990CC1525CF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29189522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00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menov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128652-C6AC-45C9-8CD7-855B817FA233}" type="datetimeFigureOut">
              <a:rPr lang="cs-CZ" smtClean="0"/>
              <a:pPr/>
              <a:t>9.7.2014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64FC6-6406-4406-A760-3990CC1525CF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22441117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00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menovka s citac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128652-C6AC-45C9-8CD7-855B817FA233}" type="datetimeFigureOut">
              <a:rPr lang="cs-CZ" smtClean="0"/>
              <a:pPr/>
              <a:t>9.7.2014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64FC6-6406-4406-A760-3990CC1525CF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15544400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00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ravda nebo neprav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128652-C6AC-45C9-8CD7-855B817FA233}" type="datetimeFigureOut">
              <a:rPr lang="cs-CZ" smtClean="0"/>
              <a:pPr/>
              <a:t>9.7.2014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64FC6-6406-4406-A760-3990CC1525CF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39286338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00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128652-C6AC-45C9-8CD7-855B817FA233}" type="datetimeFigureOut">
              <a:rPr lang="cs-CZ" smtClean="0"/>
              <a:pPr/>
              <a:t>9.7.2014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64FC6-6406-4406-A760-3990CC1525CF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16315941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00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128652-C6AC-45C9-8CD7-855B817FA233}" type="datetimeFigureOut">
              <a:rPr lang="cs-CZ" smtClean="0"/>
              <a:pPr/>
              <a:t>9.7.2014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64FC6-6406-4406-A760-3990CC1525CF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324328058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00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128652-C6AC-45C9-8CD7-855B817FA233}" type="datetimeFigureOut">
              <a:rPr lang="cs-CZ" smtClean="0"/>
              <a:pPr/>
              <a:t>9.7.2014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64FC6-6406-4406-A760-3990CC1525CF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11345256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00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128652-C6AC-45C9-8CD7-855B817FA233}" type="datetimeFigureOut">
              <a:rPr lang="cs-CZ" smtClean="0"/>
              <a:pPr/>
              <a:t>9.7.2014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64FC6-6406-4406-A760-3990CC1525CF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34061982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00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128652-C6AC-45C9-8CD7-855B817FA233}" type="datetimeFigureOut">
              <a:rPr lang="cs-CZ" smtClean="0"/>
              <a:pPr/>
              <a:t>9.7.2014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64FC6-6406-4406-A760-3990CC1525CF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38605755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00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128652-C6AC-45C9-8CD7-855B817FA233}" type="datetimeFigureOut">
              <a:rPr lang="cs-CZ" smtClean="0"/>
              <a:pPr/>
              <a:t>9.7.2014</a:t>
            </a:fld>
            <a:endParaRPr lang="cs-C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64FC6-6406-4406-A760-3990CC1525CF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33033212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00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128652-C6AC-45C9-8CD7-855B817FA233}" type="datetimeFigureOut">
              <a:rPr lang="cs-CZ" smtClean="0"/>
              <a:pPr/>
              <a:t>9.7.2014</a:t>
            </a:fld>
            <a:endParaRPr lang="cs-C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64FC6-6406-4406-A760-3990CC1525CF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134386052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00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128652-C6AC-45C9-8CD7-855B817FA233}" type="datetimeFigureOut">
              <a:rPr lang="cs-CZ" smtClean="0"/>
              <a:pPr/>
              <a:t>9.7.2014</a:t>
            </a:fld>
            <a:endParaRPr lang="cs-C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64FC6-6406-4406-A760-3990CC1525CF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29186126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00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128652-C6AC-45C9-8CD7-855B817FA233}" type="datetimeFigureOut">
              <a:rPr lang="cs-CZ" smtClean="0"/>
              <a:pPr/>
              <a:t>9.7.2014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64FC6-6406-4406-A760-3990CC1525CF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2327049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00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cs-CZ" smtClean="0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64FC6-6406-4406-A760-3990CC1525CF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128652-C6AC-45C9-8CD7-855B817FA233}" type="datetimeFigureOut">
              <a:rPr lang="cs-CZ" smtClean="0"/>
              <a:pPr/>
              <a:t>9.7.2014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327423545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00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128652-C6AC-45C9-8CD7-855B817FA233}" type="datetimeFigureOut">
              <a:rPr lang="cs-CZ" smtClean="0"/>
              <a:pPr/>
              <a:t>9.7.2014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A9064FC6-6406-4406-A760-3990CC1525CF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15616031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9" r:id="rId1"/>
    <p:sldLayoutId id="2147483810" r:id="rId2"/>
    <p:sldLayoutId id="2147483811" r:id="rId3"/>
    <p:sldLayoutId id="2147483812" r:id="rId4"/>
    <p:sldLayoutId id="2147483813" r:id="rId5"/>
    <p:sldLayoutId id="2147483814" r:id="rId6"/>
    <p:sldLayoutId id="2147483815" r:id="rId7"/>
    <p:sldLayoutId id="2147483816" r:id="rId8"/>
    <p:sldLayoutId id="2147483817" r:id="rId9"/>
    <p:sldLayoutId id="2147483818" r:id="rId10"/>
    <p:sldLayoutId id="2147483819" r:id="rId11"/>
    <p:sldLayoutId id="2147483820" r:id="rId12"/>
    <p:sldLayoutId id="2147483821" r:id="rId13"/>
    <p:sldLayoutId id="2147483822" r:id="rId14"/>
    <p:sldLayoutId id="2147483823" r:id="rId15"/>
    <p:sldLayoutId id="2147483824" r:id="rId16"/>
  </p:sldLayoutIdLst>
  <mc:AlternateContent xmlns:mc="http://schemas.openxmlformats.org/markup-compatibility/2006">
    <mc:Choice xmlns:p14="http://schemas.microsoft.com/office/powerpoint/2010/main" xmlns="" Requires="p14">
      <p:transition spd="slow" p14:dur="300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4" descr="OPVK_hor_zakladni_logolink_CMYK_cz.t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6000" y="-1"/>
            <a:ext cx="7200000" cy="1573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5" name="Group 46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935674609"/>
              </p:ext>
            </p:extLst>
          </p:nvPr>
        </p:nvGraphicFramePr>
        <p:xfrm>
          <a:off x="1027922" y="1856791"/>
          <a:ext cx="8001000" cy="4150925"/>
        </p:xfrm>
        <a:graphic>
          <a:graphicData uri="http://schemas.openxmlformats.org/drawingml/2006/table">
            <a:tbl>
              <a:tblPr/>
              <a:tblGrid>
                <a:gridCol w="2535238"/>
                <a:gridCol w="5465762"/>
              </a:tblGrid>
              <a:tr h="457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ŠKOLA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Střední škola elektrotechnická, Ostrava, Na Jízdárně 30, p. o.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ČÍSLO PROJEKTU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CZ.1.07/1.5.00/34.0965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ČÍSLO VM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VY_32_INOVACE_540</a:t>
                      </a:r>
                      <a:endParaRPr kumimoji="0" lang="cs-CZ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NÁZEV VM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Stejnosměrné stroje – Rozdělení stejnosměrných generátorů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AUTOR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Ing. </a:t>
                      </a:r>
                      <a:r>
                        <a:rPr kumimoji="0" lang="cs-CZ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Hynečková</a:t>
                      </a: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 Blanka, Ing. Carbolová Miroslava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DATUM VYTVOŘENÍ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17.3.2014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ROČNÍK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cs-CZ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+mn-cs"/>
                        </a:rPr>
                        <a:t>Druhý ročník čtyřletého denního studia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cs-CZ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+mn-cs"/>
                        </a:rPr>
                        <a:t>Druhý a třetí ročník tříletého denního studia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cs-CZ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+mn-cs"/>
                        </a:rPr>
                        <a:t>Druhý ročník dvouletého denního nástavbového studia. 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VZDĚLÁVACÍ OBLAST/</a:t>
                      </a:r>
                      <a:b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</a:b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KLÍČOVÁ SLOVA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Elektrické stroje a přístroje/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Stejnosměrný generátor, cize buzené dynamo, sériové, paralelní a smíšené kompaundní a </a:t>
                      </a:r>
                      <a:r>
                        <a:rPr kumimoji="0" lang="cs-CZ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protikompanundní</a:t>
                      </a: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 dynamo.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6" name="Obdélník 5"/>
          <p:cNvSpPr/>
          <p:nvPr/>
        </p:nvSpPr>
        <p:spPr>
          <a:xfrm>
            <a:off x="1567716" y="6021556"/>
            <a:ext cx="924421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/>
            <a:r>
              <a:rPr lang="cs-CZ" b="1" dirty="0">
                <a:latin typeface="Times New Roman" pitchFamily="18" charset="0"/>
                <a:cs typeface="Times New Roman" pitchFamily="18" charset="0"/>
              </a:rPr>
              <a:t>Autor prohlašuje, že řádně uvedl všechny použité zdroje.</a:t>
            </a:r>
            <a:br>
              <a:rPr lang="cs-CZ" b="1" dirty="0">
                <a:latin typeface="Times New Roman" pitchFamily="18" charset="0"/>
                <a:cs typeface="Times New Roman" pitchFamily="18" charset="0"/>
              </a:rPr>
            </a:br>
            <a:r>
              <a:rPr lang="cs-CZ" b="1" dirty="0">
                <a:latin typeface="Times New Roman" pitchFamily="18" charset="0"/>
                <a:cs typeface="Times New Roman" pitchFamily="18" charset="0"/>
              </a:rPr>
              <a:t>Pokud není uvedeno jinak, použitý materiál je z vlastních zdrojů autora.</a:t>
            </a:r>
          </a:p>
        </p:txBody>
      </p:sp>
    </p:spTree>
    <p:extLst>
      <p:ext uri="{BB962C8B-B14F-4D97-AF65-F5344CB8AC3E}">
        <p14:creationId xmlns:p14="http://schemas.microsoft.com/office/powerpoint/2010/main" xmlns="" val="13994445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obsah 3"/>
          <p:cNvSpPr>
            <a:spLocks noGrp="1"/>
          </p:cNvSpPr>
          <p:nvPr>
            <p:ph idx="1"/>
          </p:nvPr>
        </p:nvSpPr>
        <p:spPr>
          <a:xfrm>
            <a:off x="411623" y="1021291"/>
            <a:ext cx="9689109" cy="6353176"/>
          </a:xfrm>
        </p:spPr>
        <p:txBody>
          <a:bodyPr>
            <a:normAutofit fontScale="92500" lnSpcReduction="20000"/>
          </a:bodyPr>
          <a:lstStyle/>
          <a:p>
            <a:pPr marL="2782888" lvl="6" indent="0">
              <a:spcBef>
                <a:spcPts val="0"/>
              </a:spcBef>
              <a:buNone/>
            </a:pPr>
            <a:r>
              <a:rPr lang="cs-CZ" sz="1800" dirty="0" smtClean="0">
                <a:ea typeface="Times New Roman" panose="02020603050405020304" pitchFamily="18" charset="0"/>
              </a:rPr>
              <a:t>	</a:t>
            </a:r>
            <a:r>
              <a:rPr lang="cs-CZ" sz="1800" dirty="0">
                <a:ea typeface="Times New Roman" panose="02020603050405020304" pitchFamily="18" charset="0"/>
              </a:rPr>
              <a:t>	</a:t>
            </a:r>
            <a:endParaRPr lang="cs-CZ" sz="1800" dirty="0" smtClean="0">
              <a:ea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cs-CZ" sz="1800" dirty="0" smtClean="0">
                <a:ea typeface="Times New Roman" panose="02020603050405020304" pitchFamily="18" charset="0"/>
              </a:rPr>
              <a:t>							</a:t>
            </a:r>
            <a:r>
              <a:rPr lang="cs-CZ" sz="2100" dirty="0" smtClean="0"/>
              <a:t> </a:t>
            </a:r>
            <a:r>
              <a:rPr lang="cs-CZ" sz="1900" dirty="0"/>
              <a:t>Aby se </a:t>
            </a:r>
            <a:r>
              <a:rPr lang="cs-CZ" sz="1900" dirty="0" smtClean="0"/>
              <a:t>dynamo </a:t>
            </a:r>
            <a:r>
              <a:rPr lang="cs-CZ" sz="1900" dirty="0"/>
              <a:t>nabudilo, musí mít hlavní póly remanentní </a:t>
            </a:r>
            <a:r>
              <a:rPr lang="cs-CZ" sz="1900" dirty="0" smtClean="0"/>
              <a:t>						/</a:t>
            </a:r>
            <a:r>
              <a:rPr lang="cs-CZ" sz="1900" dirty="0"/>
              <a:t>zbytkový/ </a:t>
            </a:r>
            <a:r>
              <a:rPr lang="cs-CZ" sz="1900" dirty="0" smtClean="0"/>
              <a:t>magnetismus</a:t>
            </a:r>
            <a:r>
              <a:rPr lang="cs-CZ" sz="1900" dirty="0"/>
              <a:t>. Při rozběhu se v kotvě </a:t>
            </a:r>
            <a:r>
              <a:rPr lang="cs-CZ" sz="1900" dirty="0" smtClean="0"/>
              <a:t> díky 								zbytkovému magnetismu </a:t>
            </a:r>
            <a:r>
              <a:rPr lang="cs-CZ" sz="1900" dirty="0"/>
              <a:t>indukuje nejdříve malé /remanentní/ </a:t>
            </a:r>
            <a:r>
              <a:rPr lang="cs-CZ" sz="1900" dirty="0" smtClean="0"/>
              <a:t>						napětí</a:t>
            </a:r>
            <a:r>
              <a:rPr lang="cs-CZ" sz="1900" dirty="0"/>
              <a:t>, </a:t>
            </a:r>
            <a:r>
              <a:rPr lang="cs-CZ" sz="1900" dirty="0" smtClean="0"/>
              <a:t>kotvou </a:t>
            </a:r>
            <a:r>
              <a:rPr lang="cs-CZ" sz="1900" dirty="0"/>
              <a:t>prochází malý budící proud, ale vznikne </a:t>
            </a:r>
            <a:r>
              <a:rPr lang="cs-CZ" sz="1900" dirty="0" smtClean="0"/>
              <a:t>								magnetické pole</a:t>
            </a:r>
            <a:r>
              <a:rPr lang="cs-CZ" sz="1900" dirty="0"/>
              <a:t>, které se přičítá k remanentnímu </a:t>
            </a:r>
            <a:r>
              <a:rPr lang="cs-CZ" sz="1900" dirty="0" smtClean="0"/>
              <a:t>									magnetickému </a:t>
            </a:r>
            <a:r>
              <a:rPr lang="cs-CZ" sz="1900" dirty="0"/>
              <a:t>poli hlavních pólů. V zesíleném magnetickém </a:t>
            </a:r>
            <a:r>
              <a:rPr lang="cs-CZ" sz="1900" dirty="0" smtClean="0"/>
              <a:t>							poli </a:t>
            </a:r>
            <a:r>
              <a:rPr lang="cs-CZ" sz="1900" dirty="0"/>
              <a:t>se indukuje větší napětí, protéká větší proud, zvětší se </a:t>
            </a:r>
            <a:r>
              <a:rPr lang="cs-CZ" sz="1900" dirty="0" smtClean="0"/>
              <a:t>							magnetické </a:t>
            </a:r>
            <a:r>
              <a:rPr lang="cs-CZ" sz="1900" dirty="0"/>
              <a:t>pole, což má za následek další zvýšení </a:t>
            </a:r>
            <a:r>
              <a:rPr lang="cs-CZ" sz="1900" dirty="0" smtClean="0"/>
              <a:t>									indukovaného </a:t>
            </a:r>
            <a:r>
              <a:rPr lang="cs-CZ" sz="1900" dirty="0"/>
              <a:t>napětí – dynamo se samo nabudí. </a:t>
            </a:r>
          </a:p>
          <a:p>
            <a:pPr marL="2782888" lvl="6" indent="0">
              <a:spcBef>
                <a:spcPts val="0"/>
              </a:spcBef>
              <a:buNone/>
            </a:pPr>
            <a:endParaRPr lang="cs-CZ" sz="1800" dirty="0" smtClean="0"/>
          </a:p>
          <a:p>
            <a:pPr marL="2782888" lvl="6" indent="0">
              <a:spcBef>
                <a:spcPts val="0"/>
              </a:spcBef>
              <a:buNone/>
            </a:pPr>
            <a:endParaRPr lang="cs-CZ" sz="1800" dirty="0"/>
          </a:p>
          <a:p>
            <a:pPr marL="2782888" lvl="6" indent="0">
              <a:spcBef>
                <a:spcPts val="0"/>
              </a:spcBef>
              <a:buNone/>
            </a:pPr>
            <a:endParaRPr lang="cs-CZ" sz="1800" dirty="0" smtClean="0"/>
          </a:p>
          <a:p>
            <a:pPr marL="2782888" lvl="6" indent="0">
              <a:spcBef>
                <a:spcPts val="0"/>
              </a:spcBef>
              <a:buNone/>
            </a:pPr>
            <a:endParaRPr lang="cs-CZ" sz="1800" dirty="0"/>
          </a:p>
          <a:p>
            <a:pPr marL="2782888" lvl="6" indent="0">
              <a:spcBef>
                <a:spcPts val="0"/>
              </a:spcBef>
              <a:buNone/>
            </a:pPr>
            <a:endParaRPr lang="cs-CZ" sz="1600" dirty="0" smtClean="0"/>
          </a:p>
          <a:p>
            <a:pPr marL="2782888" lvl="6" indent="0">
              <a:spcBef>
                <a:spcPts val="0"/>
              </a:spcBef>
              <a:buNone/>
            </a:pPr>
            <a:endParaRPr lang="cs-CZ" sz="1600" dirty="0" smtClean="0"/>
          </a:p>
          <a:p>
            <a:pPr marL="2782888" lvl="6" indent="0">
              <a:spcBef>
                <a:spcPts val="0"/>
              </a:spcBef>
              <a:buNone/>
            </a:pPr>
            <a:endParaRPr lang="cs-CZ" sz="1600" dirty="0"/>
          </a:p>
          <a:p>
            <a:pPr marL="2782888" lvl="6" indent="0">
              <a:spcBef>
                <a:spcPts val="0"/>
              </a:spcBef>
              <a:buNone/>
            </a:pPr>
            <a:r>
              <a:rPr lang="cs-CZ" sz="1600" dirty="0" smtClean="0"/>
              <a:t>	</a:t>
            </a:r>
            <a:r>
              <a:rPr lang="cs-CZ" sz="1900" dirty="0" smtClean="0"/>
              <a:t>Po </a:t>
            </a:r>
            <a:r>
              <a:rPr lang="cs-CZ" sz="1900" dirty="0"/>
              <a:t>dosažení určité maximální hodnoty zatěžovacího proudu začne svorkové napětí prudce klesat, úbytek napětí na vinutí kotvy způsobí pokles budícího  proudu dynama, dynamo se odbuzuje a indukované napětí se rychle zmenšuje, až klesne na nulu. Minimální proud odpovídá napětí indukovanému remanentním magnetickým tokem, je to zároveň zkratový proud, takže pozvolné přivedení dynama do zkratu  není nebezpečné</a:t>
            </a:r>
          </a:p>
          <a:p>
            <a:pPr marL="2782888" lvl="6" indent="0">
              <a:spcBef>
                <a:spcPts val="0"/>
              </a:spcBef>
              <a:buNone/>
            </a:pPr>
            <a:endParaRPr lang="cs-CZ" sz="1900" dirty="0" smtClean="0"/>
          </a:p>
          <a:p>
            <a:pPr marL="2782888" lvl="6" indent="0">
              <a:spcBef>
                <a:spcPts val="0"/>
              </a:spcBef>
              <a:buNone/>
            </a:pPr>
            <a:r>
              <a:rPr lang="cs-CZ" sz="1900" dirty="0" smtClean="0"/>
              <a:t>	</a:t>
            </a:r>
          </a:p>
          <a:p>
            <a:pPr marL="2782888" lvl="6" indent="0">
              <a:spcBef>
                <a:spcPts val="0"/>
              </a:spcBef>
              <a:buNone/>
            </a:pPr>
            <a:r>
              <a:rPr lang="cs-CZ" sz="1800" dirty="0"/>
              <a:t>	</a:t>
            </a:r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82509" y="480414"/>
            <a:ext cx="4520300" cy="417054"/>
          </a:xfrm>
        </p:spPr>
        <p:txBody>
          <a:bodyPr>
            <a:normAutofit/>
          </a:bodyPr>
          <a:lstStyle/>
          <a:p>
            <a:r>
              <a:rPr lang="cs-CZ" sz="1600" dirty="0" smtClean="0"/>
              <a:t>Obr. 8.	Charakteristika naprázdno [1]</a:t>
            </a:r>
            <a:endParaRPr lang="cs-CZ" sz="1600" dirty="0"/>
          </a:p>
        </p:txBody>
      </p:sp>
      <p:sp>
        <p:nvSpPr>
          <p:cNvPr id="6" name="Nadpis 1"/>
          <p:cNvSpPr txBox="1">
            <a:spLocks/>
          </p:cNvSpPr>
          <p:nvPr/>
        </p:nvSpPr>
        <p:spPr>
          <a:xfrm>
            <a:off x="411624" y="3767957"/>
            <a:ext cx="4520300" cy="417054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cs-CZ" sz="1600" dirty="0" smtClean="0">
                <a:solidFill>
                  <a:srgbClr val="E84C22"/>
                </a:solidFill>
              </a:rPr>
              <a:t>Obr. 9.	Charakteristika zatěžovací [1]</a:t>
            </a:r>
            <a:endParaRPr lang="cs-CZ" sz="1600" dirty="0">
              <a:solidFill>
                <a:srgbClr val="E84C22"/>
              </a:solidFill>
            </a:endParaRPr>
          </a:p>
        </p:txBody>
      </p:sp>
      <p:pic>
        <p:nvPicPr>
          <p:cNvPr id="7" name="Obrázek 6" descr="闒粀闀粀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30991" t="55556" r="46577" b="25145"/>
          <a:stretch/>
        </p:blipFill>
        <p:spPr bwMode="auto">
          <a:xfrm>
            <a:off x="691092" y="1240985"/>
            <a:ext cx="1781175" cy="206057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pic>
        <p:nvPicPr>
          <p:cNvPr id="10" name="Obrázek 9" descr="闒粀闀粀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30991" t="75878" r="46767" b="1608"/>
          <a:stretch/>
        </p:blipFill>
        <p:spPr bwMode="auto">
          <a:xfrm>
            <a:off x="754634" y="4308834"/>
            <a:ext cx="1717633" cy="225238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</p:spTree>
    <p:extLst>
      <p:ext uri="{BB962C8B-B14F-4D97-AF65-F5344CB8AC3E}">
        <p14:creationId xmlns:p14="http://schemas.microsoft.com/office/powerpoint/2010/main" xmlns="" val="369170403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300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3000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élník 1"/>
          <p:cNvSpPr/>
          <p:nvPr/>
        </p:nvSpPr>
        <p:spPr>
          <a:xfrm>
            <a:off x="660270" y="604336"/>
            <a:ext cx="886266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cs-CZ" sz="3600" b="1" dirty="0">
                <a:solidFill>
                  <a:srgbClr val="E84C22"/>
                </a:solidFill>
              </a:rPr>
              <a:t>4</a:t>
            </a:r>
            <a:r>
              <a:rPr lang="cs-CZ" sz="3600" b="1" dirty="0" smtClean="0">
                <a:solidFill>
                  <a:srgbClr val="E84C22"/>
                </a:solidFill>
              </a:rPr>
              <a:t>. Stejnosměrné dynamo </a:t>
            </a:r>
          </a:p>
          <a:p>
            <a:pPr algn="ctr"/>
            <a:r>
              <a:rPr lang="cs-CZ" sz="3600" b="1" dirty="0" smtClean="0">
                <a:solidFill>
                  <a:srgbClr val="E84C22"/>
                </a:solidFill>
              </a:rPr>
              <a:t>se smíšeným buzením</a:t>
            </a:r>
          </a:p>
        </p:txBody>
      </p:sp>
      <p:sp>
        <p:nvSpPr>
          <p:cNvPr id="3" name="Obdélník 2"/>
          <p:cNvSpPr/>
          <p:nvPr/>
        </p:nvSpPr>
        <p:spPr>
          <a:xfrm>
            <a:off x="2826684" y="2093047"/>
            <a:ext cx="7215142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cs-CZ" dirty="0" smtClean="0"/>
              <a:t>Na hlavních pólech </a:t>
            </a:r>
            <a:r>
              <a:rPr lang="cs-CZ" dirty="0"/>
              <a:t>statoru je dvojí </a:t>
            </a:r>
            <a:r>
              <a:rPr lang="cs-CZ" dirty="0" smtClean="0"/>
              <a:t>vinutí</a:t>
            </a:r>
            <a:r>
              <a:rPr lang="cs-CZ" dirty="0"/>
              <a:t>. </a:t>
            </a:r>
            <a:endParaRPr lang="cs-CZ" dirty="0" smtClean="0"/>
          </a:p>
          <a:p>
            <a:pPr marL="285750" indent="-285750">
              <a:lnSpc>
                <a:spcPct val="150000"/>
              </a:lnSpc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cs-CZ" dirty="0" smtClean="0"/>
              <a:t>Paralelní </a:t>
            </a:r>
            <a:r>
              <a:rPr lang="cs-CZ" dirty="0"/>
              <a:t>vinutí je připojeno paralelně ke kotvě, a do jeho obvodu je zapojen regulační rezistor pro řízení napětí. </a:t>
            </a:r>
            <a:endParaRPr lang="cs-CZ" dirty="0" smtClean="0"/>
          </a:p>
          <a:p>
            <a:pPr marL="285750" indent="-285750">
              <a:lnSpc>
                <a:spcPct val="150000"/>
              </a:lnSpc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cs-CZ" dirty="0" smtClean="0"/>
              <a:t>Sériové </a:t>
            </a:r>
            <a:r>
              <a:rPr lang="cs-CZ" dirty="0"/>
              <a:t>vinutí je zapojeno do série s vinutím kotvy. </a:t>
            </a:r>
            <a:endParaRPr lang="cs-CZ" dirty="0" smtClean="0"/>
          </a:p>
          <a:p>
            <a:pPr marL="285750" indent="-285750">
              <a:lnSpc>
                <a:spcPct val="150000"/>
              </a:lnSpc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cs-CZ" dirty="0" smtClean="0"/>
              <a:t>Smíšené </a:t>
            </a:r>
            <a:r>
              <a:rPr lang="cs-CZ" dirty="0"/>
              <a:t>buzení může být kompaundní nebo </a:t>
            </a:r>
            <a:r>
              <a:rPr lang="cs-CZ" dirty="0" err="1"/>
              <a:t>protikompaundní</a:t>
            </a:r>
            <a:r>
              <a:rPr lang="cs-CZ" dirty="0"/>
              <a:t>. </a:t>
            </a:r>
            <a:endParaRPr lang="cs-CZ" dirty="0" smtClean="0"/>
          </a:p>
          <a:p>
            <a:pPr marL="285750" indent="-285750">
              <a:lnSpc>
                <a:spcPct val="150000"/>
              </a:lnSpc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cs-CZ" dirty="0" smtClean="0"/>
              <a:t>U </a:t>
            </a:r>
            <a:r>
              <a:rPr lang="cs-CZ" dirty="0"/>
              <a:t>kompaundního buzení podporuje sériové vinutí svými magnetickými účinky paralelní </a:t>
            </a:r>
            <a:r>
              <a:rPr lang="cs-CZ" dirty="0" smtClean="0"/>
              <a:t>vinutí.</a:t>
            </a:r>
          </a:p>
          <a:p>
            <a:pPr marL="285750" indent="-285750">
              <a:lnSpc>
                <a:spcPct val="150000"/>
              </a:lnSpc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cs-CZ" dirty="0" smtClean="0"/>
              <a:t>U </a:t>
            </a:r>
            <a:r>
              <a:rPr lang="cs-CZ" dirty="0" err="1"/>
              <a:t>protikompaundního</a:t>
            </a:r>
            <a:r>
              <a:rPr lang="cs-CZ" dirty="0"/>
              <a:t> vinutí působí proti paralelnímu. </a:t>
            </a:r>
          </a:p>
          <a:p>
            <a:pPr marL="285750" indent="-285750">
              <a:buClr>
                <a:srgbClr val="B64926"/>
              </a:buClr>
              <a:buFont typeface="Arial" panose="020B0604020202020204" pitchFamily="34" charset="0"/>
              <a:buChar char="•"/>
            </a:pPr>
            <a:endParaRPr lang="cs-CZ" dirty="0">
              <a:solidFill>
                <a:prstClr val="black">
                  <a:lumMod val="75000"/>
                  <a:lumOff val="25000"/>
                </a:prstClr>
              </a:solidFill>
              <a:ea typeface="Times New Roman" panose="02020603050405020304" pitchFamily="18" charset="0"/>
            </a:endParaRPr>
          </a:p>
          <a:p>
            <a:endParaRPr lang="cs-CZ" dirty="0">
              <a:solidFill>
                <a:prstClr val="black"/>
              </a:solidFill>
            </a:endParaRPr>
          </a:p>
          <a:p>
            <a:pPr indent="449580"/>
            <a:endParaRPr lang="cs-CZ" dirty="0" smtClean="0">
              <a:solidFill>
                <a:prstClr val="black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5" name="Obdélník 4"/>
          <p:cNvSpPr/>
          <p:nvPr/>
        </p:nvSpPr>
        <p:spPr>
          <a:xfrm>
            <a:off x="810345" y="5831101"/>
            <a:ext cx="467480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sz="1400" dirty="0" smtClean="0">
                <a:solidFill>
                  <a:prstClr val="black"/>
                </a:solidFill>
              </a:rPr>
              <a:t>Obr. 10. Stejnosměrné dynamo se smíšeným buzením[1</a:t>
            </a:r>
            <a:r>
              <a:rPr lang="cs-CZ" sz="1400" dirty="0">
                <a:solidFill>
                  <a:prstClr val="black"/>
                </a:solidFill>
              </a:rPr>
              <a:t>]</a:t>
            </a:r>
          </a:p>
        </p:txBody>
      </p:sp>
      <p:pic>
        <p:nvPicPr>
          <p:cNvPr id="6" name="Obrázek 5" descr="闒粀闀粀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77378" t="15936" r="1330" b="44882"/>
          <a:stretch/>
        </p:blipFill>
        <p:spPr bwMode="auto">
          <a:xfrm>
            <a:off x="558670" y="1729315"/>
            <a:ext cx="1574930" cy="3491669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</p:spTree>
    <p:extLst>
      <p:ext uri="{BB962C8B-B14F-4D97-AF65-F5344CB8AC3E}">
        <p14:creationId xmlns:p14="http://schemas.microsoft.com/office/powerpoint/2010/main" xmlns="" val="40975077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0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3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3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3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3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3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3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3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3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3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3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obsah 3"/>
          <p:cNvSpPr>
            <a:spLocks noGrp="1"/>
          </p:cNvSpPr>
          <p:nvPr>
            <p:ph idx="1"/>
          </p:nvPr>
        </p:nvSpPr>
        <p:spPr>
          <a:xfrm>
            <a:off x="411623" y="1021291"/>
            <a:ext cx="9689109" cy="6353176"/>
          </a:xfrm>
        </p:spPr>
        <p:txBody>
          <a:bodyPr>
            <a:normAutofit fontScale="85000" lnSpcReduction="20000"/>
          </a:bodyPr>
          <a:lstStyle/>
          <a:p>
            <a:pPr marL="2782888" lvl="6" indent="0">
              <a:spcBef>
                <a:spcPts val="0"/>
              </a:spcBef>
              <a:buNone/>
            </a:pPr>
            <a:r>
              <a:rPr lang="cs-CZ" sz="1800" dirty="0" smtClean="0">
                <a:ea typeface="Times New Roman" panose="02020603050405020304" pitchFamily="18" charset="0"/>
              </a:rPr>
              <a:t>	</a:t>
            </a:r>
            <a:r>
              <a:rPr lang="cs-CZ" sz="1800" dirty="0">
                <a:ea typeface="Times New Roman" panose="02020603050405020304" pitchFamily="18" charset="0"/>
              </a:rPr>
              <a:t>	</a:t>
            </a:r>
            <a:endParaRPr lang="cs-CZ" sz="1800" dirty="0" smtClean="0">
              <a:ea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cs-CZ" sz="1800" dirty="0" smtClean="0">
                <a:ea typeface="Times New Roman" panose="02020603050405020304" pitchFamily="18" charset="0"/>
              </a:rPr>
              <a:t>							</a:t>
            </a:r>
            <a:r>
              <a:rPr lang="cs-CZ" sz="2100" dirty="0" smtClean="0"/>
              <a:t> </a:t>
            </a:r>
            <a:r>
              <a:rPr lang="cs-CZ" sz="2100" dirty="0"/>
              <a:t>Nejčastěji jsou budící vinutí provedena jako </a:t>
            </a:r>
            <a:r>
              <a:rPr lang="cs-CZ" sz="2100" dirty="0" smtClean="0"/>
              <a:t>kompaundní</a:t>
            </a:r>
            <a:r>
              <a:rPr lang="cs-CZ" sz="2100" dirty="0"/>
              <a:t>. </a:t>
            </a:r>
            <a:r>
              <a:rPr lang="cs-CZ" sz="2100" dirty="0" smtClean="0"/>
              <a:t>						Paralelní </a:t>
            </a:r>
            <a:r>
              <a:rPr lang="cs-CZ" sz="2100" dirty="0"/>
              <a:t>vinutí budí dynama na jmenovité </a:t>
            </a:r>
            <a:r>
              <a:rPr lang="cs-CZ" sz="2100" dirty="0" smtClean="0"/>
              <a:t>napětí </a:t>
            </a:r>
            <a:r>
              <a:rPr lang="cs-CZ" sz="2100" dirty="0"/>
              <a:t>U</a:t>
            </a:r>
            <a:r>
              <a:rPr lang="cs-CZ" sz="2100" baseline="-25000" dirty="0"/>
              <a:t>N </a:t>
            </a:r>
            <a:r>
              <a:rPr lang="cs-CZ" sz="2100" dirty="0"/>
              <a:t>a </a:t>
            </a:r>
            <a:r>
              <a:rPr lang="cs-CZ" sz="2100" dirty="0" smtClean="0"/>
              <a:t>								sériové </a:t>
            </a:r>
            <a:r>
              <a:rPr lang="cs-CZ" sz="2100" dirty="0"/>
              <a:t>vinutí </a:t>
            </a:r>
            <a:r>
              <a:rPr lang="cs-CZ" sz="2100" dirty="0" smtClean="0"/>
              <a:t>zesiluje </a:t>
            </a:r>
            <a:r>
              <a:rPr lang="cs-CZ" sz="2100" dirty="0"/>
              <a:t>buzení </a:t>
            </a:r>
            <a:r>
              <a:rPr lang="cs-CZ" sz="2100" dirty="0" smtClean="0"/>
              <a:t>tak, </a:t>
            </a:r>
            <a:r>
              <a:rPr lang="cs-CZ" sz="2100" dirty="0"/>
              <a:t>že při </a:t>
            </a:r>
            <a:r>
              <a:rPr lang="cs-CZ" sz="2100" dirty="0" smtClean="0"/>
              <a:t>zatížení </a:t>
            </a:r>
            <a:r>
              <a:rPr lang="cs-CZ" sz="2100" dirty="0"/>
              <a:t>kompenzuje </a:t>
            </a:r>
            <a:r>
              <a:rPr lang="cs-CZ" sz="2100" dirty="0" smtClean="0"/>
              <a:t>							úbytek </a:t>
            </a:r>
            <a:r>
              <a:rPr lang="cs-CZ" sz="2100" dirty="0"/>
              <a:t>napětí </a:t>
            </a:r>
            <a:r>
              <a:rPr lang="cs-CZ" sz="2100" dirty="0" smtClean="0"/>
              <a:t>v</a:t>
            </a:r>
            <a:r>
              <a:rPr lang="cs-CZ" sz="2100" dirty="0"/>
              <a:t> kotvě a její reakce</a:t>
            </a:r>
            <a:r>
              <a:rPr lang="cs-CZ" sz="2100" dirty="0" smtClean="0"/>
              <a:t>. </a:t>
            </a:r>
            <a:endParaRPr lang="cs-CZ" sz="2100" dirty="0"/>
          </a:p>
          <a:p>
            <a:pPr marL="2782888" lvl="6" indent="0">
              <a:spcBef>
                <a:spcPts val="0"/>
              </a:spcBef>
              <a:buNone/>
            </a:pPr>
            <a:r>
              <a:rPr lang="cs-CZ" sz="2100" dirty="0"/>
              <a:t>	</a:t>
            </a:r>
            <a:endParaRPr lang="cs-CZ" sz="1800" dirty="0" smtClean="0"/>
          </a:p>
          <a:p>
            <a:pPr marL="2782888" lvl="6" indent="0">
              <a:spcBef>
                <a:spcPts val="0"/>
              </a:spcBef>
              <a:buNone/>
            </a:pPr>
            <a:endParaRPr lang="cs-CZ" sz="1800" dirty="0"/>
          </a:p>
          <a:p>
            <a:pPr marL="2782888" lvl="6" indent="0">
              <a:spcBef>
                <a:spcPts val="0"/>
              </a:spcBef>
              <a:buNone/>
            </a:pPr>
            <a:endParaRPr lang="cs-CZ" sz="1800" dirty="0" smtClean="0"/>
          </a:p>
          <a:p>
            <a:pPr marL="2782888" lvl="6" indent="0">
              <a:spcBef>
                <a:spcPts val="0"/>
              </a:spcBef>
              <a:buNone/>
            </a:pPr>
            <a:endParaRPr lang="cs-CZ" sz="1800" dirty="0"/>
          </a:p>
          <a:p>
            <a:pPr marL="2782888" lvl="6" indent="0">
              <a:spcBef>
                <a:spcPts val="0"/>
              </a:spcBef>
              <a:buNone/>
            </a:pPr>
            <a:endParaRPr lang="cs-CZ" sz="1600" dirty="0" smtClean="0"/>
          </a:p>
          <a:p>
            <a:pPr marL="2782888" lvl="6" indent="0">
              <a:spcBef>
                <a:spcPts val="0"/>
              </a:spcBef>
              <a:buNone/>
            </a:pPr>
            <a:endParaRPr lang="cs-CZ" sz="1600" dirty="0" smtClean="0"/>
          </a:p>
          <a:p>
            <a:pPr marL="2782888" lvl="6" indent="0">
              <a:spcBef>
                <a:spcPts val="0"/>
              </a:spcBef>
              <a:buNone/>
            </a:pPr>
            <a:r>
              <a:rPr lang="cs-CZ" sz="1600" dirty="0"/>
              <a:t>Při větším zatížení prochází sériovým vinutím větší </a:t>
            </a:r>
            <a:r>
              <a:rPr lang="cs-CZ" sz="1600" dirty="0" smtClean="0"/>
              <a:t>proud - dynamo se samočinně </a:t>
            </a:r>
            <a:r>
              <a:rPr lang="cs-CZ" sz="1600" dirty="0" err="1"/>
              <a:t>přibuzuje</a:t>
            </a:r>
            <a:r>
              <a:rPr lang="cs-CZ" sz="1600" dirty="0"/>
              <a:t>, napětí se zvyšuje a pro velký rozsah zatížení je téměř stálé /křivka a/. </a:t>
            </a:r>
            <a:r>
              <a:rPr lang="cs-CZ" sz="1600" dirty="0" err="1" smtClean="0"/>
              <a:t>Použití:tam</a:t>
            </a:r>
            <a:r>
              <a:rPr lang="cs-CZ" sz="1600" dirty="0"/>
              <a:t>, kde se často vyskytuje proměnlivé zatížení nebo i občasné přetížení. </a:t>
            </a:r>
          </a:p>
          <a:p>
            <a:pPr marL="2782888" lvl="6" indent="0">
              <a:spcBef>
                <a:spcPts val="0"/>
              </a:spcBef>
              <a:buNone/>
            </a:pPr>
            <a:endParaRPr lang="cs-CZ" sz="1600" dirty="0"/>
          </a:p>
          <a:p>
            <a:pPr marL="0" indent="0">
              <a:buNone/>
            </a:pPr>
            <a:r>
              <a:rPr lang="cs-CZ" sz="1600" dirty="0" smtClean="0"/>
              <a:t>						</a:t>
            </a:r>
            <a:r>
              <a:rPr lang="cs-CZ" dirty="0" smtClean="0"/>
              <a:t>Vhodným </a:t>
            </a:r>
            <a:r>
              <a:rPr lang="cs-CZ" dirty="0"/>
              <a:t>počtem závitů sériového vinutí lze dosáhnout </a:t>
            </a:r>
            <a:r>
              <a:rPr lang="cs-CZ" dirty="0" smtClean="0"/>
              <a:t>toho</a:t>
            </a:r>
            <a:r>
              <a:rPr lang="cs-CZ" dirty="0"/>
              <a:t>, že je při </a:t>
            </a:r>
            <a:r>
              <a:rPr lang="cs-CZ" dirty="0" smtClean="0"/>
              <a:t>							zvětšení </a:t>
            </a:r>
            <a:r>
              <a:rPr lang="cs-CZ" dirty="0"/>
              <a:t>zatížení svorkové napětí vyšší než při chodu naprázdno, takže lze </a:t>
            </a:r>
            <a:r>
              <a:rPr lang="cs-CZ" dirty="0" smtClean="0"/>
              <a:t>						vyrovnat </a:t>
            </a:r>
            <a:r>
              <a:rPr lang="cs-CZ" dirty="0"/>
              <a:t>i úbytek napětí </a:t>
            </a:r>
            <a:r>
              <a:rPr lang="cs-CZ" dirty="0" smtClean="0"/>
              <a:t>ve </a:t>
            </a:r>
            <a:r>
              <a:rPr lang="cs-CZ" dirty="0"/>
              <a:t>vnějším obvodu. Takovéto vinutí se nazývá </a:t>
            </a:r>
            <a:r>
              <a:rPr lang="cs-CZ" dirty="0" smtClean="0"/>
              <a:t>							</a:t>
            </a:r>
            <a:r>
              <a:rPr lang="cs-CZ" dirty="0" err="1" smtClean="0"/>
              <a:t>překompaundované</a:t>
            </a:r>
            <a:r>
              <a:rPr lang="cs-CZ" dirty="0" smtClean="0"/>
              <a:t> </a:t>
            </a:r>
            <a:r>
              <a:rPr lang="cs-CZ" dirty="0"/>
              <a:t>/křivka b/.  </a:t>
            </a:r>
          </a:p>
          <a:p>
            <a:pPr marL="0" indent="0">
              <a:buNone/>
            </a:pPr>
            <a:r>
              <a:rPr lang="cs-CZ" dirty="0"/>
              <a:t> 	</a:t>
            </a:r>
            <a:r>
              <a:rPr lang="cs-CZ" dirty="0" smtClean="0"/>
              <a:t>					Při </a:t>
            </a:r>
            <a:r>
              <a:rPr lang="cs-CZ" dirty="0"/>
              <a:t>malém počtu závitů sériového vinutí /tj. převládá paralelní/ vnější </a:t>
            </a:r>
            <a:r>
              <a:rPr lang="cs-CZ" dirty="0" smtClean="0"/>
              <a:t>							charakteristika </a:t>
            </a:r>
            <a:r>
              <a:rPr lang="cs-CZ" dirty="0"/>
              <a:t>rychle klesá. Takovému buzení říkáme </a:t>
            </a:r>
            <a:r>
              <a:rPr lang="cs-CZ" dirty="0" err="1"/>
              <a:t>nedokompaundované</a:t>
            </a:r>
            <a:r>
              <a:rPr lang="cs-CZ" dirty="0"/>
              <a:t> </a:t>
            </a:r>
            <a:r>
              <a:rPr lang="cs-CZ" dirty="0" smtClean="0"/>
              <a:t>						/křivka </a:t>
            </a:r>
            <a:r>
              <a:rPr lang="cs-CZ" dirty="0"/>
              <a:t>c/. Pokles svorkového napětí je však menší než u dynama s paralelním </a:t>
            </a:r>
            <a:r>
              <a:rPr lang="cs-CZ" dirty="0" smtClean="0"/>
              <a:t>						buzením</a:t>
            </a:r>
            <a:r>
              <a:rPr lang="cs-CZ" dirty="0"/>
              <a:t>. </a:t>
            </a:r>
          </a:p>
          <a:p>
            <a:pPr marL="0" indent="0">
              <a:buNone/>
            </a:pPr>
            <a:r>
              <a:rPr lang="cs-CZ" dirty="0"/>
              <a:t>	</a:t>
            </a:r>
            <a:r>
              <a:rPr lang="cs-CZ" dirty="0" smtClean="0"/>
              <a:t>					U </a:t>
            </a:r>
            <a:r>
              <a:rPr lang="cs-CZ" dirty="0" err="1"/>
              <a:t>protikompaundního</a:t>
            </a:r>
            <a:r>
              <a:rPr lang="cs-CZ" dirty="0"/>
              <a:t> buzení svorkové napětí značně klesá se zatížením </a:t>
            </a:r>
            <a:r>
              <a:rPr lang="cs-CZ" dirty="0" smtClean="0"/>
              <a:t>							křivka </a:t>
            </a:r>
            <a:r>
              <a:rPr lang="cs-CZ" dirty="0"/>
              <a:t>d/, a proud nakrátko je pouze o málo větší než jmenovitý proud. Tyto </a:t>
            </a:r>
            <a:r>
              <a:rPr lang="cs-CZ" dirty="0" smtClean="0"/>
              <a:t>						dynama </a:t>
            </a:r>
            <a:r>
              <a:rPr lang="cs-CZ" dirty="0"/>
              <a:t>se používají u svářeček s obloukovým svařováním. </a:t>
            </a:r>
          </a:p>
          <a:p>
            <a:pPr marL="2782888" lvl="6" indent="0">
              <a:spcBef>
                <a:spcPts val="0"/>
              </a:spcBef>
              <a:buNone/>
            </a:pPr>
            <a:endParaRPr lang="cs-CZ" sz="1900" dirty="0"/>
          </a:p>
          <a:p>
            <a:pPr marL="2782888" lvl="6" indent="0">
              <a:spcBef>
                <a:spcPts val="0"/>
              </a:spcBef>
              <a:buNone/>
            </a:pPr>
            <a:endParaRPr lang="cs-CZ" sz="1900" dirty="0" smtClean="0"/>
          </a:p>
          <a:p>
            <a:pPr marL="2782888" lvl="6" indent="0">
              <a:spcBef>
                <a:spcPts val="0"/>
              </a:spcBef>
              <a:buNone/>
            </a:pPr>
            <a:r>
              <a:rPr lang="cs-CZ" sz="1900" dirty="0" smtClean="0"/>
              <a:t>	</a:t>
            </a:r>
          </a:p>
          <a:p>
            <a:pPr marL="2782888" lvl="6" indent="0">
              <a:spcBef>
                <a:spcPts val="0"/>
              </a:spcBef>
              <a:buNone/>
            </a:pPr>
            <a:r>
              <a:rPr lang="cs-CZ" sz="1800" dirty="0"/>
              <a:t>	</a:t>
            </a:r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11623" y="250324"/>
            <a:ext cx="4520300" cy="417054"/>
          </a:xfrm>
        </p:spPr>
        <p:txBody>
          <a:bodyPr>
            <a:normAutofit/>
          </a:bodyPr>
          <a:lstStyle/>
          <a:p>
            <a:r>
              <a:rPr lang="cs-CZ" sz="1600" dirty="0" smtClean="0"/>
              <a:t>Obr. 11.	Charakteristika naprázdno [1]</a:t>
            </a:r>
            <a:endParaRPr lang="cs-CZ" sz="1600" dirty="0"/>
          </a:p>
        </p:txBody>
      </p:sp>
      <p:sp>
        <p:nvSpPr>
          <p:cNvPr id="6" name="Nadpis 1"/>
          <p:cNvSpPr txBox="1">
            <a:spLocks/>
          </p:cNvSpPr>
          <p:nvPr/>
        </p:nvSpPr>
        <p:spPr>
          <a:xfrm>
            <a:off x="411623" y="2892604"/>
            <a:ext cx="4520300" cy="417054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cs-CZ" sz="1600" dirty="0" smtClean="0">
                <a:solidFill>
                  <a:srgbClr val="E84C22"/>
                </a:solidFill>
              </a:rPr>
              <a:t>Obr. 12.	Charakteristika zatěžovací [1]</a:t>
            </a:r>
            <a:endParaRPr lang="cs-CZ" sz="1600" dirty="0">
              <a:solidFill>
                <a:srgbClr val="E84C22"/>
              </a:solidFill>
            </a:endParaRPr>
          </a:p>
        </p:txBody>
      </p:sp>
      <p:pic>
        <p:nvPicPr>
          <p:cNvPr id="8" name="Obrázek 7" descr="闒粀闀粀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77187" t="55849" r="1331" b="24998"/>
          <a:stretch/>
        </p:blipFill>
        <p:spPr bwMode="auto">
          <a:xfrm>
            <a:off x="817976" y="784031"/>
            <a:ext cx="1668024" cy="1871313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pic>
        <p:nvPicPr>
          <p:cNvPr id="9" name="Obrázek 8" descr="闒粀闀粀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77187" t="76317" r="1331" b="4237"/>
          <a:stretch/>
        </p:blipFill>
        <p:spPr bwMode="auto">
          <a:xfrm>
            <a:off x="817976" y="3893607"/>
            <a:ext cx="1524091" cy="1887887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</p:spTree>
    <p:extLst>
      <p:ext uri="{BB962C8B-B14F-4D97-AF65-F5344CB8AC3E}">
        <p14:creationId xmlns:p14="http://schemas.microsoft.com/office/powerpoint/2010/main" xmlns="" val="199072951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300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3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30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3000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3000"/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3000"/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Nadpis 4"/>
          <p:cNvSpPr>
            <a:spLocks noGrp="1"/>
          </p:cNvSpPr>
          <p:nvPr>
            <p:ph type="title" idx="4294967295"/>
          </p:nvPr>
        </p:nvSpPr>
        <p:spPr>
          <a:xfrm>
            <a:off x="0" y="609600"/>
            <a:ext cx="8596313" cy="717550"/>
          </a:xfrm>
        </p:spPr>
        <p:txBody>
          <a:bodyPr>
            <a:noAutofit/>
          </a:bodyPr>
          <a:lstStyle/>
          <a:p>
            <a:pPr algn="ctr"/>
            <a:r>
              <a:rPr lang="cs-CZ" b="1" dirty="0" smtClean="0"/>
              <a:t>Test</a:t>
            </a:r>
            <a:br>
              <a:rPr lang="cs-CZ" b="1" dirty="0" smtClean="0"/>
            </a:br>
            <a:r>
              <a:rPr lang="cs-CZ" dirty="0" smtClean="0"/>
              <a:t/>
            </a:r>
            <a:br>
              <a:rPr lang="cs-CZ" dirty="0" smtClean="0"/>
            </a:br>
            <a:endParaRPr lang="cs-CZ" sz="2000" dirty="0">
              <a:solidFill>
                <a:schemeClr val="tx1"/>
              </a:solidFill>
            </a:endParaRPr>
          </a:p>
        </p:txBody>
      </p:sp>
      <p:sp>
        <p:nvSpPr>
          <p:cNvPr id="6" name="Zástupný symbol pro obsah 5"/>
          <p:cNvSpPr>
            <a:spLocks noGrp="1"/>
          </p:cNvSpPr>
          <p:nvPr>
            <p:ph sz="half" idx="4294967295"/>
          </p:nvPr>
        </p:nvSpPr>
        <p:spPr>
          <a:xfrm>
            <a:off x="555812" y="1549400"/>
            <a:ext cx="4183063" cy="971550"/>
          </a:xfrm>
        </p:spPr>
        <p:txBody>
          <a:bodyPr>
            <a:noAutofit/>
          </a:bodyPr>
          <a:lstStyle/>
          <a:p>
            <a:r>
              <a:rPr lang="cs-CZ" dirty="0" smtClean="0"/>
              <a:t>1. </a:t>
            </a:r>
            <a:r>
              <a:rPr lang="cs-CZ" dirty="0"/>
              <a:t>Stejnosměrný stroj, který přeměňuje energii mechanickou na energii elektrickou se nazývá:</a:t>
            </a:r>
          </a:p>
        </p:txBody>
      </p:sp>
      <p:sp>
        <p:nvSpPr>
          <p:cNvPr id="7" name="Zástupný symbol pro obsah 6"/>
          <p:cNvSpPr>
            <a:spLocks noGrp="1"/>
          </p:cNvSpPr>
          <p:nvPr>
            <p:ph sz="half" idx="4294967295"/>
          </p:nvPr>
        </p:nvSpPr>
        <p:spPr>
          <a:xfrm>
            <a:off x="555812" y="3198159"/>
            <a:ext cx="4184650" cy="971550"/>
          </a:xfrm>
        </p:spPr>
        <p:txBody>
          <a:bodyPr>
            <a:noAutofit/>
          </a:bodyPr>
          <a:lstStyle/>
          <a:p>
            <a:r>
              <a:rPr lang="cs-CZ" dirty="0" smtClean="0"/>
              <a:t>2. Stejnosměrná dynama pracují na principu:</a:t>
            </a:r>
          </a:p>
          <a:p>
            <a:endParaRPr lang="cs-CZ" dirty="0"/>
          </a:p>
          <a:p>
            <a:pPr marL="0" indent="0">
              <a:buNone/>
            </a:pPr>
            <a:endParaRPr lang="cs-CZ" dirty="0"/>
          </a:p>
          <a:p>
            <a:r>
              <a:rPr lang="cs-CZ" dirty="0"/>
              <a:t>3. Podle zapojení budícího vinutí statoru k vinutí kotvy rozeznáváme motory s buzením: </a:t>
            </a:r>
          </a:p>
          <a:p>
            <a:pPr marL="0" indent="0">
              <a:buNone/>
            </a:pPr>
            <a:endParaRPr lang="cs-CZ" dirty="0" smtClean="0"/>
          </a:p>
          <a:p>
            <a:pPr marL="0" indent="0">
              <a:buNone/>
            </a:pPr>
            <a:r>
              <a:rPr lang="cs-CZ" dirty="0"/>
              <a:t> </a:t>
            </a:r>
          </a:p>
        </p:txBody>
      </p:sp>
      <p:sp>
        <p:nvSpPr>
          <p:cNvPr id="12" name="Ovál 11"/>
          <p:cNvSpPr/>
          <p:nvPr/>
        </p:nvSpPr>
        <p:spPr>
          <a:xfrm>
            <a:off x="5710350" y="1548433"/>
            <a:ext cx="2026508" cy="900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mtClean="0"/>
              <a:t>Dynamo</a:t>
            </a:r>
            <a:endParaRPr lang="cs-CZ" dirty="0"/>
          </a:p>
        </p:txBody>
      </p:sp>
      <p:sp>
        <p:nvSpPr>
          <p:cNvPr id="13" name="Ovál 12"/>
          <p:cNvSpPr/>
          <p:nvPr/>
        </p:nvSpPr>
        <p:spPr>
          <a:xfrm>
            <a:off x="5226077" y="3120683"/>
            <a:ext cx="2995055" cy="900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 smtClean="0"/>
              <a:t>Elektromagnetické indukce</a:t>
            </a:r>
            <a:endParaRPr lang="cs-CZ" dirty="0"/>
          </a:p>
        </p:txBody>
      </p:sp>
      <p:sp>
        <p:nvSpPr>
          <p:cNvPr id="8" name="Ovál 7"/>
          <p:cNvSpPr/>
          <p:nvPr/>
        </p:nvSpPr>
        <p:spPr>
          <a:xfrm>
            <a:off x="5793345" y="4692933"/>
            <a:ext cx="2026800" cy="900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 smtClean="0"/>
              <a:t>Cizím a vlastním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xmlns="" val="58321238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000">
        <p:push dir="u"/>
      </p:transition>
    </mc:Choice>
    <mc:Fallback>
      <p:transition spd="slow">
        <p:push dir="u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30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3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obsah 3"/>
          <p:cNvSpPr>
            <a:spLocks noGrp="1"/>
          </p:cNvSpPr>
          <p:nvPr>
            <p:ph sz="half" idx="4294967295"/>
          </p:nvPr>
        </p:nvSpPr>
        <p:spPr>
          <a:xfrm>
            <a:off x="277905" y="1275043"/>
            <a:ext cx="3666565" cy="1557804"/>
          </a:xfrm>
        </p:spPr>
        <p:txBody>
          <a:bodyPr>
            <a:norm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cs-CZ" dirty="0" smtClean="0"/>
              <a:t> </a:t>
            </a:r>
            <a:endParaRPr lang="cs-CZ" dirty="0"/>
          </a:p>
        </p:txBody>
      </p:sp>
      <p:sp>
        <p:nvSpPr>
          <p:cNvPr id="6" name="Zástupný symbol pro obsah 5"/>
          <p:cNvSpPr>
            <a:spLocks noGrp="1"/>
          </p:cNvSpPr>
          <p:nvPr>
            <p:ph sz="half" idx="4294967295"/>
          </p:nvPr>
        </p:nvSpPr>
        <p:spPr>
          <a:xfrm>
            <a:off x="416689" y="856527"/>
            <a:ext cx="4131933" cy="5856789"/>
          </a:xfrm>
        </p:spPr>
        <p:txBody>
          <a:bodyPr>
            <a:normAutofit/>
          </a:bodyPr>
          <a:lstStyle/>
          <a:p>
            <a:r>
              <a:rPr lang="cs-CZ" dirty="0" smtClean="0"/>
              <a:t>4. Dynama s vlastním buzením dále rozdělujeme na dynama s buzením: </a:t>
            </a:r>
          </a:p>
          <a:p>
            <a:endParaRPr lang="cs-CZ" dirty="0" smtClean="0"/>
          </a:p>
          <a:p>
            <a:pPr marL="0" indent="0">
              <a:buNone/>
            </a:pPr>
            <a:endParaRPr lang="cs-CZ" dirty="0" smtClean="0"/>
          </a:p>
          <a:p>
            <a:r>
              <a:rPr lang="cs-CZ" dirty="0" smtClean="0"/>
              <a:t>Nejčastěji používaným dynamem je dynamo:</a:t>
            </a:r>
          </a:p>
          <a:p>
            <a:endParaRPr lang="cs-CZ" dirty="0" smtClean="0"/>
          </a:p>
          <a:p>
            <a:endParaRPr lang="cs-CZ" dirty="0"/>
          </a:p>
          <a:p>
            <a:r>
              <a:rPr lang="cs-CZ" dirty="0" smtClean="0"/>
              <a:t>Podle vzájemného působení magnetických toků vinutí statoru u motorů se smíšeným buzením označujeme tyto motory jako:</a:t>
            </a:r>
            <a:endParaRPr lang="cs-CZ" dirty="0"/>
          </a:p>
          <a:p>
            <a:endParaRPr lang="cs-CZ" dirty="0" smtClean="0"/>
          </a:p>
          <a:p>
            <a:endParaRPr lang="cs-CZ" dirty="0"/>
          </a:p>
          <a:p>
            <a:endParaRPr lang="cs-CZ" dirty="0"/>
          </a:p>
          <a:p>
            <a:endParaRPr lang="cs-CZ" dirty="0" smtClean="0"/>
          </a:p>
          <a:p>
            <a:endParaRPr lang="cs-CZ" dirty="0" smtClean="0"/>
          </a:p>
          <a:p>
            <a:endParaRPr lang="cs-CZ" dirty="0"/>
          </a:p>
          <a:p>
            <a:endParaRPr lang="cs-CZ" dirty="0" smtClean="0"/>
          </a:p>
          <a:p>
            <a:endParaRPr lang="cs-CZ" dirty="0"/>
          </a:p>
        </p:txBody>
      </p:sp>
      <p:sp>
        <p:nvSpPr>
          <p:cNvPr id="11" name="Ovál 10"/>
          <p:cNvSpPr/>
          <p:nvPr/>
        </p:nvSpPr>
        <p:spPr>
          <a:xfrm>
            <a:off x="5353245" y="833378"/>
            <a:ext cx="2026800" cy="103014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 smtClean="0"/>
              <a:t>Sériovým, paralelním, smíšeným</a:t>
            </a:r>
          </a:p>
        </p:txBody>
      </p:sp>
      <p:sp>
        <p:nvSpPr>
          <p:cNvPr id="10" name="Ovál 9"/>
          <p:cNvSpPr/>
          <p:nvPr/>
        </p:nvSpPr>
        <p:spPr>
          <a:xfrm>
            <a:off x="5353245" y="2666396"/>
            <a:ext cx="2026800" cy="900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 smtClean="0"/>
              <a:t>Derivační</a:t>
            </a:r>
            <a:endParaRPr lang="cs-CZ" dirty="0"/>
          </a:p>
        </p:txBody>
      </p:sp>
      <p:sp>
        <p:nvSpPr>
          <p:cNvPr id="12" name="Ovál 11"/>
          <p:cNvSpPr/>
          <p:nvPr/>
        </p:nvSpPr>
        <p:spPr>
          <a:xfrm>
            <a:off x="4893743" y="4626735"/>
            <a:ext cx="2945803" cy="900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 smtClean="0"/>
              <a:t>Kompaundní a </a:t>
            </a:r>
            <a:r>
              <a:rPr lang="cs-CZ" dirty="0" err="1" smtClean="0"/>
              <a:t>protikompaundní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xmlns="" val="126291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000">
        <p:push dir="u"/>
      </p:transition>
    </mc:Choice>
    <mc:Fallback>
      <p:transition spd="slow">
        <p:push dir="u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3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3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3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délník 2"/>
          <p:cNvSpPr/>
          <p:nvPr/>
        </p:nvSpPr>
        <p:spPr>
          <a:xfrm>
            <a:off x="477793" y="508341"/>
            <a:ext cx="767766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cs-CZ" dirty="0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 smtClean="0"/>
              <a:t>Seznam použitých zdrojů</a:t>
            </a:r>
            <a:endParaRPr lang="cs-CZ" dirty="0"/>
          </a:p>
        </p:txBody>
      </p:sp>
      <p:sp>
        <p:nvSpPr>
          <p:cNvPr id="4" name="Zástupný symbol pro obsah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cs-CZ" dirty="0" smtClean="0"/>
          </a:p>
          <a:p>
            <a:pPr marL="0" indent="0">
              <a:buNone/>
            </a:pPr>
            <a:r>
              <a:rPr lang="cs-CZ" dirty="0" smtClean="0"/>
              <a:t>[1]	VOŽENÍLEK</a:t>
            </a:r>
            <a:r>
              <a:rPr lang="cs-CZ" dirty="0"/>
              <a:t>, Ladislav; LSTIBŮREK, František. </a:t>
            </a:r>
            <a:r>
              <a:rPr lang="cs-CZ" i="1" dirty="0"/>
              <a:t>Základy elektrotechniky II</a:t>
            </a:r>
            <a:r>
              <a:rPr lang="cs-CZ" dirty="0"/>
              <a:t>. </a:t>
            </a:r>
            <a:r>
              <a:rPr lang="cs-CZ" dirty="0" smtClean="0"/>
              <a:t>	    	Praha</a:t>
            </a:r>
            <a:r>
              <a:rPr lang="cs-CZ" dirty="0"/>
              <a:t>: </a:t>
            </a:r>
            <a:r>
              <a:rPr lang="cs-CZ" dirty="0" smtClean="0"/>
              <a:t>SNTL </a:t>
            </a:r>
            <a:r>
              <a:rPr lang="cs-CZ" dirty="0"/>
              <a:t>- nakladatelství technické literatury, 1985, ISBN 04-522-85.</a:t>
            </a:r>
          </a:p>
          <a:p>
            <a:pPr marL="0" indent="0">
              <a:spcAft>
                <a:spcPts val="1000"/>
              </a:spcAft>
              <a:buNone/>
            </a:pPr>
            <a:r>
              <a:rPr lang="cs-CZ" dirty="0" smtClean="0"/>
              <a:t>[2]	ŘÍHA</a:t>
            </a:r>
            <a:r>
              <a:rPr lang="cs-CZ" dirty="0"/>
              <a:t>, Josef. </a:t>
            </a:r>
            <a:r>
              <a:rPr lang="cs-CZ" i="1" dirty="0" smtClean="0"/>
              <a:t>Elektrické </a:t>
            </a:r>
            <a:r>
              <a:rPr lang="cs-CZ" i="1" dirty="0"/>
              <a:t>stroje a přístroje</a:t>
            </a:r>
            <a:r>
              <a:rPr lang="cs-CZ" dirty="0"/>
              <a:t>. </a:t>
            </a:r>
            <a:r>
              <a:rPr lang="cs-CZ" dirty="0" smtClean="0"/>
              <a:t>Praha</a:t>
            </a:r>
            <a:r>
              <a:rPr lang="cs-CZ" dirty="0"/>
              <a:t>: </a:t>
            </a:r>
            <a:r>
              <a:rPr lang="cs-CZ" dirty="0" smtClean="0"/>
              <a:t>SNTL </a:t>
            </a:r>
            <a:r>
              <a:rPr lang="cs-CZ" dirty="0"/>
              <a:t>- nakladatelství </a:t>
            </a:r>
            <a:r>
              <a:rPr lang="cs-CZ" dirty="0" smtClean="0"/>
              <a:t>	   	    	technické </a:t>
            </a:r>
            <a:r>
              <a:rPr lang="cs-CZ" dirty="0"/>
              <a:t>literatury, 1986, ISBN 04-527-86. </a:t>
            </a:r>
            <a:endParaRPr lang="cs-CZ" dirty="0" smtClean="0"/>
          </a:p>
          <a:p>
            <a:pPr marL="0" indent="0">
              <a:spcBef>
                <a:spcPts val="0"/>
              </a:spcBef>
              <a:buNone/>
            </a:pPr>
            <a:r>
              <a:rPr lang="cs-CZ" dirty="0" smtClean="0"/>
              <a:t>[3]	VAVŘIŇÁK</a:t>
            </a:r>
            <a:r>
              <a:rPr lang="cs-CZ" dirty="0"/>
              <a:t>, Petr. </a:t>
            </a:r>
            <a:r>
              <a:rPr lang="cs-CZ" i="1" dirty="0"/>
              <a:t>Elektrické stroje a přístroje</a:t>
            </a:r>
            <a:r>
              <a:rPr lang="cs-CZ" dirty="0"/>
              <a:t>: Učební texty pro žáky naší </a:t>
            </a:r>
            <a:r>
              <a:rPr lang="cs-CZ" dirty="0" smtClean="0"/>
              <a:t>   	    	školy </a:t>
            </a:r>
            <a:r>
              <a:rPr lang="cs-CZ" dirty="0"/>
              <a:t>[online]. [</a:t>
            </a:r>
            <a:r>
              <a:rPr lang="cs-CZ" dirty="0" smtClean="0"/>
              <a:t>cit.15.3.2014]. </a:t>
            </a:r>
          </a:p>
          <a:p>
            <a:pPr marL="0" indent="0">
              <a:spcBef>
                <a:spcPts val="0"/>
              </a:spcBef>
              <a:buNone/>
            </a:pPr>
            <a:r>
              <a:rPr lang="cs-CZ" dirty="0"/>
              <a:t>	</a:t>
            </a:r>
            <a:r>
              <a:rPr lang="cs-CZ" dirty="0" smtClean="0"/>
              <a:t>Dostupný </a:t>
            </a:r>
            <a:r>
              <a:rPr lang="cs-CZ" dirty="0"/>
              <a:t>na </a:t>
            </a:r>
            <a:r>
              <a:rPr lang="cs-CZ" dirty="0" smtClean="0"/>
              <a:t>WWW: http</a:t>
            </a:r>
            <a:r>
              <a:rPr lang="cs-CZ" dirty="0"/>
              <a:t>://</a:t>
            </a:r>
            <a:r>
              <a:rPr lang="cs-CZ" dirty="0" smtClean="0"/>
              <a:t>dev.webdevel.cz/na-jizdarne.cz/wp-			    	</a:t>
            </a:r>
            <a:r>
              <a:rPr lang="cs-CZ" dirty="0" err="1" smtClean="0"/>
              <a:t>content</a:t>
            </a:r>
            <a:r>
              <a:rPr lang="cs-CZ" dirty="0" smtClean="0"/>
              <a:t>/</a:t>
            </a:r>
            <a:r>
              <a:rPr lang="cs-CZ" dirty="0" err="1" smtClean="0"/>
              <a:t>uploads</a:t>
            </a:r>
            <a:r>
              <a:rPr lang="cs-CZ" dirty="0" smtClean="0"/>
              <a:t>/2013/10/elektricke_stroje_a_pristroje.pdf </a:t>
            </a:r>
          </a:p>
          <a:p>
            <a:pPr marL="0" indent="0">
              <a:buNone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xmlns="" val="325422439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000">
        <p:push dir="u"/>
      </p:transition>
    </mc:Choice>
    <mc:Fallback>
      <p:transition spd="slow">
        <p:push dir="u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1"/>
          <p:cNvSpPr>
            <a:spLocks noChangeArrowheads="1"/>
          </p:cNvSpPr>
          <p:nvPr/>
        </p:nvSpPr>
        <p:spPr bwMode="auto">
          <a:xfrm>
            <a:off x="833051" y="1229079"/>
            <a:ext cx="8534400" cy="5947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>
              <a:lnSpc>
                <a:spcPct val="110000"/>
              </a:lnSpc>
              <a:spcBef>
                <a:spcPts val="1200"/>
              </a:spcBef>
            </a:pPr>
            <a:r>
              <a:rPr lang="cs-CZ" sz="32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ANOTACE</a:t>
            </a:r>
            <a:endParaRPr lang="cs-CZ" sz="3200" b="1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3075" name="Rectangle 2"/>
          <p:cNvSpPr>
            <a:spLocks noChangeArrowheads="1"/>
          </p:cNvSpPr>
          <p:nvPr/>
        </p:nvSpPr>
        <p:spPr bwMode="auto">
          <a:xfrm>
            <a:off x="947351" y="3878161"/>
            <a:ext cx="8305800" cy="23144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>
              <a:lnSpc>
                <a:spcPct val="110000"/>
              </a:lnSpc>
              <a:spcBef>
                <a:spcPts val="1200"/>
              </a:spcBef>
            </a:pPr>
            <a:r>
              <a:rPr lang="cs-CZ" sz="3200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METODICKÝ POKYN</a:t>
            </a:r>
          </a:p>
          <a:p>
            <a:pPr>
              <a:lnSpc>
                <a:spcPct val="110000"/>
              </a:lnSpc>
              <a:spcBef>
                <a:spcPts val="1200"/>
              </a:spcBef>
            </a:pPr>
            <a:r>
              <a:rPr lang="cs-CZ" dirty="0" smtClean="0">
                <a:latin typeface="Times New Roman" pitchFamily="18" charset="0"/>
                <a:ea typeface="Calibri" pitchFamily="34" charset="0"/>
              </a:rPr>
              <a:t>Materiál je určen pro interaktivní výuku.</a:t>
            </a:r>
          </a:p>
          <a:p>
            <a:pPr>
              <a:lnSpc>
                <a:spcPct val="110000"/>
              </a:lnSpc>
              <a:spcBef>
                <a:spcPts val="1200"/>
              </a:spcBef>
            </a:pPr>
            <a:r>
              <a:rPr lang="cs-CZ" dirty="0" smtClean="0">
                <a:latin typeface="Times New Roman" pitchFamily="18" charset="0"/>
                <a:ea typeface="Calibri" pitchFamily="34" charset="0"/>
              </a:rPr>
              <a:t>Při kliknutí myší se zobrazí výukový text.</a:t>
            </a:r>
          </a:p>
          <a:p>
            <a:pPr>
              <a:lnSpc>
                <a:spcPct val="110000"/>
              </a:lnSpc>
              <a:spcBef>
                <a:spcPts val="1200"/>
              </a:spcBef>
            </a:pPr>
            <a:r>
              <a:rPr lang="cs-CZ" dirty="0" smtClean="0">
                <a:latin typeface="Times New Roman" pitchFamily="18" charset="0"/>
                <a:ea typeface="Calibri" pitchFamily="34" charset="0"/>
              </a:rPr>
              <a:t>Při testu se kliknutím myší na zástupný symbol     </a:t>
            </a:r>
            <a:r>
              <a:rPr lang="cs-CZ" dirty="0">
                <a:latin typeface="Times New Roman" pitchFamily="18" charset="0"/>
                <a:ea typeface="Calibri" pitchFamily="34" charset="0"/>
              </a:rPr>
              <a:t> </a:t>
            </a:r>
            <a:r>
              <a:rPr lang="cs-CZ" dirty="0" smtClean="0">
                <a:latin typeface="Times New Roman" pitchFamily="18" charset="0"/>
                <a:ea typeface="Calibri" pitchFamily="34" charset="0"/>
              </a:rPr>
              <a:t>       objeví v zástupném symbolu správná odpověď.</a:t>
            </a:r>
            <a:endParaRPr lang="cs-CZ" dirty="0">
              <a:latin typeface="Times New Roman" pitchFamily="18" charset="0"/>
              <a:ea typeface="Calibri" pitchFamily="34" charset="0"/>
            </a:endParaRPr>
          </a:p>
        </p:txBody>
      </p:sp>
      <p:sp>
        <p:nvSpPr>
          <p:cNvPr id="2" name="Ovál 1"/>
          <p:cNvSpPr/>
          <p:nvPr/>
        </p:nvSpPr>
        <p:spPr>
          <a:xfrm>
            <a:off x="5510803" y="5623653"/>
            <a:ext cx="397934" cy="24833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3" name="Obdélník 2"/>
          <p:cNvSpPr/>
          <p:nvPr/>
        </p:nvSpPr>
        <p:spPr>
          <a:xfrm>
            <a:off x="947351" y="2048933"/>
            <a:ext cx="8196649" cy="15204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600"/>
              </a:spcAft>
              <a:defRPr/>
            </a:pPr>
            <a:r>
              <a:rPr lang="cs-CZ" kern="50" dirty="0" smtClean="0">
                <a:solidFill>
                  <a:prstClr val="black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	Tento </a:t>
            </a:r>
            <a:r>
              <a:rPr lang="cs-CZ" kern="50" dirty="0">
                <a:solidFill>
                  <a:prstClr val="black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materiál je určen pro výuku předmětu Elektrické stroje a přístroje, a je možné jej využít u tříletých, čtyřletých i nástavbových forem studia oborů elektro. </a:t>
            </a:r>
          </a:p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600"/>
              </a:spcAft>
              <a:defRPr/>
            </a:pPr>
            <a:r>
              <a:rPr lang="cs-CZ" kern="50" dirty="0">
                <a:solidFill>
                  <a:prstClr val="black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	Výukový materiál definuje rozdělení stejnosměrných </a:t>
            </a:r>
            <a:r>
              <a:rPr lang="cs-CZ" kern="50" dirty="0" smtClean="0">
                <a:solidFill>
                  <a:prstClr val="black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dynam a </a:t>
            </a:r>
            <a:r>
              <a:rPr lang="cs-CZ" kern="50" dirty="0">
                <a:solidFill>
                  <a:prstClr val="black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blíže konkretizuje jednotlivé typy elektrických </a:t>
            </a:r>
            <a:r>
              <a:rPr lang="cs-CZ" kern="50" dirty="0" smtClean="0">
                <a:solidFill>
                  <a:prstClr val="black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dynam a </a:t>
            </a:r>
            <a:r>
              <a:rPr lang="cs-CZ" kern="50" dirty="0">
                <a:solidFill>
                  <a:prstClr val="black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jejich vlastnosti.   </a:t>
            </a:r>
            <a:endParaRPr lang="cs-CZ" sz="2000" kern="0" dirty="0"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5142651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:push dir="u"/>
      </p:transition>
    </mc:Choice>
    <mc:Fallback>
      <p:transition spd="slow">
        <p:push dir="u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b="1" dirty="0" smtClean="0"/>
              <a:t>Stejnosměrný generátor</a:t>
            </a:r>
            <a:br>
              <a:rPr lang="cs-CZ" b="1" dirty="0" smtClean="0"/>
            </a:br>
            <a:r>
              <a:rPr lang="cs-CZ" b="1" dirty="0" smtClean="0"/>
              <a:t>(dynamo) 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type="body" idx="1"/>
          </p:nvPr>
        </p:nvSpPr>
        <p:spPr>
          <a:xfrm>
            <a:off x="887400" y="3605428"/>
            <a:ext cx="8596668" cy="1570962"/>
          </a:xfrm>
        </p:spPr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cs-CZ" sz="2000" dirty="0" smtClean="0"/>
              <a:t>V stejnosměrném generátoru se elektromagnetickou indukcí mění mechanická energie přiváděná na rotor na energii elektrickou, odebíranou ze statorového vinutí.</a:t>
            </a:r>
          </a:p>
          <a:p>
            <a:pPr>
              <a:spcBef>
                <a:spcPts val="0"/>
              </a:spcBef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xmlns="" val="33354562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0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77335" y="59266"/>
            <a:ext cx="8596668" cy="1710267"/>
          </a:xfrm>
        </p:spPr>
        <p:txBody>
          <a:bodyPr/>
          <a:lstStyle/>
          <a:p>
            <a:pPr algn="ctr"/>
            <a:r>
              <a:rPr lang="cs-CZ" b="1" dirty="0" smtClean="0"/>
              <a:t>Rozdělení stejnosměrných generátorů</a:t>
            </a:r>
            <a:endParaRPr lang="cs-CZ" b="1" dirty="0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99533" y="1769534"/>
            <a:ext cx="9108103" cy="5088466"/>
          </a:xfrm>
        </p:spPr>
        <p:txBody>
          <a:bodyPr>
            <a:normAutofit/>
          </a:bodyPr>
          <a:lstStyle/>
          <a:p>
            <a:r>
              <a:rPr lang="cs-CZ" sz="2000" dirty="0" smtClean="0"/>
              <a:t>Podle zapojení budícího vinutí statoru k vinutí kotvy /rotoru/</a:t>
            </a:r>
            <a:r>
              <a:rPr lang="cs-CZ" sz="2000" dirty="0" smtClean="0">
                <a:solidFill>
                  <a:schemeClr val="accent3"/>
                </a:solidFill>
              </a:rPr>
              <a:t>rozeznáváme</a:t>
            </a:r>
            <a:r>
              <a:rPr lang="cs-CZ" dirty="0" smtClean="0"/>
              <a:t>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cs-CZ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dynamo  </a:t>
            </a:r>
            <a:r>
              <a:rPr lang="cs-CZ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 cizím </a:t>
            </a:r>
            <a:r>
              <a:rPr lang="cs-CZ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buzením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cs-CZ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dynamo s vlastním buzením:</a:t>
            </a:r>
          </a:p>
          <a:p>
            <a:pPr marL="3486150" lvl="7" indent="-285750">
              <a:buFont typeface="Wingdings" panose="05000000000000000000" pitchFamily="2" charset="2"/>
              <a:buChar char="§"/>
            </a:pPr>
            <a:r>
              <a:rPr lang="cs-CZ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sériovým </a:t>
            </a:r>
          </a:p>
          <a:p>
            <a:pPr marL="3486150" lvl="7" indent="-285750">
              <a:buFont typeface="Wingdings" panose="05000000000000000000" pitchFamily="2" charset="2"/>
              <a:buChar char="§"/>
            </a:pPr>
            <a:r>
              <a:rPr lang="cs-CZ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paralelním </a:t>
            </a:r>
          </a:p>
          <a:p>
            <a:pPr marL="3486150" lvl="7" indent="-285750">
              <a:buFont typeface="Wingdings" panose="05000000000000000000" pitchFamily="2" charset="2"/>
              <a:buChar char="§"/>
            </a:pPr>
            <a:r>
              <a:rPr lang="cs-CZ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smíšeným</a:t>
            </a:r>
          </a:p>
          <a:p>
            <a:r>
              <a:rPr lang="cs-CZ" sz="2000" dirty="0" smtClean="0">
                <a:solidFill>
                  <a:schemeClr val="accent3"/>
                </a:solidFill>
              </a:rPr>
              <a:t>Vlastnosti</a:t>
            </a:r>
            <a:r>
              <a:rPr lang="cs-CZ" sz="2000" dirty="0" smtClean="0"/>
              <a:t> stejnosměrných motorů udává:</a:t>
            </a:r>
          </a:p>
          <a:p>
            <a:pPr marL="2776538" indent="-2776538"/>
            <a:r>
              <a:rPr lang="cs-CZ" b="1" dirty="0" smtClean="0">
                <a:solidFill>
                  <a:schemeClr val="accent1"/>
                </a:solidFill>
              </a:rPr>
              <a:t>Charakteristika naprázdno</a:t>
            </a:r>
            <a:r>
              <a:rPr lang="cs-CZ" dirty="0">
                <a:solidFill>
                  <a:schemeClr val="accent1"/>
                </a:solidFill>
              </a:rPr>
              <a:t>:</a:t>
            </a:r>
            <a:r>
              <a:rPr lang="cs-CZ" dirty="0" smtClean="0"/>
              <a:t> 	závislost </a:t>
            </a:r>
            <a:r>
              <a:rPr lang="cs-CZ" dirty="0"/>
              <a:t>svorkového napětí </a:t>
            </a:r>
            <a:r>
              <a:rPr lang="cs-CZ" dirty="0" err="1"/>
              <a:t>U</a:t>
            </a:r>
            <a:r>
              <a:rPr lang="cs-CZ" baseline="-25000" dirty="0" err="1"/>
              <a:t>o</a:t>
            </a:r>
            <a:r>
              <a:rPr lang="cs-CZ" baseline="-25000" dirty="0"/>
              <a:t> </a:t>
            </a:r>
            <a:r>
              <a:rPr lang="cs-CZ" dirty="0"/>
              <a:t>nezatíženého </a:t>
            </a:r>
            <a:r>
              <a:rPr lang="cs-CZ" dirty="0" smtClean="0"/>
              <a:t>	dynama </a:t>
            </a:r>
            <a:r>
              <a:rPr lang="cs-CZ" dirty="0"/>
              <a:t>na </a:t>
            </a:r>
            <a:r>
              <a:rPr lang="cs-CZ" dirty="0" smtClean="0"/>
              <a:t>budícím </a:t>
            </a:r>
            <a:r>
              <a:rPr lang="cs-CZ" dirty="0"/>
              <a:t>proudu </a:t>
            </a:r>
            <a:r>
              <a:rPr lang="cs-CZ" dirty="0" err="1"/>
              <a:t>I</a:t>
            </a:r>
            <a:r>
              <a:rPr lang="cs-CZ" baseline="-25000" dirty="0" err="1"/>
              <a:t>b</a:t>
            </a:r>
            <a:r>
              <a:rPr lang="cs-CZ" baseline="-25000" dirty="0"/>
              <a:t> </a:t>
            </a:r>
            <a:r>
              <a:rPr lang="cs-CZ" dirty="0"/>
              <a:t>při stálých otáčkách. </a:t>
            </a:r>
          </a:p>
          <a:p>
            <a:r>
              <a:rPr lang="cs-CZ" b="1" dirty="0">
                <a:solidFill>
                  <a:schemeClr val="accent1"/>
                </a:solidFill>
              </a:rPr>
              <a:t>Charakteristika zatěžovací</a:t>
            </a:r>
            <a:r>
              <a:rPr lang="cs-CZ" dirty="0">
                <a:solidFill>
                  <a:schemeClr val="accent1"/>
                </a:solidFill>
              </a:rPr>
              <a:t>: </a:t>
            </a:r>
            <a:r>
              <a:rPr lang="cs-CZ" dirty="0" smtClean="0"/>
              <a:t>	závislost </a:t>
            </a:r>
            <a:r>
              <a:rPr lang="cs-CZ" dirty="0"/>
              <a:t>svorkového napětí </a:t>
            </a:r>
            <a:r>
              <a:rPr lang="cs-CZ" dirty="0" err="1"/>
              <a:t>U</a:t>
            </a:r>
            <a:r>
              <a:rPr lang="cs-CZ" baseline="-25000" dirty="0" err="1"/>
              <a:t>s</a:t>
            </a:r>
            <a:r>
              <a:rPr lang="cs-CZ" baseline="-25000" dirty="0"/>
              <a:t> </a:t>
            </a:r>
            <a:r>
              <a:rPr lang="cs-CZ" dirty="0"/>
              <a:t>dynama na zatěžovacím </a:t>
            </a:r>
            <a:r>
              <a:rPr lang="cs-CZ" dirty="0" smtClean="0"/>
              <a:t>							proudu I </a:t>
            </a:r>
            <a:r>
              <a:rPr lang="cs-CZ" dirty="0"/>
              <a:t>při  stálých otáčkách a stálém buzení. </a:t>
            </a:r>
          </a:p>
        </p:txBody>
      </p:sp>
    </p:spTree>
    <p:extLst>
      <p:ext uri="{BB962C8B-B14F-4D97-AF65-F5344CB8AC3E}">
        <p14:creationId xmlns:p14="http://schemas.microsoft.com/office/powerpoint/2010/main" xmlns="" val="411463868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0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3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3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3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3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3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3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3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3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3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3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3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3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3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3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élník 1"/>
          <p:cNvSpPr/>
          <p:nvPr/>
        </p:nvSpPr>
        <p:spPr>
          <a:xfrm>
            <a:off x="534021" y="740524"/>
            <a:ext cx="886266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cs-CZ" sz="3600" b="1" dirty="0" smtClean="0">
                <a:solidFill>
                  <a:schemeClr val="accent1"/>
                </a:solidFill>
              </a:rPr>
              <a:t>1. Cize buzené </a:t>
            </a:r>
          </a:p>
          <a:p>
            <a:pPr algn="ctr"/>
            <a:r>
              <a:rPr lang="cs-CZ" sz="3600" b="1" dirty="0" smtClean="0">
                <a:solidFill>
                  <a:schemeClr val="accent1"/>
                </a:solidFill>
              </a:rPr>
              <a:t>stejnosměrné dynamo</a:t>
            </a:r>
          </a:p>
        </p:txBody>
      </p:sp>
      <p:sp>
        <p:nvSpPr>
          <p:cNvPr id="3" name="Obdélník 2"/>
          <p:cNvSpPr/>
          <p:nvPr/>
        </p:nvSpPr>
        <p:spPr>
          <a:xfrm>
            <a:off x="3008629" y="2251218"/>
            <a:ext cx="6388060" cy="43704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Clr>
                <a:schemeClr val="accent3"/>
              </a:buClr>
              <a:buFont typeface="Arial" panose="020B0604020202020204" pitchFamily="34" charset="0"/>
              <a:buChar char="•"/>
            </a:pPr>
            <a:r>
              <a:rPr lang="cs-CZ" sz="2000" dirty="0"/>
              <a:t>Vinutí statoru není propojeno s vinutím kotvy. </a:t>
            </a:r>
            <a:endParaRPr lang="cs-CZ" sz="2000" dirty="0" smtClean="0"/>
          </a:p>
          <a:p>
            <a:pPr marL="342900" indent="-342900">
              <a:buClr>
                <a:schemeClr val="accent3"/>
              </a:buClr>
              <a:buFont typeface="Arial" panose="020B0604020202020204" pitchFamily="34" charset="0"/>
              <a:buChar char="•"/>
            </a:pPr>
            <a:endParaRPr lang="cs-CZ" sz="2000" dirty="0"/>
          </a:p>
          <a:p>
            <a:pPr marL="342900" indent="-342900">
              <a:buClr>
                <a:schemeClr val="accent3"/>
              </a:buClr>
              <a:buFont typeface="Arial" panose="020B0604020202020204" pitchFamily="34" charset="0"/>
              <a:buChar char="•"/>
            </a:pPr>
            <a:r>
              <a:rPr lang="cs-CZ" sz="2000" dirty="0" smtClean="0"/>
              <a:t>Budící </a:t>
            </a:r>
            <a:r>
              <a:rPr lang="cs-CZ" sz="2000" dirty="0"/>
              <a:t>vinutí je napájeno z cizího zdroje tzv. budiče  /akumulátorová baterie, síťový zdroj s usměrňovačem, jiné dynamo/. </a:t>
            </a:r>
            <a:endParaRPr lang="cs-CZ" sz="2000" dirty="0" smtClean="0"/>
          </a:p>
          <a:p>
            <a:pPr marL="342900" indent="-342900">
              <a:buClr>
                <a:schemeClr val="accent3"/>
              </a:buClr>
              <a:buFont typeface="Arial" panose="020B0604020202020204" pitchFamily="34" charset="0"/>
              <a:buChar char="•"/>
            </a:pPr>
            <a:endParaRPr lang="cs-CZ" sz="2000" dirty="0"/>
          </a:p>
          <a:p>
            <a:pPr marL="342900" indent="-342900">
              <a:buClr>
                <a:schemeClr val="accent3"/>
              </a:buClr>
              <a:buFont typeface="Arial" panose="020B0604020202020204" pitchFamily="34" charset="0"/>
              <a:buChar char="•"/>
            </a:pPr>
            <a:r>
              <a:rPr lang="cs-CZ" sz="2000" dirty="0" smtClean="0"/>
              <a:t>V</a:t>
            </a:r>
            <a:r>
              <a:rPr lang="cs-CZ" sz="2000" dirty="0"/>
              <a:t> budícím vinutí je zapojen regulační rezistor pro řízení budícího proudu. </a:t>
            </a:r>
            <a:endParaRPr lang="cs-CZ" sz="2000" dirty="0" smtClean="0"/>
          </a:p>
          <a:p>
            <a:pPr>
              <a:spcAft>
                <a:spcPts val="0"/>
              </a:spcAft>
              <a:buClr>
                <a:schemeClr val="accent3"/>
              </a:buClr>
            </a:pPr>
            <a:endParaRPr lang="cs-CZ" sz="2000" dirty="0">
              <a:solidFill>
                <a:schemeClr val="tx1">
                  <a:lumMod val="75000"/>
                  <a:lumOff val="25000"/>
                </a:schemeClr>
              </a:solidFill>
              <a:ea typeface="Times New Roman" panose="02020603050405020304" pitchFamily="18" charset="0"/>
            </a:endParaRPr>
          </a:p>
          <a:p>
            <a:pPr marL="342900" indent="-342900">
              <a:spcAft>
                <a:spcPts val="0"/>
              </a:spcAft>
              <a:buClr>
                <a:schemeClr val="accent3"/>
              </a:buClr>
              <a:buFont typeface="Arial" panose="020B0604020202020204" pitchFamily="34" charset="0"/>
              <a:buChar char="•"/>
            </a:pPr>
            <a:r>
              <a:rPr lang="cs-CZ" sz="2000" dirty="0" smtClean="0"/>
              <a:t>Používá </a:t>
            </a:r>
            <a:r>
              <a:rPr lang="cs-CZ" sz="2000" dirty="0"/>
              <a:t>ve zvláštních případech, potřebuje pomocný zdroj energie</a:t>
            </a:r>
            <a:endParaRPr lang="cs-CZ" sz="2000" dirty="0" smtClean="0">
              <a:solidFill>
                <a:schemeClr val="tx1">
                  <a:lumMod val="75000"/>
                  <a:lumOff val="25000"/>
                </a:schemeClr>
              </a:solidFill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  <a:buClr>
                <a:schemeClr val="accent3"/>
              </a:buClr>
            </a:pPr>
            <a:r>
              <a:rPr lang="cs-CZ" sz="200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Times New Roman" panose="02020603050405020304" pitchFamily="18" charset="0"/>
              </a:rPr>
              <a:t> </a:t>
            </a:r>
          </a:p>
          <a:p>
            <a:pPr>
              <a:spcAft>
                <a:spcPts val="0"/>
              </a:spcAft>
              <a:buClr>
                <a:schemeClr val="accent3"/>
              </a:buClr>
            </a:pPr>
            <a:endParaRPr lang="cs-CZ" sz="2000" dirty="0" smtClean="0">
              <a:solidFill>
                <a:schemeClr val="tx1">
                  <a:lumMod val="75000"/>
                  <a:lumOff val="25000"/>
                </a:schemeClr>
              </a:solidFill>
              <a:ea typeface="Times New Roman" panose="02020603050405020304" pitchFamily="18" charset="0"/>
            </a:endParaRPr>
          </a:p>
          <a:p>
            <a:pPr indent="449580">
              <a:spcAft>
                <a:spcPts val="0"/>
              </a:spcAft>
            </a:pPr>
            <a:endParaRPr lang="cs-CZ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5" name="TextovéPole 4"/>
          <p:cNvSpPr txBox="1"/>
          <p:nvPr/>
        </p:nvSpPr>
        <p:spPr>
          <a:xfrm>
            <a:off x="534021" y="5969541"/>
            <a:ext cx="392780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1400" dirty="0" smtClean="0"/>
              <a:t>Obr. 1. Cize buzené stejnosměrné dynamo [1]</a:t>
            </a:r>
            <a:endParaRPr lang="cs-CZ" sz="1400" dirty="0"/>
          </a:p>
        </p:txBody>
      </p:sp>
      <p:pic>
        <p:nvPicPr>
          <p:cNvPr id="6" name="Obrázek 5" descr="闒粀闀粀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8413" t="15000" r="70363" b="46911"/>
          <a:stretch/>
        </p:blipFill>
        <p:spPr bwMode="auto">
          <a:xfrm>
            <a:off x="1088753" y="2159780"/>
            <a:ext cx="1409171" cy="3343553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</p:spTree>
    <p:extLst>
      <p:ext uri="{BB962C8B-B14F-4D97-AF65-F5344CB8AC3E}">
        <p14:creationId xmlns:p14="http://schemas.microsoft.com/office/powerpoint/2010/main" xmlns="" val="35589132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0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3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3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3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3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3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3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obsah 3"/>
          <p:cNvSpPr>
            <a:spLocks noGrp="1"/>
          </p:cNvSpPr>
          <p:nvPr>
            <p:ph idx="1"/>
          </p:nvPr>
        </p:nvSpPr>
        <p:spPr>
          <a:xfrm>
            <a:off x="411624" y="1021291"/>
            <a:ext cx="9199304" cy="5603246"/>
          </a:xfrm>
        </p:spPr>
        <p:txBody>
          <a:bodyPr>
            <a:normAutofit fontScale="92500" lnSpcReduction="10000"/>
          </a:bodyPr>
          <a:lstStyle/>
          <a:p>
            <a:pPr marL="2782888" lvl="6" indent="0">
              <a:spcBef>
                <a:spcPts val="0"/>
              </a:spcBef>
              <a:buNone/>
            </a:pPr>
            <a:endParaRPr lang="cs-CZ" sz="1800" dirty="0" smtClean="0">
              <a:ea typeface="Times New Roman" panose="02020603050405020304" pitchFamily="18" charset="0"/>
            </a:endParaRPr>
          </a:p>
          <a:p>
            <a:pPr marL="2782888" lvl="6" indent="0">
              <a:spcBef>
                <a:spcPts val="0"/>
              </a:spcBef>
              <a:buNone/>
            </a:pPr>
            <a:r>
              <a:rPr lang="cs-CZ" sz="1800" dirty="0" smtClean="0">
                <a:ea typeface="Times New Roman" panose="02020603050405020304" pitchFamily="18" charset="0"/>
              </a:rPr>
              <a:t>	</a:t>
            </a:r>
            <a:r>
              <a:rPr lang="cs-CZ" sz="1800" dirty="0">
                <a:ea typeface="Times New Roman" panose="02020603050405020304" pitchFamily="18" charset="0"/>
              </a:rPr>
              <a:t>	</a:t>
            </a:r>
            <a:endParaRPr lang="cs-CZ" sz="1800" dirty="0" smtClean="0">
              <a:ea typeface="Times New Roman" panose="02020603050405020304" pitchFamily="18" charset="0"/>
            </a:endParaRPr>
          </a:p>
          <a:p>
            <a:pPr marL="2782888" lvl="6" indent="0">
              <a:spcBef>
                <a:spcPts val="0"/>
              </a:spcBef>
              <a:buNone/>
            </a:pPr>
            <a:r>
              <a:rPr lang="cs-CZ" sz="1800" dirty="0">
                <a:ea typeface="Times New Roman" panose="02020603050405020304" pitchFamily="18" charset="0"/>
              </a:rPr>
              <a:t>	</a:t>
            </a:r>
            <a:r>
              <a:rPr lang="cs-CZ" sz="1800" dirty="0" smtClean="0">
                <a:ea typeface="Times New Roman" panose="02020603050405020304" pitchFamily="18" charset="0"/>
              </a:rPr>
              <a:t>P</a:t>
            </a:r>
            <a:r>
              <a:rPr lang="cs-CZ" sz="1800" dirty="0" smtClean="0"/>
              <a:t>ři </a:t>
            </a:r>
            <a:r>
              <a:rPr lang="cs-CZ" sz="1800" dirty="0"/>
              <a:t>zvětšování budícího proudu roste svorkové napětí při chodu naprázdno počátku poměrně rychle, přímo úměrně s budícím proudem, později se přírůstek napětí zmenšuje.</a:t>
            </a:r>
          </a:p>
          <a:p>
            <a:pPr marL="2782888" lvl="6" indent="0">
              <a:spcBef>
                <a:spcPts val="0"/>
              </a:spcBef>
              <a:buNone/>
            </a:pPr>
            <a:endParaRPr lang="cs-CZ" sz="1800" dirty="0" smtClean="0"/>
          </a:p>
          <a:p>
            <a:pPr marL="2782888" lvl="6" indent="0">
              <a:spcBef>
                <a:spcPts val="0"/>
              </a:spcBef>
              <a:buNone/>
            </a:pPr>
            <a:endParaRPr lang="cs-CZ" sz="1800" dirty="0" smtClean="0"/>
          </a:p>
          <a:p>
            <a:pPr marL="2782888" lvl="6" indent="0">
              <a:spcBef>
                <a:spcPts val="0"/>
              </a:spcBef>
              <a:buNone/>
            </a:pPr>
            <a:endParaRPr lang="cs-CZ" sz="1800" dirty="0" smtClean="0"/>
          </a:p>
          <a:p>
            <a:pPr marL="2782888" lvl="6" indent="0">
              <a:spcBef>
                <a:spcPts val="0"/>
              </a:spcBef>
              <a:buNone/>
            </a:pPr>
            <a:endParaRPr lang="cs-CZ" sz="1800" dirty="0"/>
          </a:p>
          <a:p>
            <a:pPr marL="2782888" lvl="6" indent="0">
              <a:spcBef>
                <a:spcPts val="0"/>
              </a:spcBef>
              <a:buNone/>
            </a:pPr>
            <a:endParaRPr lang="cs-CZ" sz="1800" dirty="0" smtClean="0"/>
          </a:p>
          <a:p>
            <a:pPr marL="2782888" lvl="6" indent="0">
              <a:spcBef>
                <a:spcPts val="0"/>
              </a:spcBef>
              <a:buNone/>
            </a:pPr>
            <a:endParaRPr lang="cs-CZ" sz="1800" dirty="0"/>
          </a:p>
          <a:p>
            <a:pPr marL="2782888" lvl="6" indent="0">
              <a:spcBef>
                <a:spcPts val="0"/>
              </a:spcBef>
              <a:buNone/>
            </a:pPr>
            <a:endParaRPr lang="cs-CZ" sz="1800" dirty="0"/>
          </a:p>
          <a:p>
            <a:pPr marL="2782888" lvl="6" indent="0">
              <a:spcBef>
                <a:spcPts val="0"/>
              </a:spcBef>
              <a:buNone/>
            </a:pPr>
            <a:endParaRPr lang="cs-CZ" sz="1800" dirty="0" smtClean="0"/>
          </a:p>
          <a:p>
            <a:pPr marL="2782888" lvl="6" indent="0">
              <a:spcBef>
                <a:spcPts val="0"/>
              </a:spcBef>
              <a:buNone/>
            </a:pPr>
            <a:r>
              <a:rPr lang="cs-CZ" sz="1800" dirty="0" smtClean="0"/>
              <a:t>	</a:t>
            </a:r>
          </a:p>
          <a:p>
            <a:pPr marL="2782888" lvl="6" indent="0">
              <a:spcBef>
                <a:spcPts val="0"/>
              </a:spcBef>
              <a:buNone/>
            </a:pPr>
            <a:r>
              <a:rPr lang="cs-CZ" sz="1800" dirty="0"/>
              <a:t>	</a:t>
            </a:r>
            <a:r>
              <a:rPr lang="cs-CZ" sz="1800" dirty="0" smtClean="0"/>
              <a:t>Při zatížení </a:t>
            </a:r>
            <a:r>
              <a:rPr lang="cs-CZ" sz="1800" dirty="0"/>
              <a:t>svorkové napětí klesne o úbytek napětí způsobený vnitřním odporem dynama. Protože vnitřní odpor dynama je malý, je i úbytek napětí malý, svorkové napětí dynama s cizím buzením se příliš nemění. </a:t>
            </a:r>
            <a:endParaRPr lang="cs-CZ" sz="1800" dirty="0" smtClean="0"/>
          </a:p>
          <a:p>
            <a:pPr marL="2782888" lvl="6" indent="0">
              <a:spcBef>
                <a:spcPts val="0"/>
              </a:spcBef>
              <a:buNone/>
            </a:pPr>
            <a:r>
              <a:rPr lang="cs-CZ" sz="1800" dirty="0"/>
              <a:t>	</a:t>
            </a:r>
            <a:r>
              <a:rPr lang="cs-CZ" sz="1800" dirty="0" smtClean="0"/>
              <a:t>Je-li nutné </a:t>
            </a:r>
            <a:r>
              <a:rPr lang="cs-CZ" sz="1800" dirty="0"/>
              <a:t>svorkové napětí zvýšit, provede se to </a:t>
            </a:r>
            <a:r>
              <a:rPr lang="cs-CZ" sz="1800" dirty="0" err="1"/>
              <a:t>přibuzením</a:t>
            </a:r>
            <a:r>
              <a:rPr lang="cs-CZ" sz="1800" dirty="0"/>
              <a:t> </a:t>
            </a:r>
            <a:r>
              <a:rPr lang="cs-CZ" sz="1800" dirty="0" smtClean="0"/>
              <a:t>dynama, </a:t>
            </a:r>
            <a:r>
              <a:rPr lang="cs-CZ" sz="1800" dirty="0"/>
              <a:t>tj. zmenšením odporu v budícím vinutí. </a:t>
            </a:r>
          </a:p>
          <a:p>
            <a:pPr marL="2782888" lvl="6" indent="0">
              <a:spcBef>
                <a:spcPts val="0"/>
              </a:spcBef>
              <a:buNone/>
            </a:pPr>
            <a:endParaRPr lang="cs-CZ" sz="1800" dirty="0"/>
          </a:p>
          <a:p>
            <a:pPr marL="2782888" lvl="6" indent="0">
              <a:spcBef>
                <a:spcPts val="0"/>
              </a:spcBef>
              <a:buNone/>
            </a:pPr>
            <a:endParaRPr lang="cs-CZ" sz="1800" dirty="0"/>
          </a:p>
          <a:p>
            <a:pPr marL="622300" lvl="6" indent="0">
              <a:spcBef>
                <a:spcPts val="0"/>
              </a:spcBef>
              <a:buNone/>
            </a:pPr>
            <a:r>
              <a:rPr lang="cs-CZ" sz="1800" dirty="0" smtClean="0"/>
              <a:t>	</a:t>
            </a:r>
            <a:endParaRPr lang="cs-CZ" sz="1800" dirty="0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82509" y="480414"/>
            <a:ext cx="4520300" cy="417054"/>
          </a:xfrm>
        </p:spPr>
        <p:txBody>
          <a:bodyPr>
            <a:normAutofit/>
          </a:bodyPr>
          <a:lstStyle/>
          <a:p>
            <a:r>
              <a:rPr lang="cs-CZ" sz="1600" dirty="0" smtClean="0"/>
              <a:t>Obr. 2.	Charakteristika naprázdno [1]</a:t>
            </a:r>
            <a:endParaRPr lang="cs-CZ" sz="1600" dirty="0"/>
          </a:p>
        </p:txBody>
      </p:sp>
      <p:pic>
        <p:nvPicPr>
          <p:cNvPr id="5" name="Obrázek 4" descr="闒粀闀粀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8176" t="55409" r="69961" b="25000"/>
          <a:stretch/>
        </p:blipFill>
        <p:spPr bwMode="auto">
          <a:xfrm>
            <a:off x="943285" y="1021290"/>
            <a:ext cx="1724554" cy="222144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sp>
        <p:nvSpPr>
          <p:cNvPr id="6" name="Nadpis 1"/>
          <p:cNvSpPr txBox="1">
            <a:spLocks/>
          </p:cNvSpPr>
          <p:nvPr/>
        </p:nvSpPr>
        <p:spPr>
          <a:xfrm>
            <a:off x="407689" y="3521254"/>
            <a:ext cx="4520300" cy="417054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cs-CZ" sz="1600" dirty="0" smtClean="0"/>
              <a:t>Obr. 3.	Charakteristika zatěžovací [1]</a:t>
            </a:r>
            <a:endParaRPr lang="cs-CZ" sz="1600" dirty="0"/>
          </a:p>
        </p:txBody>
      </p:sp>
      <p:pic>
        <p:nvPicPr>
          <p:cNvPr id="7" name="Obrázek 6" descr="闒粀闀粀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8557" t="76169" r="70150" b="1316"/>
          <a:stretch/>
        </p:blipFill>
        <p:spPr bwMode="auto">
          <a:xfrm>
            <a:off x="1026629" y="4147067"/>
            <a:ext cx="1557866" cy="2255559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</p:spTree>
    <p:extLst>
      <p:ext uri="{BB962C8B-B14F-4D97-AF65-F5344CB8AC3E}">
        <p14:creationId xmlns:p14="http://schemas.microsoft.com/office/powerpoint/2010/main" xmlns="" val="341707503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300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3000"/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3000"/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élník 1"/>
          <p:cNvSpPr/>
          <p:nvPr/>
        </p:nvSpPr>
        <p:spPr>
          <a:xfrm>
            <a:off x="534021" y="740524"/>
            <a:ext cx="886266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cs-CZ" sz="3600" b="1" dirty="0" smtClean="0">
                <a:solidFill>
                  <a:schemeClr val="accent1"/>
                </a:solidFill>
              </a:rPr>
              <a:t>2. Stejnosměrné dynamo </a:t>
            </a:r>
          </a:p>
          <a:p>
            <a:pPr algn="ctr"/>
            <a:r>
              <a:rPr lang="cs-CZ" sz="3600" b="1" dirty="0" smtClean="0">
                <a:solidFill>
                  <a:schemeClr val="accent1"/>
                </a:solidFill>
              </a:rPr>
              <a:t>se sériovým buzením</a:t>
            </a:r>
          </a:p>
        </p:txBody>
      </p:sp>
      <p:sp>
        <p:nvSpPr>
          <p:cNvPr id="3" name="Obdélník 2"/>
          <p:cNvSpPr/>
          <p:nvPr/>
        </p:nvSpPr>
        <p:spPr>
          <a:xfrm>
            <a:off x="3246106" y="2961391"/>
            <a:ext cx="6388060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Clr>
                <a:schemeClr val="accent3"/>
              </a:buClr>
              <a:buFont typeface="Arial" panose="020B0604020202020204" pitchFamily="34" charset="0"/>
              <a:buChar char="•"/>
            </a:pPr>
            <a:r>
              <a:rPr lang="cs-CZ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Times New Roman" panose="02020603050405020304" pitchFamily="18" charset="0"/>
              </a:rPr>
              <a:t>Budící vinutí je </a:t>
            </a:r>
            <a:r>
              <a:rPr lang="cs-CZ" dirty="0">
                <a:solidFill>
                  <a:schemeClr val="tx1">
                    <a:lumMod val="75000"/>
                    <a:lumOff val="25000"/>
                  </a:schemeClr>
                </a:solidFill>
                <a:ea typeface="Times New Roman" panose="02020603050405020304" pitchFamily="18" charset="0"/>
              </a:rPr>
              <a:t>zapojeno do série s vinutím </a:t>
            </a:r>
            <a:r>
              <a:rPr lang="cs-CZ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Times New Roman" panose="02020603050405020304" pitchFamily="18" charset="0"/>
              </a:rPr>
              <a:t>kotvy.</a:t>
            </a:r>
          </a:p>
          <a:p>
            <a:pPr marL="285750" indent="-285750">
              <a:buClr>
                <a:schemeClr val="accent3"/>
              </a:buClr>
              <a:buFont typeface="Arial" panose="020B0604020202020204" pitchFamily="34" charset="0"/>
              <a:buChar char="•"/>
            </a:pPr>
            <a:endParaRPr lang="cs-CZ" dirty="0">
              <a:solidFill>
                <a:schemeClr val="tx1">
                  <a:lumMod val="75000"/>
                  <a:lumOff val="25000"/>
                </a:schemeClr>
              </a:solidFill>
              <a:ea typeface="Times New Roman" panose="02020603050405020304" pitchFamily="18" charset="0"/>
            </a:endParaRPr>
          </a:p>
          <a:p>
            <a:pPr marL="285750" indent="-285750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cs-CZ" dirty="0"/>
              <a:t>V praxi se nepoužívá, protože se jeho napětí se zatížením značně mění. Princip tohoto dynama se používá při brždění sériového motoru do rezistoru. </a:t>
            </a:r>
          </a:p>
          <a:p>
            <a:pPr>
              <a:buClr>
                <a:schemeClr val="accent3"/>
              </a:buClr>
            </a:pPr>
            <a:r>
              <a:rPr lang="cs-CZ" dirty="0">
                <a:solidFill>
                  <a:schemeClr val="tx1">
                    <a:lumMod val="75000"/>
                    <a:lumOff val="25000"/>
                  </a:schemeClr>
                </a:solidFill>
              </a:rPr>
              <a:t>	</a:t>
            </a:r>
            <a:endParaRPr lang="cs-CZ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>
              <a:buClr>
                <a:schemeClr val="accent3"/>
              </a:buClr>
            </a:pPr>
            <a:endParaRPr lang="cs-CZ" dirty="0">
              <a:solidFill>
                <a:schemeClr val="tx1">
                  <a:lumMod val="75000"/>
                  <a:lumOff val="25000"/>
                </a:schemeClr>
              </a:solidFill>
              <a:ea typeface="Times New Roman" panose="02020603050405020304" pitchFamily="18" charset="0"/>
            </a:endParaRPr>
          </a:p>
          <a:p>
            <a:endParaRPr lang="cs-CZ" dirty="0"/>
          </a:p>
          <a:p>
            <a:pPr indent="449580">
              <a:spcAft>
                <a:spcPts val="0"/>
              </a:spcAft>
            </a:pPr>
            <a:endParaRPr lang="cs-CZ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5" name="Obdélník 4"/>
          <p:cNvSpPr/>
          <p:nvPr/>
        </p:nvSpPr>
        <p:spPr>
          <a:xfrm>
            <a:off x="798673" y="5955699"/>
            <a:ext cx="354468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cs-CZ" sz="1400" dirty="0">
                <a:solidFill>
                  <a:prstClr val="black"/>
                </a:solidFill>
              </a:rPr>
              <a:t>Obr. </a:t>
            </a:r>
            <a:r>
              <a:rPr lang="cs-CZ" sz="1400" dirty="0" smtClean="0">
                <a:solidFill>
                  <a:prstClr val="black"/>
                </a:solidFill>
              </a:rPr>
              <a:t>4. Sériové stejnosměrné dynamo </a:t>
            </a:r>
            <a:r>
              <a:rPr lang="cs-CZ" sz="1400" dirty="0">
                <a:solidFill>
                  <a:prstClr val="black"/>
                </a:solidFill>
              </a:rPr>
              <a:t>[1]</a:t>
            </a:r>
          </a:p>
        </p:txBody>
      </p:sp>
      <p:pic>
        <p:nvPicPr>
          <p:cNvPr id="6" name="Obrázek 5" descr="闒粀闀粀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54944" t="15498" r="23384" b="50877"/>
          <a:stretch/>
        </p:blipFill>
        <p:spPr bwMode="auto">
          <a:xfrm>
            <a:off x="913343" y="2078624"/>
            <a:ext cx="1838324" cy="373930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</p:spTree>
    <p:extLst>
      <p:ext uri="{BB962C8B-B14F-4D97-AF65-F5344CB8AC3E}">
        <p14:creationId xmlns:p14="http://schemas.microsoft.com/office/powerpoint/2010/main" xmlns="" val="387148079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0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3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3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obsah 3"/>
          <p:cNvSpPr>
            <a:spLocks noGrp="1"/>
          </p:cNvSpPr>
          <p:nvPr>
            <p:ph idx="1"/>
          </p:nvPr>
        </p:nvSpPr>
        <p:spPr>
          <a:xfrm>
            <a:off x="411624" y="1021291"/>
            <a:ext cx="9199304" cy="5603246"/>
          </a:xfrm>
        </p:spPr>
        <p:txBody>
          <a:bodyPr>
            <a:normAutofit/>
          </a:bodyPr>
          <a:lstStyle/>
          <a:p>
            <a:pPr marL="2782888" lvl="6" indent="0">
              <a:spcBef>
                <a:spcPts val="0"/>
              </a:spcBef>
              <a:buNone/>
            </a:pPr>
            <a:endParaRPr lang="cs-CZ" sz="1800" dirty="0" smtClean="0">
              <a:ea typeface="Times New Roman" panose="02020603050405020304" pitchFamily="18" charset="0"/>
            </a:endParaRPr>
          </a:p>
          <a:p>
            <a:pPr marL="2782888" lvl="6" indent="0">
              <a:spcBef>
                <a:spcPts val="0"/>
              </a:spcBef>
              <a:buNone/>
            </a:pPr>
            <a:r>
              <a:rPr lang="cs-CZ" sz="1800" dirty="0" smtClean="0">
                <a:ea typeface="Times New Roman" panose="02020603050405020304" pitchFamily="18" charset="0"/>
              </a:rPr>
              <a:t>	</a:t>
            </a:r>
            <a:r>
              <a:rPr lang="cs-CZ" sz="1800" dirty="0">
                <a:ea typeface="Times New Roman" panose="02020603050405020304" pitchFamily="18" charset="0"/>
              </a:rPr>
              <a:t>	</a:t>
            </a:r>
            <a:endParaRPr lang="cs-CZ" sz="1800" dirty="0" smtClean="0">
              <a:ea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cs-CZ" sz="1800" dirty="0" smtClean="0">
                <a:ea typeface="Times New Roman" panose="02020603050405020304" pitchFamily="18" charset="0"/>
              </a:rPr>
              <a:t>							</a:t>
            </a:r>
            <a:r>
              <a:rPr lang="cs-CZ" dirty="0" smtClean="0"/>
              <a:t>Dynamo </a:t>
            </a:r>
            <a:r>
              <a:rPr lang="cs-CZ" dirty="0"/>
              <a:t>se při chodu naprázdno nenabudí, protože </a:t>
            </a:r>
            <a:r>
              <a:rPr lang="cs-CZ" dirty="0" smtClean="0"/>
              <a:t>							budícím vinutím </a:t>
            </a:r>
            <a:r>
              <a:rPr lang="cs-CZ" dirty="0"/>
              <a:t>neprochází žádný proud, na svorkách </a:t>
            </a:r>
            <a:r>
              <a:rPr lang="cs-CZ" dirty="0" smtClean="0"/>
              <a:t>							naměříme </a:t>
            </a:r>
            <a:r>
              <a:rPr lang="cs-CZ" dirty="0"/>
              <a:t>pouze remanentní napětí.</a:t>
            </a:r>
          </a:p>
          <a:p>
            <a:pPr marL="2782888" lvl="6" indent="0">
              <a:spcBef>
                <a:spcPts val="0"/>
              </a:spcBef>
              <a:buNone/>
            </a:pPr>
            <a:endParaRPr lang="cs-CZ" sz="1800" dirty="0" smtClean="0"/>
          </a:p>
          <a:p>
            <a:pPr marL="2782888" lvl="6" indent="0">
              <a:spcBef>
                <a:spcPts val="0"/>
              </a:spcBef>
              <a:buNone/>
            </a:pPr>
            <a:endParaRPr lang="cs-CZ" sz="1800" dirty="0"/>
          </a:p>
          <a:p>
            <a:pPr marL="2782888" lvl="6" indent="0">
              <a:spcBef>
                <a:spcPts val="0"/>
              </a:spcBef>
              <a:buNone/>
            </a:pPr>
            <a:endParaRPr lang="cs-CZ" sz="1800" dirty="0" smtClean="0"/>
          </a:p>
          <a:p>
            <a:pPr marL="2782888" lvl="6" indent="0">
              <a:spcBef>
                <a:spcPts val="0"/>
              </a:spcBef>
              <a:buNone/>
            </a:pPr>
            <a:endParaRPr lang="cs-CZ" sz="1800" dirty="0"/>
          </a:p>
          <a:p>
            <a:pPr marL="2782888" lvl="6" indent="0">
              <a:spcBef>
                <a:spcPts val="0"/>
              </a:spcBef>
              <a:buNone/>
            </a:pPr>
            <a:endParaRPr lang="cs-CZ" sz="1800" dirty="0"/>
          </a:p>
          <a:p>
            <a:pPr marL="2782888" lvl="6" indent="0">
              <a:spcBef>
                <a:spcPts val="0"/>
              </a:spcBef>
              <a:buNone/>
            </a:pPr>
            <a:endParaRPr lang="cs-CZ" sz="1800" dirty="0" smtClean="0"/>
          </a:p>
          <a:p>
            <a:pPr marL="2782888" lvl="6" indent="0">
              <a:spcBef>
                <a:spcPts val="0"/>
              </a:spcBef>
              <a:buNone/>
            </a:pPr>
            <a:r>
              <a:rPr lang="cs-CZ" sz="1800" dirty="0" smtClean="0"/>
              <a:t>	</a:t>
            </a:r>
          </a:p>
          <a:p>
            <a:pPr marL="2782888" lvl="6" indent="0">
              <a:spcBef>
                <a:spcPts val="0"/>
              </a:spcBef>
              <a:buNone/>
            </a:pPr>
            <a:r>
              <a:rPr lang="cs-CZ" sz="1800" dirty="0"/>
              <a:t>	</a:t>
            </a:r>
            <a:r>
              <a:rPr lang="cs-CZ" sz="1800" dirty="0" smtClean="0"/>
              <a:t>Zatěžovací </a:t>
            </a:r>
            <a:r>
              <a:rPr lang="cs-CZ" sz="1800" dirty="0"/>
              <a:t>proud je zároveň budícím proudem, a proto se svorkové napětí se zatížením značně mění. Zpočátku se rychle zvyšuje, na nejvyšší hodnotě v malém rozsahu zůstává téměř konstantní a pak opět prudce klesá. </a:t>
            </a:r>
          </a:p>
          <a:p>
            <a:pPr marL="622300" lvl="6" indent="0">
              <a:spcBef>
                <a:spcPts val="0"/>
              </a:spcBef>
              <a:buNone/>
            </a:pPr>
            <a:r>
              <a:rPr lang="cs-CZ" sz="1800" dirty="0" smtClean="0"/>
              <a:t>	</a:t>
            </a:r>
            <a:endParaRPr lang="cs-CZ" sz="1800" dirty="0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82509" y="480414"/>
            <a:ext cx="4520300" cy="417054"/>
          </a:xfrm>
        </p:spPr>
        <p:txBody>
          <a:bodyPr>
            <a:normAutofit/>
          </a:bodyPr>
          <a:lstStyle/>
          <a:p>
            <a:r>
              <a:rPr lang="cs-CZ" sz="1600" dirty="0" smtClean="0"/>
              <a:t>Obr. 5.	Charakteristika naprázdno [1]</a:t>
            </a:r>
            <a:endParaRPr lang="cs-CZ" sz="1600" dirty="0"/>
          </a:p>
        </p:txBody>
      </p:sp>
      <p:sp>
        <p:nvSpPr>
          <p:cNvPr id="6" name="Nadpis 1"/>
          <p:cNvSpPr txBox="1">
            <a:spLocks/>
          </p:cNvSpPr>
          <p:nvPr/>
        </p:nvSpPr>
        <p:spPr>
          <a:xfrm>
            <a:off x="407689" y="3521254"/>
            <a:ext cx="4520300" cy="417054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cs-CZ" sz="1600" dirty="0" smtClean="0">
                <a:solidFill>
                  <a:srgbClr val="E84C22"/>
                </a:solidFill>
              </a:rPr>
              <a:t>Obr. 6.	Charakteristika zatěžovací [1]</a:t>
            </a:r>
            <a:endParaRPr lang="cs-CZ" sz="1600" dirty="0">
              <a:solidFill>
                <a:srgbClr val="E84C22"/>
              </a:solidFill>
            </a:endParaRPr>
          </a:p>
        </p:txBody>
      </p:sp>
      <p:pic>
        <p:nvPicPr>
          <p:cNvPr id="8" name="Obrázek 7" descr="闒粀闀粀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54183" t="55555" r="23955" b="24708"/>
          <a:stretch/>
        </p:blipFill>
        <p:spPr bwMode="auto">
          <a:xfrm>
            <a:off x="845077" y="1274944"/>
            <a:ext cx="1600291" cy="1931277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pic>
        <p:nvPicPr>
          <p:cNvPr id="9" name="Obrázek 8" descr="闒粀闀粀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53992" t="75877" r="23955" b="3948"/>
          <a:stretch/>
        </p:blipFill>
        <p:spPr bwMode="auto">
          <a:xfrm>
            <a:off x="845076" y="4158430"/>
            <a:ext cx="1600291" cy="221869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</p:spTree>
    <p:extLst>
      <p:ext uri="{BB962C8B-B14F-4D97-AF65-F5344CB8AC3E}">
        <p14:creationId xmlns:p14="http://schemas.microsoft.com/office/powerpoint/2010/main" xmlns="" val="43261392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300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3000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élník 1"/>
          <p:cNvSpPr/>
          <p:nvPr/>
        </p:nvSpPr>
        <p:spPr>
          <a:xfrm>
            <a:off x="417289" y="448694"/>
            <a:ext cx="886266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cs-CZ" sz="3600" b="1" dirty="0">
                <a:solidFill>
                  <a:srgbClr val="E84C22"/>
                </a:solidFill>
              </a:rPr>
              <a:t>3</a:t>
            </a:r>
            <a:r>
              <a:rPr lang="cs-CZ" sz="3600" b="1" dirty="0" smtClean="0">
                <a:solidFill>
                  <a:srgbClr val="E84C22"/>
                </a:solidFill>
              </a:rPr>
              <a:t>. Stejnosměrné dynamo</a:t>
            </a:r>
          </a:p>
          <a:p>
            <a:pPr algn="ctr"/>
            <a:r>
              <a:rPr lang="cs-CZ" sz="3600" b="1" dirty="0" smtClean="0">
                <a:solidFill>
                  <a:srgbClr val="E84C22"/>
                </a:solidFill>
              </a:rPr>
              <a:t>s paralelním buzením /derivační/</a:t>
            </a:r>
          </a:p>
        </p:txBody>
      </p:sp>
      <p:sp>
        <p:nvSpPr>
          <p:cNvPr id="3" name="Obdélník 2"/>
          <p:cNvSpPr/>
          <p:nvPr/>
        </p:nvSpPr>
        <p:spPr>
          <a:xfrm>
            <a:off x="2950262" y="1890087"/>
            <a:ext cx="7215142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cs-CZ" dirty="0"/>
              <a:t>Budící vinutí má mnoho závitů z poměrně tenkého drátu a je zapojeno paralelně k vinutí kotvy. Prochází jím proud, odebíraný přímo z kotvy /asi 3 – 8 % proudu kotvy/. </a:t>
            </a:r>
            <a:r>
              <a:rPr lang="cs-CZ" dirty="0" smtClean="0"/>
              <a:t> </a:t>
            </a:r>
          </a:p>
          <a:p>
            <a:pPr>
              <a:buClr>
                <a:schemeClr val="accent1"/>
              </a:buClr>
            </a:pPr>
            <a:endParaRPr lang="cs-CZ" dirty="0" smtClean="0"/>
          </a:p>
          <a:p>
            <a:pPr marL="285750" indent="-285750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cs-CZ" dirty="0" smtClean="0"/>
              <a:t>Budícím vinutím prochází proud</a:t>
            </a:r>
            <a:r>
              <a:rPr lang="cs-CZ" dirty="0"/>
              <a:t>, odebíraný přímo z kotvy /asi 3 – 8 % proudu kotvy</a:t>
            </a:r>
            <a:r>
              <a:rPr lang="cs-CZ" dirty="0" smtClean="0"/>
              <a:t>/.</a:t>
            </a:r>
          </a:p>
          <a:p>
            <a:endParaRPr lang="cs-CZ" dirty="0"/>
          </a:p>
          <a:p>
            <a:pPr marL="285750" indent="-285750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cs-CZ" dirty="0" smtClean="0"/>
              <a:t>Derivační </a:t>
            </a:r>
            <a:r>
              <a:rPr lang="cs-CZ" dirty="0"/>
              <a:t>dynamo se používá nejčastěji, jeho svorkové napětí se zatížením se málo mění. Chceme-li udržet hodnotu svorkového napětí, provedeme </a:t>
            </a:r>
            <a:r>
              <a:rPr lang="cs-CZ" dirty="0" err="1"/>
              <a:t>přibuzení</a:t>
            </a:r>
            <a:r>
              <a:rPr lang="cs-CZ" dirty="0"/>
              <a:t> pomocí regulátoru zapojeného do obvodu magnetu. </a:t>
            </a:r>
          </a:p>
          <a:p>
            <a:pPr marL="285750" indent="-285750">
              <a:buClr>
                <a:schemeClr val="accent1"/>
              </a:buClr>
              <a:buFont typeface="Arial" panose="020B0604020202020204" pitchFamily="34" charset="0"/>
              <a:buChar char="•"/>
            </a:pPr>
            <a:endParaRPr lang="cs-CZ" dirty="0" smtClean="0"/>
          </a:p>
          <a:p>
            <a:pPr marL="285750" indent="-285750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cs-CZ" dirty="0"/>
              <a:t>Chceme-li udržet hodnotu svorkového napětí, provedeme </a:t>
            </a:r>
            <a:r>
              <a:rPr lang="cs-CZ" dirty="0" err="1"/>
              <a:t>přibuzení</a:t>
            </a:r>
            <a:r>
              <a:rPr lang="cs-CZ" dirty="0"/>
              <a:t> pomocí regulátoru zapojeného do obvodu magnetu. </a:t>
            </a:r>
          </a:p>
          <a:p>
            <a:pPr>
              <a:buClr>
                <a:schemeClr val="accent1"/>
              </a:buClr>
            </a:pPr>
            <a:r>
              <a:rPr lang="cs-CZ" dirty="0" smtClean="0"/>
              <a:t> </a:t>
            </a:r>
            <a:endParaRPr lang="cs-CZ" dirty="0"/>
          </a:p>
          <a:p>
            <a:pPr>
              <a:buClr>
                <a:schemeClr val="accent1"/>
              </a:buClr>
            </a:pPr>
            <a:r>
              <a:rPr lang="cs-CZ" dirty="0"/>
              <a:t> </a:t>
            </a:r>
          </a:p>
          <a:p>
            <a:pPr marL="285750" indent="-285750">
              <a:buClr>
                <a:srgbClr val="B64926"/>
              </a:buClr>
              <a:buFont typeface="Arial" panose="020B0604020202020204" pitchFamily="34" charset="0"/>
              <a:buChar char="•"/>
            </a:pPr>
            <a:endParaRPr lang="cs-CZ" dirty="0">
              <a:solidFill>
                <a:prstClr val="black">
                  <a:lumMod val="75000"/>
                  <a:lumOff val="25000"/>
                </a:prstClr>
              </a:solidFill>
            </a:endParaRPr>
          </a:p>
          <a:p>
            <a:pPr marL="285750" indent="-285750">
              <a:buClr>
                <a:srgbClr val="B64926"/>
              </a:buClr>
              <a:buFont typeface="Arial" panose="020B0604020202020204" pitchFamily="34" charset="0"/>
              <a:buChar char="•"/>
            </a:pPr>
            <a:endParaRPr lang="cs-CZ" dirty="0">
              <a:solidFill>
                <a:prstClr val="black">
                  <a:lumMod val="75000"/>
                  <a:lumOff val="25000"/>
                </a:prstClr>
              </a:solidFill>
              <a:ea typeface="Times New Roman" panose="02020603050405020304" pitchFamily="18" charset="0"/>
            </a:endParaRPr>
          </a:p>
          <a:p>
            <a:endParaRPr lang="cs-CZ" dirty="0">
              <a:solidFill>
                <a:prstClr val="black"/>
              </a:solidFill>
            </a:endParaRPr>
          </a:p>
          <a:p>
            <a:pPr indent="449580"/>
            <a:endParaRPr lang="cs-CZ" dirty="0" smtClean="0">
              <a:solidFill>
                <a:prstClr val="black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5" name="Obdélník 4"/>
          <p:cNvSpPr/>
          <p:nvPr/>
        </p:nvSpPr>
        <p:spPr>
          <a:xfrm>
            <a:off x="588050" y="6016485"/>
            <a:ext cx="370659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sz="1400" dirty="0">
                <a:solidFill>
                  <a:prstClr val="black"/>
                </a:solidFill>
              </a:rPr>
              <a:t>Obr. </a:t>
            </a:r>
            <a:r>
              <a:rPr lang="cs-CZ" sz="1400" dirty="0" smtClean="0">
                <a:solidFill>
                  <a:prstClr val="black"/>
                </a:solidFill>
              </a:rPr>
              <a:t>7. Derivační stejnosměrné dynamo </a:t>
            </a:r>
            <a:r>
              <a:rPr lang="cs-CZ" sz="1400" dirty="0">
                <a:solidFill>
                  <a:prstClr val="black"/>
                </a:solidFill>
              </a:rPr>
              <a:t>[1]</a:t>
            </a:r>
          </a:p>
        </p:txBody>
      </p:sp>
      <p:pic>
        <p:nvPicPr>
          <p:cNvPr id="7" name="Obrázek 6" descr="闒粀闀粀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31750" t="15058" r="46767" b="50731"/>
          <a:stretch/>
        </p:blipFill>
        <p:spPr bwMode="auto">
          <a:xfrm>
            <a:off x="757237" y="2153708"/>
            <a:ext cx="1774297" cy="335809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</p:spTree>
    <p:extLst>
      <p:ext uri="{BB962C8B-B14F-4D97-AF65-F5344CB8AC3E}">
        <p14:creationId xmlns:p14="http://schemas.microsoft.com/office/powerpoint/2010/main" xmlns="" val="97866751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0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3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3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3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3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3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3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Faseta">
  <a:themeElements>
    <a:clrScheme name="Červeno-oranžová">
      <a:dk1>
        <a:sysClr val="windowText" lastClr="000000"/>
      </a:dk1>
      <a:lt1>
        <a:sysClr val="window" lastClr="FFFFFF"/>
      </a:lt1>
      <a:dk2>
        <a:srgbClr val="505046"/>
      </a:dk2>
      <a:lt2>
        <a:srgbClr val="EEECE1"/>
      </a:lt2>
      <a:accent1>
        <a:srgbClr val="E84C22"/>
      </a:accent1>
      <a:accent2>
        <a:srgbClr val="FFBD47"/>
      </a:accent2>
      <a:accent3>
        <a:srgbClr val="B64926"/>
      </a:accent3>
      <a:accent4>
        <a:srgbClr val="FF8427"/>
      </a:accent4>
      <a:accent5>
        <a:srgbClr val="CC9900"/>
      </a:accent5>
      <a:accent6>
        <a:srgbClr val="B22600"/>
      </a:accent6>
      <a:hlink>
        <a:srgbClr val="CC9900"/>
      </a:hlink>
      <a:folHlink>
        <a:srgbClr val="666699"/>
      </a:folHlink>
    </a:clrScheme>
    <a:fontScheme name="Faseta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seta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Facet" id="{C0C680CD-088A-49FC-A102-D699147F32B2}" vid="{0B5AB586-D108-4FC1-8368-649FE654B89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1225</TotalTime>
  <Words>427</Words>
  <Application>Microsoft Office PowerPoint</Application>
  <PresentationFormat>Vlastní</PresentationFormat>
  <Paragraphs>183</Paragraphs>
  <Slides>15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15</vt:i4>
      </vt:variant>
    </vt:vector>
  </HeadingPairs>
  <TitlesOfParts>
    <vt:vector size="16" baseType="lpstr">
      <vt:lpstr>Faseta</vt:lpstr>
      <vt:lpstr>Snímek 1</vt:lpstr>
      <vt:lpstr>Snímek 2</vt:lpstr>
      <vt:lpstr>Stejnosměrný generátor (dynamo) </vt:lpstr>
      <vt:lpstr>Rozdělení stejnosměrných generátorů</vt:lpstr>
      <vt:lpstr>Snímek 5</vt:lpstr>
      <vt:lpstr>Obr. 2. Charakteristika naprázdno [1]</vt:lpstr>
      <vt:lpstr>Snímek 7</vt:lpstr>
      <vt:lpstr>Obr. 5. Charakteristika naprázdno [1]</vt:lpstr>
      <vt:lpstr>Snímek 9</vt:lpstr>
      <vt:lpstr>Obr. 8. Charakteristika naprázdno [1]</vt:lpstr>
      <vt:lpstr>Snímek 11</vt:lpstr>
      <vt:lpstr>Obr. 11. Charakteristika naprázdno [1]</vt:lpstr>
      <vt:lpstr>Test  </vt:lpstr>
      <vt:lpstr>Snímek 14</vt:lpstr>
      <vt:lpstr>Seznam použitých zdrojů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Asynchronní stroje</dc:title>
  <dc:creator>Edita</dc:creator>
  <cp:lastModifiedBy>Erda</cp:lastModifiedBy>
  <cp:revision>121</cp:revision>
  <dcterms:created xsi:type="dcterms:W3CDTF">2013-12-25T09:11:21Z</dcterms:created>
  <dcterms:modified xsi:type="dcterms:W3CDTF">2014-07-09T19:29:11Z</dcterms:modified>
  <cp:contentStatus/>
</cp:coreProperties>
</file>