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20"/>
  </p:notesMasterIdLst>
  <p:sldIdLst>
    <p:sldId id="294" r:id="rId2"/>
    <p:sldId id="295" r:id="rId3"/>
    <p:sldId id="296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297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>
        <p:scale>
          <a:sx n="80" d="100"/>
          <a:sy n="80" d="100"/>
        </p:scale>
        <p:origin x="-1092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5649A-62E6-4671-B3DA-D3C226768173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7016D-1B4F-4105-8ACC-E4545F002CD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9769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8355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149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88269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7434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09628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842787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610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6675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20868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84718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02935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9298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71514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1591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59331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6713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0158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6187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1250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9839237"/>
              </p:ext>
            </p:extLst>
          </p:nvPr>
        </p:nvGraphicFramePr>
        <p:xfrm>
          <a:off x="554320" y="1814710"/>
          <a:ext cx="8073633" cy="4110784"/>
        </p:xfrm>
        <a:graphic>
          <a:graphicData uri="http://schemas.openxmlformats.org/drawingml/2006/table">
            <a:tbl>
              <a:tblPr/>
              <a:tblGrid>
                <a:gridCol w="2558253"/>
                <a:gridCol w="5515380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VY_32_INOVACE_539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Stejnosměrné stroje – Princip práce dynam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25. 4. 2014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Princip činnosti práce stejnosměrného stroje-dynama.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476563" y="6088457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70227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61218" y="1223158"/>
            <a:ext cx="6899478" cy="51401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b="1" dirty="0" smtClean="0">
                <a:solidFill>
                  <a:srgbClr val="000000"/>
                </a:solidFill>
              </a:rPr>
              <a:t>Zatěžovací </a:t>
            </a:r>
            <a:r>
              <a:rPr lang="cs-CZ" b="1" dirty="0">
                <a:solidFill>
                  <a:srgbClr val="000000"/>
                </a:solidFill>
              </a:rPr>
              <a:t>charakteristika </a:t>
            </a:r>
            <a:r>
              <a:rPr lang="cs-CZ" dirty="0">
                <a:solidFill>
                  <a:srgbClr val="000000"/>
                </a:solidFill>
              </a:rPr>
              <a:t>zpočátku klesá o něco víc než u cize buzeného dynama, protože s </a:t>
            </a:r>
            <a:r>
              <a:rPr lang="cs-CZ" dirty="0" smtClean="0">
                <a:solidFill>
                  <a:srgbClr val="000000"/>
                </a:solidFill>
              </a:rPr>
              <a:t>poklesem svorkového </a:t>
            </a:r>
            <a:r>
              <a:rPr lang="cs-CZ" dirty="0">
                <a:solidFill>
                  <a:srgbClr val="000000"/>
                </a:solidFill>
              </a:rPr>
              <a:t>napětí se zároveň zmenšuje i budící proud </a:t>
            </a:r>
            <a:r>
              <a:rPr lang="cs-CZ" dirty="0" smtClean="0">
                <a:solidFill>
                  <a:srgbClr val="000000"/>
                </a:solidFill>
              </a:rPr>
              <a:t>a tím </a:t>
            </a:r>
            <a:r>
              <a:rPr lang="cs-CZ" dirty="0">
                <a:solidFill>
                  <a:srgbClr val="000000"/>
                </a:solidFill>
              </a:rPr>
              <a:t>i budící magnetický tok. Při určité hodnotě zatěžovacího proudu dojde k odbuzení neboť většina proudu půjde </a:t>
            </a:r>
            <a:r>
              <a:rPr lang="cs-CZ" dirty="0" smtClean="0">
                <a:solidFill>
                  <a:srgbClr val="000000"/>
                </a:solidFill>
              </a:rPr>
              <a:t>do zátěže </a:t>
            </a:r>
            <a:r>
              <a:rPr lang="cs-CZ" dirty="0">
                <a:solidFill>
                  <a:srgbClr val="000000"/>
                </a:solidFill>
              </a:rPr>
              <a:t>a budící proud bude malý, tím dojde k poklesu budícího magnetického toku, poklesu napětí a tím i proudu. Proud nakrátko je tedy velice malý (často menší než proud jmenovitý) a říkáme, že </a:t>
            </a:r>
            <a:r>
              <a:rPr lang="cs-CZ" b="1" dirty="0">
                <a:solidFill>
                  <a:srgbClr val="00B050"/>
                </a:solidFill>
              </a:rPr>
              <a:t>derivační dynamo je </a:t>
            </a:r>
            <a:r>
              <a:rPr lang="cs-CZ" b="1" dirty="0" smtClean="0">
                <a:solidFill>
                  <a:srgbClr val="00B050"/>
                </a:solidFill>
              </a:rPr>
              <a:t>zkratu vzdorné</a:t>
            </a:r>
            <a:r>
              <a:rPr lang="cs-CZ" dirty="0">
                <a:solidFill>
                  <a:srgbClr val="000000"/>
                </a:solidFill>
              </a:rPr>
              <a:t>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>
              <a:solidFill>
                <a:srgbClr val="000000"/>
              </a:solidFill>
            </a:endParaRPr>
          </a:p>
          <a:p>
            <a:pPr marL="622300" lvl="6" indent="0">
              <a:spcBef>
                <a:spcPts val="0"/>
              </a:spcBef>
              <a:buNone/>
            </a:pPr>
            <a:r>
              <a:rPr lang="cs-CZ" sz="2000" dirty="0" smtClean="0"/>
              <a:t>	</a:t>
            </a:r>
            <a:endParaRPr lang="cs-CZ" sz="20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6783771" y="4365068"/>
            <a:ext cx="2270953" cy="41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1200" dirty="0" smtClean="0"/>
              <a:t>Obr. </a:t>
            </a:r>
            <a:r>
              <a:rPr lang="cs-CZ" sz="1200" dirty="0"/>
              <a:t>7</a:t>
            </a:r>
            <a:r>
              <a:rPr lang="cs-CZ" sz="1200" dirty="0" smtClean="0"/>
              <a:t>. Charakteristika </a:t>
            </a:r>
          </a:p>
          <a:p>
            <a:pPr algn="ctr"/>
            <a:r>
              <a:rPr lang="cs-CZ" sz="1200" dirty="0" smtClean="0"/>
              <a:t>zatěžovací [1]</a:t>
            </a:r>
            <a:endParaRPr lang="cs-CZ" sz="1200" dirty="0"/>
          </a:p>
        </p:txBody>
      </p:sp>
      <p:pic>
        <p:nvPicPr>
          <p:cNvPr id="8" name="Obrázek 7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91" t="75878" r="46767" b="1608"/>
          <a:stretch/>
        </p:blipFill>
        <p:spPr bwMode="auto">
          <a:xfrm>
            <a:off x="7060430" y="1886264"/>
            <a:ext cx="1883050" cy="2478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118107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566553"/>
            <a:ext cx="6554867" cy="3767670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90000"/>
                  <a:lumOff val="10000"/>
                </a:schemeClr>
              </a:buClr>
              <a:buSzPct val="100000"/>
            </a:pPr>
            <a:r>
              <a:rPr lang="cs-CZ" dirty="0" smtClean="0">
                <a:solidFill>
                  <a:srgbClr val="000000"/>
                </a:solidFill>
              </a:rPr>
              <a:t>    </a:t>
            </a:r>
            <a:r>
              <a:rPr lang="cs-CZ" b="1" dirty="0" smtClean="0">
                <a:solidFill>
                  <a:srgbClr val="000000"/>
                </a:solidFill>
              </a:rPr>
              <a:t>Výhody</a:t>
            </a:r>
            <a:r>
              <a:rPr lang="cs-CZ" dirty="0" smtClean="0">
                <a:solidFill>
                  <a:srgbClr val="000000"/>
                </a:solidFill>
              </a:rPr>
              <a:t> </a:t>
            </a:r>
            <a:r>
              <a:rPr lang="cs-CZ" i="1" dirty="0" smtClean="0">
                <a:solidFill>
                  <a:srgbClr val="000000"/>
                </a:solidFill>
              </a:rPr>
              <a:t>derivačního </a:t>
            </a:r>
            <a:r>
              <a:rPr lang="cs-CZ" i="1" dirty="0">
                <a:solidFill>
                  <a:srgbClr val="000000"/>
                </a:solidFill>
              </a:rPr>
              <a:t>dynama </a:t>
            </a:r>
            <a:r>
              <a:rPr lang="cs-CZ" dirty="0" smtClean="0">
                <a:solidFill>
                  <a:srgbClr val="000000"/>
                </a:solidFill>
              </a:rPr>
              <a:t>: </a:t>
            </a:r>
          </a:p>
          <a:p>
            <a:pPr lvl="2">
              <a:buClr>
                <a:schemeClr val="accent1">
                  <a:lumMod val="90000"/>
                  <a:lumOff val="1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nepotřebuje </a:t>
            </a:r>
            <a:r>
              <a:rPr lang="cs-CZ" sz="2000" dirty="0">
                <a:solidFill>
                  <a:srgbClr val="000000"/>
                </a:solidFill>
              </a:rPr>
              <a:t>cizí zdroj napětí při dostatečné tvrdosti zatěžovací </a:t>
            </a:r>
            <a:r>
              <a:rPr lang="cs-CZ" sz="2000" dirty="0" smtClean="0">
                <a:solidFill>
                  <a:srgbClr val="000000"/>
                </a:solidFill>
              </a:rPr>
              <a:t>charakteristiky, </a:t>
            </a:r>
          </a:p>
          <a:p>
            <a:pPr lvl="2">
              <a:buClr>
                <a:schemeClr val="accent1">
                  <a:lumMod val="90000"/>
                  <a:lumOff val="1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 zkratu vzdornost</a:t>
            </a:r>
            <a:r>
              <a:rPr lang="cs-CZ" sz="2000" dirty="0">
                <a:solidFill>
                  <a:srgbClr val="000000"/>
                </a:solidFill>
              </a:rPr>
              <a:t>. </a:t>
            </a:r>
          </a:p>
          <a:p>
            <a:pPr marL="457200" lvl="1" indent="0">
              <a:buClr>
                <a:schemeClr val="accent1">
                  <a:lumMod val="90000"/>
                  <a:lumOff val="10000"/>
                </a:schemeClr>
              </a:buClr>
              <a:buSzPct val="100000"/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1">
                  <a:lumMod val="90000"/>
                  <a:lumOff val="10000"/>
                </a:schemeClr>
              </a:buClr>
              <a:buSzPct val="100000"/>
            </a:pPr>
            <a:r>
              <a:rPr lang="cs-CZ" b="1" dirty="0" smtClean="0">
                <a:solidFill>
                  <a:srgbClr val="000000"/>
                </a:solidFill>
              </a:rPr>
              <a:t>     Nevýhodou</a:t>
            </a:r>
            <a:r>
              <a:rPr lang="cs-CZ" dirty="0" smtClean="0">
                <a:solidFill>
                  <a:srgbClr val="000000"/>
                </a:solidFill>
              </a:rPr>
              <a:t>  </a:t>
            </a:r>
            <a:r>
              <a:rPr lang="cs-CZ" dirty="0">
                <a:solidFill>
                  <a:srgbClr val="000000"/>
                </a:solidFill>
              </a:rPr>
              <a:t>je horší možnost řízení napětí.</a:t>
            </a:r>
          </a:p>
          <a:p>
            <a:pPr>
              <a:buClr>
                <a:schemeClr val="accent1">
                  <a:lumMod val="90000"/>
                  <a:lumOff val="10000"/>
                </a:schemeClr>
              </a:buClr>
              <a:buSzPct val="100000"/>
            </a:pP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3681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00515" y="918655"/>
            <a:ext cx="6647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3. Sériové dynamo</a:t>
            </a:r>
          </a:p>
        </p:txBody>
      </p:sp>
      <p:sp>
        <p:nvSpPr>
          <p:cNvPr id="3" name="Obdélník 2"/>
          <p:cNvSpPr/>
          <p:nvPr/>
        </p:nvSpPr>
        <p:spPr>
          <a:xfrm>
            <a:off x="2473359" y="2251219"/>
            <a:ext cx="628188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chemeClr val="accent3"/>
              </a:buClr>
            </a:pPr>
            <a:r>
              <a:rPr lang="cs-CZ" sz="2000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Princip:		</a:t>
            </a:r>
            <a:endParaRPr lang="cs-CZ" sz="2000" b="1" i="1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	Zatěžovací </a:t>
            </a:r>
            <a:r>
              <a:rPr lang="cs-CZ" sz="2000" dirty="0">
                <a:solidFill>
                  <a:srgbClr val="000000"/>
                </a:solidFill>
              </a:rPr>
              <a:t>proud je zde i proudem budícím, a dokud není připojena </a:t>
            </a:r>
            <a:r>
              <a:rPr lang="cs-CZ" sz="2000" dirty="0" smtClean="0">
                <a:solidFill>
                  <a:srgbClr val="000000"/>
                </a:solidFill>
              </a:rPr>
              <a:t>zátěž, nemůže </a:t>
            </a:r>
            <a:r>
              <a:rPr lang="cs-CZ" sz="2000" dirty="0">
                <a:solidFill>
                  <a:srgbClr val="000000"/>
                </a:solidFill>
              </a:rPr>
              <a:t>obvodem procházet proud </a:t>
            </a:r>
            <a:r>
              <a:rPr lang="cs-CZ" sz="2000" dirty="0" smtClean="0">
                <a:solidFill>
                  <a:srgbClr val="000000"/>
                </a:solidFill>
              </a:rPr>
              <a:t>a dynamo </a:t>
            </a:r>
            <a:r>
              <a:rPr lang="cs-CZ" sz="2000" dirty="0">
                <a:solidFill>
                  <a:srgbClr val="000000"/>
                </a:solidFill>
              </a:rPr>
              <a:t>se nenabudí.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        Po </a:t>
            </a:r>
            <a:r>
              <a:rPr lang="cs-CZ" sz="2000" dirty="0">
                <a:solidFill>
                  <a:srgbClr val="000000"/>
                </a:solidFill>
              </a:rPr>
              <a:t>propojení obvodu se začne vlivem remanentního toku indukovat do rotoru malé napětí, které bude usměrňováno pomocí komutátoru a kartáčů. 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00516" y="5684535"/>
            <a:ext cx="207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Obr. 8. Sériové dynamo [1]</a:t>
            </a:r>
            <a:endParaRPr lang="cs-CZ" sz="1400" dirty="0">
              <a:solidFill>
                <a:srgbClr val="000000"/>
              </a:solidFill>
            </a:endParaRPr>
          </a:p>
        </p:txBody>
      </p:sp>
      <p:pic>
        <p:nvPicPr>
          <p:cNvPr id="6" name="Obrázek 5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44" t="15498" r="23384" b="50877"/>
          <a:stretch/>
        </p:blipFill>
        <p:spPr bwMode="auto">
          <a:xfrm>
            <a:off x="400516" y="1945231"/>
            <a:ext cx="1850748" cy="3734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24108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08718" y="1021291"/>
            <a:ext cx="6899478" cy="5603246"/>
          </a:xfrm>
        </p:spPr>
        <p:txBody>
          <a:bodyPr>
            <a:noAutofit/>
          </a:bodyPr>
          <a:lstStyle/>
          <a:p>
            <a:pPr marL="2782888" lvl="6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  <a:r>
              <a:rPr lang="cs-CZ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	</a:t>
            </a:r>
            <a:endParaRPr lang="cs-CZ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	</a:t>
            </a:r>
          </a:p>
          <a:p>
            <a:pPr marL="0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	</a:t>
            </a:r>
            <a:r>
              <a:rPr lang="cs-CZ" b="1" dirty="0" smtClean="0">
                <a:solidFill>
                  <a:srgbClr val="000000"/>
                </a:solidFill>
              </a:rPr>
              <a:t>Charakteristika naprázdno </a:t>
            </a:r>
            <a:r>
              <a:rPr lang="cs-CZ" dirty="0" smtClean="0">
                <a:solidFill>
                  <a:srgbClr val="000000"/>
                </a:solidFill>
              </a:rPr>
              <a:t>se nedá zjistit</a:t>
            </a:r>
            <a:r>
              <a:rPr lang="cs-CZ" dirty="0">
                <a:solidFill>
                  <a:srgbClr val="000000"/>
                </a:solidFill>
              </a:rPr>
              <a:t>, neboť naprázdno toto dynamo nefunguje a proto se zjišťuje měřením s buzením připojeným na cizí zdroj.</a:t>
            </a:r>
            <a:endParaRPr lang="cs-CZ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	</a:t>
            </a:r>
            <a:r>
              <a:rPr lang="cs-CZ" b="1" dirty="0">
                <a:solidFill>
                  <a:srgbClr val="000000"/>
                </a:solidFill>
              </a:rPr>
              <a:t>Zatěžovací charakteristika </a:t>
            </a:r>
            <a:r>
              <a:rPr lang="cs-CZ" dirty="0">
                <a:solidFill>
                  <a:srgbClr val="000000"/>
                </a:solidFill>
              </a:rPr>
              <a:t>se zjišťuje odečtem úbytků napětí na odporu rotoru a odporu buzení </a:t>
            </a:r>
            <a:r>
              <a:rPr lang="cs-CZ" dirty="0" smtClean="0">
                <a:solidFill>
                  <a:srgbClr val="000000"/>
                </a:solidFill>
              </a:rPr>
              <a:t>od charakteristiky </a:t>
            </a:r>
            <a:r>
              <a:rPr lang="cs-CZ" dirty="0">
                <a:solidFill>
                  <a:srgbClr val="000000"/>
                </a:solidFill>
              </a:rPr>
              <a:t>naprázdno. Budeme-li zvyšovat odebíraný proud, bude se zvětšovat i buzení a tím poroste i svorkové napětí. Nárůst napětí přestane v okamžiku, kdy začne převládat úbytek napětí </a:t>
            </a:r>
            <a:r>
              <a:rPr lang="cs-CZ" dirty="0" smtClean="0">
                <a:solidFill>
                  <a:srgbClr val="000000"/>
                </a:solidFill>
              </a:rPr>
              <a:t>na odporu </a:t>
            </a:r>
            <a:r>
              <a:rPr lang="cs-CZ" dirty="0">
                <a:solidFill>
                  <a:srgbClr val="000000"/>
                </a:solidFill>
              </a:rPr>
              <a:t>rotoru a buzení. </a:t>
            </a:r>
            <a:endParaRPr lang="cs-CZ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	Napětí sériového </a:t>
            </a:r>
            <a:r>
              <a:rPr lang="cs-CZ" dirty="0">
                <a:solidFill>
                  <a:srgbClr val="000000"/>
                </a:solidFill>
              </a:rPr>
              <a:t>dynama výrazně kolísá </a:t>
            </a:r>
            <a:r>
              <a:rPr lang="cs-CZ" dirty="0" smtClean="0">
                <a:solidFill>
                  <a:srgbClr val="000000"/>
                </a:solidFill>
              </a:rPr>
              <a:t>se zatížením</a:t>
            </a:r>
            <a:r>
              <a:rPr lang="cs-CZ" dirty="0">
                <a:solidFill>
                  <a:srgbClr val="000000"/>
                </a:solidFill>
              </a:rPr>
              <a:t>, a proto se v podstatě nepoužívá. </a:t>
            </a:r>
            <a:r>
              <a:rPr lang="cs-CZ" dirty="0" smtClean="0">
                <a:solidFill>
                  <a:srgbClr val="000000"/>
                </a:solidFill>
              </a:rPr>
              <a:t>Je vhodné </a:t>
            </a:r>
            <a:r>
              <a:rPr lang="cs-CZ" dirty="0">
                <a:solidFill>
                  <a:srgbClr val="000000"/>
                </a:solidFill>
              </a:rPr>
              <a:t>jen pro svařování a proto mu též říkáme dynamo svařovací.</a:t>
            </a:r>
          </a:p>
          <a:p>
            <a:pPr marL="0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>
              <a:solidFill>
                <a:srgbClr val="000000"/>
              </a:solidFill>
            </a:endParaRPr>
          </a:p>
          <a:p>
            <a:pPr marL="622300" lvl="6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rgbClr val="000000"/>
                </a:solidFill>
              </a:rPr>
              <a:t>	</a:t>
            </a:r>
            <a:endParaRPr lang="cs-CZ" sz="2000" dirty="0">
              <a:solidFill>
                <a:srgbClr val="000000"/>
              </a:solidFill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6725374" y="4495628"/>
            <a:ext cx="2270953" cy="5565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1400" dirty="0" smtClean="0"/>
              <a:t>Obr. </a:t>
            </a:r>
            <a:r>
              <a:rPr lang="cs-CZ" sz="1400" dirty="0"/>
              <a:t>9</a:t>
            </a:r>
            <a:r>
              <a:rPr lang="cs-CZ" sz="1400" dirty="0" smtClean="0"/>
              <a:t>. Charakteristika </a:t>
            </a:r>
          </a:p>
          <a:p>
            <a:pPr algn="ctr"/>
            <a:r>
              <a:rPr lang="cs-CZ" sz="1400" dirty="0" smtClean="0"/>
              <a:t>zatěžovací [2]</a:t>
            </a:r>
            <a:endParaRPr lang="cs-CZ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0002" y="2145387"/>
            <a:ext cx="2423850" cy="235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03443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00516" y="740525"/>
            <a:ext cx="66470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chemeClr val="accent1"/>
                </a:solidFill>
              </a:rPr>
              <a:t>4</a:t>
            </a:r>
            <a:r>
              <a:rPr lang="cs-CZ" sz="3600" b="1" dirty="0" smtClean="0">
                <a:solidFill>
                  <a:schemeClr val="accent1"/>
                </a:solidFill>
              </a:rPr>
              <a:t>. Dynamo se smíšeným buzením</a:t>
            </a:r>
          </a:p>
        </p:txBody>
      </p:sp>
      <p:sp>
        <p:nvSpPr>
          <p:cNvPr id="3" name="Obdélník 2"/>
          <p:cNvSpPr/>
          <p:nvPr/>
        </p:nvSpPr>
        <p:spPr>
          <a:xfrm>
            <a:off x="2256472" y="2251219"/>
            <a:ext cx="628188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chemeClr val="accent3"/>
              </a:buClr>
            </a:pPr>
            <a:r>
              <a:rPr lang="cs-CZ" sz="2000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Princip:		</a:t>
            </a:r>
            <a:endParaRPr lang="cs-CZ" sz="2000" b="1" i="1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	Buzení </a:t>
            </a:r>
            <a:r>
              <a:rPr lang="cs-CZ" sz="2000" dirty="0">
                <a:solidFill>
                  <a:srgbClr val="000000"/>
                </a:solidFill>
              </a:rPr>
              <a:t>mají rozděleno na dvě části, jedna část je zapojena ke kotvě sériově a druhá paralelně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cs-CZ" sz="20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cs-CZ" sz="2000" dirty="0" smtClean="0">
                <a:solidFill>
                  <a:srgbClr val="000000"/>
                </a:solidFill>
              </a:rPr>
              <a:t>  Podle </a:t>
            </a:r>
            <a:r>
              <a:rPr lang="cs-CZ" sz="2000" dirty="0">
                <a:solidFill>
                  <a:srgbClr val="000000"/>
                </a:solidFill>
              </a:rPr>
              <a:t>způsobu zapojení máme </a:t>
            </a:r>
            <a:r>
              <a:rPr lang="cs-CZ" sz="2000" dirty="0" smtClean="0">
                <a:solidFill>
                  <a:srgbClr val="000000"/>
                </a:solidFill>
              </a:rPr>
              <a:t>dynama: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 </a:t>
            </a:r>
            <a:r>
              <a:rPr lang="cs-CZ" sz="2000" i="1" dirty="0" smtClean="0">
                <a:solidFill>
                  <a:srgbClr val="00B050"/>
                </a:solidFill>
              </a:rPr>
              <a:t>kompaundní</a:t>
            </a:r>
            <a:r>
              <a:rPr lang="cs-CZ" sz="2000" dirty="0" smtClean="0">
                <a:solidFill>
                  <a:srgbClr val="000000"/>
                </a:solidFill>
              </a:rPr>
              <a:t> - </a:t>
            </a:r>
            <a:r>
              <a:rPr lang="cs-CZ" sz="2000" dirty="0">
                <a:solidFill>
                  <a:srgbClr val="000000"/>
                </a:solidFill>
              </a:rPr>
              <a:t>je celkový budící magnetický </a:t>
            </a:r>
            <a:r>
              <a:rPr lang="cs-CZ" sz="2000" dirty="0" smtClean="0">
                <a:solidFill>
                  <a:srgbClr val="000000"/>
                </a:solidFill>
              </a:rPr>
              <a:t>tok je </a:t>
            </a:r>
            <a:r>
              <a:rPr lang="cs-CZ" sz="2000" dirty="0">
                <a:solidFill>
                  <a:srgbClr val="000000"/>
                </a:solidFill>
              </a:rPr>
              <a:t>součtem magnetických toků sériové a paralelní části </a:t>
            </a:r>
            <a:r>
              <a:rPr lang="cs-CZ" sz="2000" dirty="0" smtClean="0">
                <a:solidFill>
                  <a:srgbClr val="000000"/>
                </a:solidFill>
              </a:rPr>
              <a:t>buzení,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i="1" dirty="0" smtClean="0">
                <a:solidFill>
                  <a:srgbClr val="000000"/>
                </a:solidFill>
              </a:rPr>
              <a:t> </a:t>
            </a:r>
            <a:r>
              <a:rPr lang="cs-CZ" sz="2000" i="1" dirty="0" err="1" smtClean="0">
                <a:solidFill>
                  <a:srgbClr val="00B050"/>
                </a:solidFill>
              </a:rPr>
              <a:t>překompaundované</a:t>
            </a:r>
            <a:r>
              <a:rPr lang="cs-CZ" sz="2000" dirty="0" smtClean="0">
                <a:solidFill>
                  <a:srgbClr val="000000"/>
                </a:solidFill>
              </a:rPr>
              <a:t> - </a:t>
            </a:r>
            <a:r>
              <a:rPr lang="cs-CZ" sz="2000" dirty="0">
                <a:solidFill>
                  <a:srgbClr val="000000"/>
                </a:solidFill>
              </a:rPr>
              <a:t>má větší počet závitů sériové části </a:t>
            </a:r>
            <a:r>
              <a:rPr lang="cs-CZ" sz="2000" dirty="0" smtClean="0">
                <a:solidFill>
                  <a:srgbClr val="000000"/>
                </a:solidFill>
              </a:rPr>
              <a:t>buzení,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i="1" dirty="0" smtClean="0">
                <a:solidFill>
                  <a:srgbClr val="000000"/>
                </a:solidFill>
              </a:rPr>
              <a:t> </a:t>
            </a:r>
            <a:r>
              <a:rPr lang="cs-CZ" sz="2000" i="1" dirty="0" err="1" smtClean="0">
                <a:solidFill>
                  <a:srgbClr val="00B050"/>
                </a:solidFill>
              </a:rPr>
              <a:t>protikompaundní</a:t>
            </a:r>
            <a:r>
              <a:rPr lang="cs-CZ" sz="2000" dirty="0" smtClean="0">
                <a:solidFill>
                  <a:srgbClr val="00B050"/>
                </a:solidFill>
              </a:rPr>
              <a:t> </a:t>
            </a:r>
            <a:r>
              <a:rPr lang="cs-CZ" sz="2000" dirty="0">
                <a:solidFill>
                  <a:srgbClr val="000000"/>
                </a:solidFill>
              </a:rPr>
              <a:t>-</a:t>
            </a:r>
            <a:r>
              <a:rPr lang="cs-CZ" sz="2000" dirty="0" smtClean="0">
                <a:solidFill>
                  <a:srgbClr val="000000"/>
                </a:solidFill>
              </a:rPr>
              <a:t> budící </a:t>
            </a:r>
            <a:r>
              <a:rPr lang="cs-CZ" sz="2000" dirty="0">
                <a:solidFill>
                  <a:srgbClr val="000000"/>
                </a:solidFill>
              </a:rPr>
              <a:t>toky sériové a paralelní části působí proti sobě.</a:t>
            </a:r>
            <a:endParaRPr lang="cs-CZ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69887" y="5802935"/>
            <a:ext cx="207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Obr. 10. Dynamo se smíšeným buzením [1]</a:t>
            </a:r>
            <a:endParaRPr lang="cs-CZ" sz="1400" dirty="0">
              <a:solidFill>
                <a:srgbClr val="000000"/>
              </a:solidFill>
            </a:endParaRPr>
          </a:p>
        </p:txBody>
      </p:sp>
      <p:pic>
        <p:nvPicPr>
          <p:cNvPr id="7" name="Obrázek 6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378" t="15936" r="1330" b="44882"/>
          <a:stretch/>
        </p:blipFill>
        <p:spPr bwMode="auto">
          <a:xfrm>
            <a:off x="400513" y="1707278"/>
            <a:ext cx="1692897" cy="40513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52415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08718" y="403761"/>
            <a:ext cx="6899478" cy="62207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dirty="0" smtClean="0"/>
              <a:t>	Ze </a:t>
            </a:r>
            <a:r>
              <a:rPr lang="cs-CZ" sz="1800" b="1" dirty="0" smtClean="0"/>
              <a:t>zatěžovací charakteristiky </a:t>
            </a:r>
            <a:r>
              <a:rPr lang="cs-CZ" sz="1800" i="1" dirty="0">
                <a:solidFill>
                  <a:srgbClr val="00B050"/>
                </a:solidFill>
              </a:rPr>
              <a:t>kompaundního dynama </a:t>
            </a:r>
            <a:r>
              <a:rPr lang="cs-CZ" sz="1800" b="1" dirty="0"/>
              <a:t>(</a:t>
            </a:r>
            <a:r>
              <a:rPr lang="cs-CZ" sz="1800" b="1" i="1" dirty="0"/>
              <a:t>b</a:t>
            </a:r>
            <a:r>
              <a:rPr lang="cs-CZ" sz="1800" b="1" dirty="0"/>
              <a:t>) </a:t>
            </a:r>
            <a:r>
              <a:rPr lang="cs-CZ" sz="1800" dirty="0"/>
              <a:t>je patrné, že sériová část buzení kryje se zvětšující </a:t>
            </a:r>
            <a:r>
              <a:rPr lang="cs-CZ" sz="1800" dirty="0" smtClean="0"/>
              <a:t>se zátěží </a:t>
            </a:r>
            <a:r>
              <a:rPr lang="cs-CZ" sz="1800" dirty="0"/>
              <a:t>úbytky napětí a v oblasti menších odebíraných proudů je napětí dokonce vyšší než napětí naprázdno (</a:t>
            </a:r>
            <a:r>
              <a:rPr lang="cs-CZ" sz="1800" dirty="0" smtClean="0"/>
              <a:t>na rozdíl </a:t>
            </a:r>
            <a:r>
              <a:rPr lang="cs-CZ" sz="1800" dirty="0"/>
              <a:t>od charakteristiky </a:t>
            </a:r>
            <a:r>
              <a:rPr lang="cs-CZ" sz="1800" i="1" dirty="0"/>
              <a:t>a</a:t>
            </a:r>
            <a:r>
              <a:rPr lang="cs-CZ" sz="1800" dirty="0"/>
              <a:t> derivačního dynama).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U </a:t>
            </a:r>
            <a:r>
              <a:rPr lang="cs-CZ" sz="1800" i="1" dirty="0" err="1">
                <a:solidFill>
                  <a:srgbClr val="00B050"/>
                </a:solidFill>
              </a:rPr>
              <a:t>překompaundovaného</a:t>
            </a:r>
            <a:r>
              <a:rPr lang="cs-CZ" sz="1800" i="1" dirty="0">
                <a:solidFill>
                  <a:srgbClr val="00B050"/>
                </a:solidFill>
              </a:rPr>
              <a:t> dynama </a:t>
            </a:r>
            <a:r>
              <a:rPr lang="cs-CZ" sz="1800" b="1" dirty="0"/>
              <a:t>(</a:t>
            </a:r>
            <a:r>
              <a:rPr lang="cs-CZ" sz="1800" b="1" i="1" dirty="0"/>
              <a:t>c</a:t>
            </a:r>
            <a:r>
              <a:rPr lang="cs-CZ" sz="1800" b="1" dirty="0"/>
              <a:t>)</a:t>
            </a:r>
            <a:r>
              <a:rPr lang="cs-CZ" sz="1800" dirty="0"/>
              <a:t> dokonce napětí s rostoucí zátěží stoupá.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Charakteristika </a:t>
            </a:r>
            <a:r>
              <a:rPr lang="cs-CZ" sz="1800" b="1" dirty="0"/>
              <a:t>(</a:t>
            </a:r>
            <a:r>
              <a:rPr lang="cs-CZ" sz="1800" b="1" i="1" dirty="0"/>
              <a:t>d)</a:t>
            </a:r>
            <a:r>
              <a:rPr lang="cs-CZ" sz="1800" dirty="0"/>
              <a:t> představuje tzv. </a:t>
            </a:r>
            <a:r>
              <a:rPr lang="cs-CZ" sz="1800" i="1" dirty="0" err="1">
                <a:solidFill>
                  <a:srgbClr val="00B050"/>
                </a:solidFill>
              </a:rPr>
              <a:t>nedokompaundované</a:t>
            </a:r>
            <a:r>
              <a:rPr lang="cs-CZ" sz="1800" i="1" dirty="0">
                <a:solidFill>
                  <a:srgbClr val="00B050"/>
                </a:solidFill>
              </a:rPr>
              <a:t> dynamo </a:t>
            </a:r>
            <a:r>
              <a:rPr lang="cs-CZ" sz="1800" dirty="0"/>
              <a:t>tedy dynamo s menším počtem sériových závitů.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i="1" dirty="0" err="1" smtClean="0">
                <a:solidFill>
                  <a:srgbClr val="00B050"/>
                </a:solidFill>
              </a:rPr>
              <a:t>Protikompaundní</a:t>
            </a:r>
            <a:r>
              <a:rPr lang="cs-CZ" sz="1800" i="1" dirty="0" smtClean="0">
                <a:solidFill>
                  <a:srgbClr val="00B050"/>
                </a:solidFill>
              </a:rPr>
              <a:t> </a:t>
            </a:r>
            <a:r>
              <a:rPr lang="cs-CZ" sz="1800" i="1" dirty="0">
                <a:solidFill>
                  <a:srgbClr val="00B050"/>
                </a:solidFill>
              </a:rPr>
              <a:t>dynamo </a:t>
            </a:r>
            <a:r>
              <a:rPr lang="cs-CZ" sz="1800" b="1" dirty="0"/>
              <a:t>(e)</a:t>
            </a:r>
            <a:r>
              <a:rPr lang="cs-CZ" sz="1800" dirty="0"/>
              <a:t> se naopak se zvětšující se zátěží odbuzuje a napětí výrazně klesá (druhý typ svařovacího dynama).</a:t>
            </a:r>
          </a:p>
          <a:p>
            <a:pPr marL="0" indent="0">
              <a:buNone/>
            </a:pPr>
            <a:endParaRPr lang="cs-CZ" sz="18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622300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  <a:endParaRPr lang="cs-CZ" sz="1800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055650" y="6144065"/>
            <a:ext cx="2270953" cy="5492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1400" dirty="0" smtClean="0"/>
              <a:t>Obr. 11. Charakteristika </a:t>
            </a:r>
          </a:p>
          <a:p>
            <a:pPr algn="ctr"/>
            <a:r>
              <a:rPr lang="cs-CZ" sz="1400" dirty="0" smtClean="0"/>
              <a:t>zatěžovací [3]</a:t>
            </a:r>
            <a:endParaRPr lang="cs-CZ" sz="1400" dirty="0"/>
          </a:p>
        </p:txBody>
      </p:sp>
      <p:pic>
        <p:nvPicPr>
          <p:cNvPr id="5" name="obrázek 865" descr="char%20smíšeného%20dynam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9"/>
          <a:stretch>
            <a:fillRect/>
          </a:stretch>
        </p:blipFill>
        <p:spPr bwMode="auto">
          <a:xfrm>
            <a:off x="6326603" y="4168010"/>
            <a:ext cx="2379973" cy="2525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1573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1480957"/>
            <a:ext cx="8717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Dynama jsou :</a:t>
            </a: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Stejnosměrné napětí z kartáčů odebíráme, jestliže: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Výhody cize buzeného dynama jsou: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Velikost odebíraného </a:t>
            </a:r>
            <a:r>
              <a:rPr lang="cs-CZ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napětí cize buzeného dynama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reguluje 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3384469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budící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vinutí hlavních pólů připojíme ke zdroji stejnosměrného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napětí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 otáčíme-li rotorem . 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4489793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malý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pokles napětí při zatížení, snadná regulace napětí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snadná </a:t>
            </a:r>
            <a:r>
              <a:rPr lang="cs-CZ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reverzovatelnost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5595118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změnou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odporu v budícím obvodu nebo přímo změnou budícího napětí.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Nadpis 1"/>
          <p:cNvSpPr txBox="1">
            <a:spLocks/>
          </p:cNvSpPr>
          <p:nvPr/>
        </p:nvSpPr>
        <p:spPr>
          <a:xfrm>
            <a:off x="415735" y="301467"/>
            <a:ext cx="8077200" cy="117949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426720" y="2302894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stroje </a:t>
            </a:r>
            <a:r>
              <a:rPr lang="cs-CZ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měnící mechanickou energii na energii stejnosměrnou elektrickou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61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426720" y="461446"/>
            <a:ext cx="871728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Zatěžovací charakteristika </a:t>
            </a:r>
            <a:r>
              <a:rPr lang="cs-CZ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sériového dynama se zjišťuje: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Stejnosměrné napětí z kartáčů odebíráme, jestliže: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Napětí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sériového dynama výrazně kolísá se </a:t>
            </a:r>
            <a:r>
              <a:rPr lang="cs-CZ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zatížením, proto se používá: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8.  Dynama se smíšeným  buzením mají budící vinutí </a:t>
            </a:r>
            <a:r>
              <a:rPr lang="cs-CZ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rozděleno na dvě </a:t>
            </a:r>
            <a:r>
              <a:rPr lang="cs-CZ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části: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9. Ze zatěžovací </a:t>
            </a:r>
            <a:r>
              <a:rPr lang="cs-CZ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char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řekompaundovaného</a:t>
            </a:r>
            <a:r>
              <a:rPr lang="cs-CZ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dynama je patrné:</a:t>
            </a:r>
            <a:endParaRPr lang="cs-CZ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426720" y="1280843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odečtem úbytků napětí na odporu rotoru a odporu buzení od charakteristiky naprázdno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26720" y="237744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budící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vinutí hlavních pólů připojíme ke zdroji stejnosměrného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napětí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 otáčíme-li rotorem . 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26720" y="3468515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>
              <a:buClr>
                <a:schemeClr val="bg1"/>
              </a:buClr>
            </a:pPr>
            <a:endParaRPr lang="cs-CZ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>
              <a:buClr>
                <a:schemeClr val="bg1"/>
              </a:buClr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jako svařovací dynamo. 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26720" y="4609466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jedna část je zapojena ke kotvě sériově a druhá paralelně</a:t>
            </a:r>
            <a:r>
              <a:rPr 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26720" y="5713022"/>
            <a:ext cx="7722326" cy="5768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bg1"/>
              </a:buClr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napětí s rostoucí zátěží stoupá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39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358345" y="1238506"/>
            <a:ext cx="575824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35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4932" y="1019201"/>
            <a:ext cx="7514035" cy="1058982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Seznam použitých zdrojů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obsah 3"/>
          <p:cNvSpPr>
            <a:spLocks noGrp="1"/>
          </p:cNvSpPr>
          <p:nvPr>
            <p:ph idx="1"/>
          </p:nvPr>
        </p:nvSpPr>
        <p:spPr>
          <a:xfrm>
            <a:off x="273573" y="218434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[1]	VOŽENÍLEK</a:t>
            </a:r>
            <a:r>
              <a:rPr lang="cs-CZ" sz="1800" dirty="0"/>
              <a:t>, Ladislav; LSTIBŮREK, František. </a:t>
            </a:r>
            <a:r>
              <a:rPr lang="cs-CZ" sz="1800" i="1" dirty="0"/>
              <a:t>Základy elektrotechniky II</a:t>
            </a:r>
            <a:r>
              <a:rPr lang="cs-CZ" sz="1800" dirty="0"/>
              <a:t>. </a:t>
            </a:r>
            <a:r>
              <a:rPr lang="cs-CZ" sz="1800" dirty="0" smtClean="0"/>
              <a:t>	    	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technické literatury, 1985, ISBN 04-522-85.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cs-CZ" sz="1800" dirty="0" smtClean="0"/>
              <a:t>[2]	ŘÍHA</a:t>
            </a:r>
            <a:r>
              <a:rPr lang="cs-CZ" sz="1800" dirty="0"/>
              <a:t>, Josef. </a:t>
            </a:r>
            <a:r>
              <a:rPr lang="cs-CZ" sz="1800" i="1" dirty="0" smtClean="0"/>
              <a:t>Elektrické </a:t>
            </a:r>
            <a:r>
              <a:rPr lang="cs-CZ" sz="1800" i="1" dirty="0"/>
              <a:t>stroje a přístroje</a:t>
            </a:r>
            <a:r>
              <a:rPr lang="cs-CZ" sz="1800" dirty="0"/>
              <a:t>. </a:t>
            </a:r>
            <a:r>
              <a:rPr lang="cs-CZ" sz="1800" dirty="0" smtClean="0"/>
              <a:t>Praha</a:t>
            </a:r>
            <a:r>
              <a:rPr lang="cs-CZ" sz="1800" dirty="0"/>
              <a:t>: </a:t>
            </a:r>
            <a:r>
              <a:rPr lang="cs-CZ" sz="1800" dirty="0" smtClean="0"/>
              <a:t>SNTL </a:t>
            </a:r>
            <a:r>
              <a:rPr lang="cs-CZ" sz="1800" dirty="0"/>
              <a:t>- nakladatelství </a:t>
            </a:r>
            <a:r>
              <a:rPr lang="cs-CZ" sz="1800" dirty="0" smtClean="0"/>
              <a:t>	   	    	technické </a:t>
            </a:r>
            <a:r>
              <a:rPr lang="cs-CZ" sz="1800" dirty="0"/>
              <a:t>literatury, 1986, ISBN 04-527-86. </a:t>
            </a:r>
            <a:endParaRPr lang="cs-CZ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1800" dirty="0" smtClean="0"/>
              <a:t>[3]	VAVŘIŇÁK</a:t>
            </a:r>
            <a:r>
              <a:rPr lang="cs-CZ" sz="1800" dirty="0"/>
              <a:t>, Petr. </a:t>
            </a:r>
            <a:r>
              <a:rPr lang="cs-CZ" sz="1800" i="1" dirty="0"/>
              <a:t>Elektrické stroje a přístroje</a:t>
            </a:r>
            <a:r>
              <a:rPr lang="cs-CZ" sz="1800" dirty="0"/>
              <a:t>: Učební texty pro žáky naší </a:t>
            </a:r>
            <a:r>
              <a:rPr lang="cs-CZ" sz="1800" dirty="0" smtClean="0"/>
              <a:t>   	    	školy </a:t>
            </a:r>
            <a:r>
              <a:rPr lang="cs-CZ" sz="1800" dirty="0"/>
              <a:t>[online]. [</a:t>
            </a:r>
            <a:r>
              <a:rPr lang="cs-CZ" sz="1800" dirty="0" smtClean="0"/>
              <a:t>cit.15.3.2014].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800" dirty="0"/>
              <a:t>	</a:t>
            </a:r>
            <a:r>
              <a:rPr lang="cs-CZ" sz="1800" dirty="0" smtClean="0"/>
              <a:t>Dostupný </a:t>
            </a:r>
            <a:r>
              <a:rPr lang="cs-CZ" sz="1800" dirty="0"/>
              <a:t>na </a:t>
            </a:r>
            <a:r>
              <a:rPr lang="cs-CZ" sz="1800" dirty="0" smtClean="0"/>
              <a:t>WWW: http</a:t>
            </a:r>
            <a:r>
              <a:rPr lang="cs-CZ" sz="1800" dirty="0"/>
              <a:t>://</a:t>
            </a:r>
            <a:r>
              <a:rPr lang="cs-CZ" sz="1800" dirty="0" smtClean="0"/>
              <a:t>dev.webdevel.cz/na-jizdarne.cz/wp-			    	</a:t>
            </a:r>
            <a:r>
              <a:rPr lang="cs-CZ" sz="1800" dirty="0" err="1" smtClean="0"/>
              <a:t>content</a:t>
            </a:r>
            <a:r>
              <a:rPr lang="cs-CZ" sz="1800" dirty="0" smtClean="0"/>
              <a:t>/</a:t>
            </a:r>
            <a:r>
              <a:rPr lang="cs-CZ" sz="1800" dirty="0" err="1" smtClean="0"/>
              <a:t>uploads</a:t>
            </a:r>
            <a:r>
              <a:rPr lang="cs-CZ" sz="1800" dirty="0" smtClean="0"/>
              <a:t>/2013/10/elektricke_stroje_a_pristroje.pdf </a:t>
            </a:r>
          </a:p>
          <a:p>
            <a:pPr marL="0" indent="0"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xmlns="" val="3224019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35386" y="98968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1" y="4083059"/>
            <a:ext cx="7911900" cy="283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0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Výukový </a:t>
            </a:r>
            <a:r>
              <a:rPr lang="cs-CZ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text se zobrazí pří kliknutí myší</a:t>
            </a:r>
            <a:r>
              <a:rPr lang="cs-CZ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.</a:t>
            </a:r>
            <a:endParaRPr lang="cs-CZ" dirty="0">
              <a:solidFill>
                <a:srgbClr val="000000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odpověď v části shrnutí učiva se zobrazí při kliknutí myší na zástupný </a:t>
            </a:r>
            <a:r>
              <a:rPr lang="cs-CZ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symbol            .</a:t>
            </a:r>
            <a:endParaRPr lang="cs-CZ" dirty="0">
              <a:solidFill>
                <a:srgbClr val="000000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 flipV="1">
            <a:off x="1770775" y="6255946"/>
            <a:ext cx="439092" cy="1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29630" y="1726619"/>
            <a:ext cx="7212312" cy="1812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Tento </a:t>
            </a:r>
            <a:r>
              <a:rPr kumimoji="0" lang="cs-CZ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kumimoji="0" lang="cs-CZ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s principem činnosti</a:t>
            </a:r>
            <a:r>
              <a:rPr kumimoji="0" lang="cs-CZ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cs-CZ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práce stejnosměrných</a:t>
            </a:r>
            <a:r>
              <a:rPr kumimoji="0" lang="cs-CZ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cs-CZ" kern="5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ene</a:t>
            </a:r>
            <a:r>
              <a:rPr kumimoji="0" lang="cs-CZ" b="0" i="0" u="none" strike="noStrike" kern="5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rátorů</a:t>
            </a:r>
            <a:r>
              <a:rPr kumimoji="0" lang="cs-CZ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- dynam. </a:t>
            </a:r>
            <a:endParaRPr kumimoji="0" lang="cs-CZ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753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7102" y="1088572"/>
            <a:ext cx="8229600" cy="5556067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Princip práce stejnosměrných generátorů - dynam</a:t>
            </a:r>
            <a:br>
              <a:rPr lang="cs-CZ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cs-CZ" sz="5400" dirty="0"/>
          </a:p>
        </p:txBody>
      </p:sp>
    </p:spTree>
    <p:extLst>
      <p:ext uri="{BB962C8B-B14F-4D97-AF65-F5344CB8AC3E}">
        <p14:creationId xmlns:p14="http://schemas.microsoft.com/office/powerpoint/2010/main" xmlns="" val="10451797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59267"/>
            <a:ext cx="6447501" cy="1710267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C00000"/>
                </a:solidFill>
              </a:rPr>
              <a:t>Rozdělení stejnosměrných generátorů - dynam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74650" y="1769534"/>
            <a:ext cx="6831077" cy="5088466"/>
          </a:xfrm>
        </p:spPr>
        <p:txBody>
          <a:bodyPr>
            <a:normAutofit/>
          </a:bodyPr>
          <a:lstStyle/>
          <a:p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Podle zapojení budícího vinutí statoru k vinutí kotvy /</a:t>
            </a:r>
            <a:r>
              <a:rPr lang="cs-CZ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rotoru/rozeznáváme</a:t>
            </a:r>
            <a:r>
              <a:rPr lang="cs-CZ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dynamo  </a:t>
            </a: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 cizím </a:t>
            </a: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buzením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dynamo s vlastním buzením: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sériovým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paralelním </a:t>
            </a:r>
          </a:p>
          <a:p>
            <a:pPr marL="3486150" lvl="7" indent="-285750">
              <a:buFont typeface="Wingdings" panose="05000000000000000000" pitchFamily="2" charset="2"/>
              <a:buChar char="§"/>
            </a:pPr>
            <a:r>
              <a:rPr lang="cs-CZ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smíšeným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text 2"/>
          <p:cNvSpPr txBox="1">
            <a:spLocks/>
          </p:cNvSpPr>
          <p:nvPr/>
        </p:nvSpPr>
        <p:spPr>
          <a:xfrm>
            <a:off x="521525" y="1425039"/>
            <a:ext cx="6383552" cy="1364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	Dynama </a:t>
            </a:r>
            <a:r>
              <a:rPr lang="cs-CZ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jsou stejnosměrné stroje, které mění mechanickou energii na stejnosměrnou energii elektrickou. </a:t>
            </a:r>
            <a:endParaRPr lang="cs-CZ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124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00516" y="740525"/>
            <a:ext cx="6647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accent1"/>
                </a:solidFill>
              </a:rPr>
              <a:t>1. Cize buzené  dynamo</a:t>
            </a:r>
          </a:p>
        </p:txBody>
      </p:sp>
      <p:sp>
        <p:nvSpPr>
          <p:cNvPr id="3" name="Obdélník 2"/>
          <p:cNvSpPr/>
          <p:nvPr/>
        </p:nvSpPr>
        <p:spPr>
          <a:xfrm>
            <a:off x="2256472" y="2251219"/>
            <a:ext cx="628188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chemeClr val="accent3"/>
              </a:buClr>
            </a:pPr>
            <a:r>
              <a:rPr lang="cs-CZ" sz="2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Princip:</a:t>
            </a:r>
            <a:endParaRPr lang="cs-CZ" sz="2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  Budící </a:t>
            </a:r>
            <a:r>
              <a:rPr lang="cs-CZ" sz="2000" dirty="0">
                <a:solidFill>
                  <a:srgbClr val="000000"/>
                </a:solidFill>
              </a:rPr>
              <a:t>vinutí hlavních pólů připojíme ke zdroji stejnosměrného napětí‚ tím začne vinutím procházet proud a vybudí magnetický tok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  Budeme-li </a:t>
            </a:r>
            <a:r>
              <a:rPr lang="cs-CZ" sz="2000" dirty="0">
                <a:solidFill>
                  <a:srgbClr val="000000"/>
                </a:solidFill>
              </a:rPr>
              <a:t>otáčet rotorem‚ bude se do vodičů rotoru indukovat střídavé napětí‚ toto mechanicky usměrňuje komutátor a z kartáčů pak odebíráme napětí stejnosměrné.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 </a:t>
            </a:r>
            <a:r>
              <a:rPr lang="cs-CZ" sz="2000" dirty="0" smtClean="0">
                <a:solidFill>
                  <a:srgbClr val="000000"/>
                </a:solidFill>
              </a:rPr>
              <a:t> Velikost </a:t>
            </a:r>
            <a:r>
              <a:rPr lang="cs-CZ" sz="2000" dirty="0">
                <a:solidFill>
                  <a:srgbClr val="000000"/>
                </a:solidFill>
              </a:rPr>
              <a:t>odebíraného napětí se reguluje změnou odporu v budícím obvodu nebo přímo změnou budícího napětí.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39089" y="5863987"/>
            <a:ext cx="20728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Obr. 1. Cize buzené stejnosměrné dynamo [1]</a:t>
            </a:r>
            <a:endParaRPr lang="cs-CZ" sz="1400" dirty="0">
              <a:solidFill>
                <a:srgbClr val="000000"/>
              </a:solidFill>
            </a:endParaRPr>
          </a:p>
        </p:txBody>
      </p:sp>
      <p:pic>
        <p:nvPicPr>
          <p:cNvPr id="6" name="Obrázek 5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13" t="15000" r="70363" b="46911"/>
          <a:stretch/>
        </p:blipFill>
        <p:spPr bwMode="auto">
          <a:xfrm>
            <a:off x="400516" y="1779766"/>
            <a:ext cx="1749990" cy="4084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008341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08718" y="1021291"/>
            <a:ext cx="6899478" cy="5603246"/>
          </a:xfrm>
        </p:spPr>
        <p:txBody>
          <a:bodyPr>
            <a:noAutofit/>
          </a:bodyPr>
          <a:lstStyle/>
          <a:p>
            <a:pPr marL="2782888" lvl="6" indent="0">
              <a:spcBef>
                <a:spcPts val="0"/>
              </a:spcBef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dirty="0">
                <a:ea typeface="Times New Roman" panose="02020603050405020304" pitchFamily="18" charset="0"/>
              </a:rPr>
              <a:t>	</a:t>
            </a:r>
            <a:endParaRPr lang="cs-CZ" sz="18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 smtClean="0">
                <a:ea typeface="Times New Roman" panose="02020603050405020304" pitchFamily="18" charset="0"/>
              </a:rPr>
              <a:t>	</a:t>
            </a:r>
            <a:r>
              <a:rPr lang="cs-CZ" sz="1800" b="1" dirty="0" smtClean="0">
                <a:solidFill>
                  <a:srgbClr val="000000"/>
                </a:solidFill>
              </a:rPr>
              <a:t>Charakteristika naprázdno </a:t>
            </a:r>
            <a:r>
              <a:rPr lang="cs-CZ" sz="1800" dirty="0" smtClean="0">
                <a:solidFill>
                  <a:srgbClr val="000000"/>
                </a:solidFill>
              </a:rPr>
              <a:t>je závislost svorkového napětí na budícím proudu při konstantních otáčkách a nezatíženém stroji. Jedná se v podstatě o magnetizační charakteristiku, kde U</a:t>
            </a:r>
            <a:r>
              <a:rPr lang="cs-CZ" sz="1800" baseline="-25000" dirty="0" smtClean="0">
                <a:solidFill>
                  <a:srgbClr val="000000"/>
                </a:solidFill>
              </a:rPr>
              <a:t>r</a:t>
            </a:r>
            <a:r>
              <a:rPr lang="cs-CZ" sz="1800" dirty="0" smtClean="0">
                <a:solidFill>
                  <a:srgbClr val="000000"/>
                </a:solidFill>
              </a:rPr>
              <a:t> je tzv. remanentní napětí odpovídající remanentnímu toku </a:t>
            </a:r>
            <a:r>
              <a:rPr lang="el-GR" sz="1800" dirty="0" smtClean="0">
                <a:solidFill>
                  <a:srgbClr val="000000"/>
                </a:solidFill>
              </a:rPr>
              <a:t>Φ</a:t>
            </a:r>
            <a:r>
              <a:rPr lang="cs-CZ" sz="1800" baseline="-25000" dirty="0" smtClean="0">
                <a:solidFill>
                  <a:srgbClr val="000000"/>
                </a:solidFill>
              </a:rPr>
              <a:t>br</a:t>
            </a:r>
            <a:r>
              <a:rPr lang="cs-CZ" sz="1800" dirty="0" smtClean="0">
                <a:solidFill>
                  <a:srgbClr val="000000"/>
                </a:solidFill>
              </a:rPr>
              <a:t>, tedy toku při nulovém budícím proudu.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>
              <a:solidFill>
                <a:srgbClr val="000000"/>
              </a:solidFill>
            </a:endParaRP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	</a:t>
            </a:r>
            <a:r>
              <a:rPr lang="cs-CZ" sz="1800" b="1" dirty="0" smtClean="0">
                <a:solidFill>
                  <a:srgbClr val="000000"/>
                </a:solidFill>
              </a:rPr>
              <a:t>Zatěžovací charakteristika </a:t>
            </a:r>
            <a:r>
              <a:rPr lang="cs-CZ" sz="1800" dirty="0" smtClean="0">
                <a:solidFill>
                  <a:srgbClr val="000000"/>
                </a:solidFill>
              </a:rPr>
              <a:t>je to závislost svorkového napětí na zatěžovacím proudu při konstantním budícím proudu a stálých otáčkách. Svorkové napětí mírně klesá se zatížením, neboť se vzrůstajícím proudem vzrůstá i úbytek na kotvě.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1800" dirty="0"/>
          </a:p>
          <a:p>
            <a:pPr marL="622300" lvl="6" indent="0">
              <a:spcBef>
                <a:spcPts val="0"/>
              </a:spcBef>
              <a:buNone/>
            </a:pPr>
            <a:r>
              <a:rPr lang="cs-CZ" sz="1800" dirty="0" smtClean="0"/>
              <a:t>	</a:t>
            </a:r>
            <a:endParaRPr lang="cs-CZ" sz="18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03025" y="2940449"/>
            <a:ext cx="2125684" cy="417054"/>
          </a:xfrm>
        </p:spPr>
        <p:txBody>
          <a:bodyPr>
            <a:noAutofit/>
          </a:bodyPr>
          <a:lstStyle/>
          <a:p>
            <a:pPr algn="ctr"/>
            <a:r>
              <a:rPr lang="cs-CZ" sz="1400" cap="none" dirty="0" smtClean="0">
                <a:solidFill>
                  <a:srgbClr val="000000"/>
                </a:solidFill>
              </a:rPr>
              <a:t>Obr. 2. Charakteristika </a:t>
            </a:r>
            <a:br>
              <a:rPr lang="cs-CZ" sz="1400" cap="none" dirty="0" smtClean="0">
                <a:solidFill>
                  <a:srgbClr val="000000"/>
                </a:solidFill>
              </a:rPr>
            </a:br>
            <a:r>
              <a:rPr lang="cs-CZ" sz="1400" cap="none" dirty="0" smtClean="0">
                <a:solidFill>
                  <a:srgbClr val="000000"/>
                </a:solidFill>
              </a:rPr>
              <a:t>naprázdno [1]</a:t>
            </a:r>
            <a:endParaRPr lang="cs-CZ" sz="1400" cap="none" dirty="0">
              <a:solidFill>
                <a:srgbClr val="000000"/>
              </a:solidFill>
            </a:endParaRPr>
          </a:p>
        </p:txBody>
      </p:sp>
      <p:pic>
        <p:nvPicPr>
          <p:cNvPr id="5" name="Obrázek 4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76" t="55409" r="69961" b="25000"/>
          <a:stretch/>
        </p:blipFill>
        <p:spPr bwMode="auto">
          <a:xfrm>
            <a:off x="7356645" y="719009"/>
            <a:ext cx="1609533" cy="20631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7089569" y="6193866"/>
            <a:ext cx="2049266" cy="5275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1400" dirty="0" smtClean="0"/>
              <a:t>Obr. </a:t>
            </a:r>
            <a:r>
              <a:rPr lang="cs-CZ" sz="1400" dirty="0"/>
              <a:t>3. </a:t>
            </a:r>
            <a:r>
              <a:rPr lang="cs-CZ" sz="1400" dirty="0" smtClean="0"/>
              <a:t>Zatěžovací </a:t>
            </a:r>
            <a:r>
              <a:rPr lang="cs-CZ" sz="1400" dirty="0"/>
              <a:t>c</a:t>
            </a:r>
            <a:r>
              <a:rPr lang="cs-CZ" sz="1400" dirty="0" smtClean="0"/>
              <a:t>harakteristika  [1]</a:t>
            </a:r>
            <a:endParaRPr lang="cs-CZ" sz="1400" dirty="0"/>
          </a:p>
        </p:txBody>
      </p:sp>
      <p:pic>
        <p:nvPicPr>
          <p:cNvPr id="7" name="Obrázek 6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57" t="76169" r="70150" b="1316"/>
          <a:stretch/>
        </p:blipFill>
        <p:spPr bwMode="auto">
          <a:xfrm>
            <a:off x="7252038" y="3724551"/>
            <a:ext cx="1724327" cy="23711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96757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9649" y="1614056"/>
            <a:ext cx="6554867" cy="3767670"/>
          </a:xfrm>
        </p:spPr>
        <p:txBody>
          <a:bodyPr>
            <a:normAutofit/>
          </a:bodyPr>
          <a:lstStyle/>
          <a:p>
            <a:pPr lvl="1">
              <a:buClr>
                <a:schemeClr val="tx2">
                  <a:lumMod val="5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    </a:t>
            </a:r>
            <a:r>
              <a:rPr lang="cs-CZ" sz="2000" b="1" dirty="0" smtClean="0">
                <a:solidFill>
                  <a:srgbClr val="000000"/>
                </a:solidFill>
              </a:rPr>
              <a:t>Výhody</a:t>
            </a:r>
            <a:r>
              <a:rPr lang="cs-CZ" sz="2000" dirty="0" smtClean="0">
                <a:solidFill>
                  <a:srgbClr val="000000"/>
                </a:solidFill>
              </a:rPr>
              <a:t> </a:t>
            </a:r>
            <a:r>
              <a:rPr lang="cs-CZ" sz="2000" i="1" dirty="0">
                <a:solidFill>
                  <a:srgbClr val="000000"/>
                </a:solidFill>
              </a:rPr>
              <a:t>cize buzeného </a:t>
            </a:r>
            <a:r>
              <a:rPr lang="cs-CZ" sz="2000" i="1" dirty="0" smtClean="0">
                <a:solidFill>
                  <a:srgbClr val="000000"/>
                </a:solidFill>
              </a:rPr>
              <a:t>dynama:</a:t>
            </a:r>
            <a:r>
              <a:rPr lang="cs-CZ" sz="2000" dirty="0" smtClean="0">
                <a:solidFill>
                  <a:srgbClr val="000000"/>
                </a:solidFill>
              </a:rPr>
              <a:t> </a:t>
            </a:r>
          </a:p>
          <a:p>
            <a:pPr lvl="2">
              <a:buClr>
                <a:schemeClr val="tx2">
                  <a:lumMod val="5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malý </a:t>
            </a:r>
            <a:r>
              <a:rPr lang="cs-CZ" sz="2000" dirty="0">
                <a:solidFill>
                  <a:srgbClr val="000000"/>
                </a:solidFill>
              </a:rPr>
              <a:t>pokles napětí při zatížení, </a:t>
            </a:r>
            <a:endParaRPr lang="cs-CZ" sz="2000" dirty="0" smtClean="0">
              <a:solidFill>
                <a:srgbClr val="000000"/>
              </a:solidFill>
            </a:endParaRPr>
          </a:p>
          <a:p>
            <a:pPr lvl="2">
              <a:buClr>
                <a:schemeClr val="tx2">
                  <a:lumMod val="5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snadná </a:t>
            </a:r>
            <a:r>
              <a:rPr lang="cs-CZ" sz="2000" dirty="0">
                <a:solidFill>
                  <a:srgbClr val="000000"/>
                </a:solidFill>
              </a:rPr>
              <a:t>regulace napětí od nuly až po jmenovité </a:t>
            </a:r>
            <a:r>
              <a:rPr lang="cs-CZ" sz="2000" dirty="0" smtClean="0">
                <a:solidFill>
                  <a:srgbClr val="000000"/>
                </a:solidFill>
              </a:rPr>
              <a:t>napětí, </a:t>
            </a:r>
          </a:p>
          <a:p>
            <a:pPr lvl="2">
              <a:buClr>
                <a:schemeClr val="tx2">
                  <a:lumMod val="50000"/>
                </a:schemeClr>
              </a:buClr>
              <a:buSzPct val="100000"/>
            </a:pPr>
            <a:r>
              <a:rPr lang="cs-CZ" sz="2000" dirty="0" smtClean="0">
                <a:solidFill>
                  <a:srgbClr val="000000"/>
                </a:solidFill>
              </a:rPr>
              <a:t>snadná </a:t>
            </a:r>
            <a:r>
              <a:rPr lang="cs-CZ" sz="2000" dirty="0" err="1">
                <a:solidFill>
                  <a:srgbClr val="000000"/>
                </a:solidFill>
              </a:rPr>
              <a:t>reverzovatelnost</a:t>
            </a:r>
            <a:r>
              <a:rPr lang="cs-CZ" sz="2000" dirty="0">
                <a:solidFill>
                  <a:srgbClr val="000000"/>
                </a:solidFill>
              </a:rPr>
              <a:t> (změnou směru otáčení nebo přepólováním buzení).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lvl="1">
              <a:buClr>
                <a:schemeClr val="tx2">
                  <a:lumMod val="50000"/>
                </a:schemeClr>
              </a:buClr>
              <a:buSzPct val="100000"/>
            </a:pPr>
            <a:endParaRPr lang="cs-CZ" sz="2000" dirty="0" smtClean="0">
              <a:solidFill>
                <a:srgbClr val="000000"/>
              </a:solidFill>
            </a:endParaRPr>
          </a:p>
          <a:p>
            <a:pPr lvl="1">
              <a:buClr>
                <a:schemeClr val="tx2">
                  <a:lumMod val="50000"/>
                </a:schemeClr>
              </a:buClr>
              <a:buSzPct val="100000"/>
            </a:pPr>
            <a:r>
              <a:rPr lang="cs-CZ" sz="2000" b="1" dirty="0" smtClean="0">
                <a:solidFill>
                  <a:srgbClr val="000000"/>
                </a:solidFill>
              </a:rPr>
              <a:t>     Nevýhodou</a:t>
            </a:r>
            <a:r>
              <a:rPr lang="cs-CZ" sz="2000" dirty="0" smtClean="0">
                <a:solidFill>
                  <a:srgbClr val="000000"/>
                </a:solidFill>
              </a:rPr>
              <a:t> </a:t>
            </a:r>
            <a:r>
              <a:rPr lang="cs-CZ" sz="2000" dirty="0">
                <a:solidFill>
                  <a:srgbClr val="000000"/>
                </a:solidFill>
              </a:rPr>
              <a:t>je nutnost cizího zdroje pro buzení.</a:t>
            </a:r>
          </a:p>
          <a:p>
            <a:pPr>
              <a:buClr>
                <a:schemeClr val="tx2">
                  <a:lumMod val="50000"/>
                </a:schemeClr>
              </a:buClr>
              <a:buSzPct val="100000"/>
            </a:pP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3921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00516" y="740525"/>
            <a:ext cx="6647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>
                <a:solidFill>
                  <a:schemeClr val="accent1"/>
                </a:solidFill>
              </a:rPr>
              <a:t>2</a:t>
            </a:r>
            <a:r>
              <a:rPr lang="cs-CZ" sz="3600" b="1" dirty="0" smtClean="0">
                <a:solidFill>
                  <a:schemeClr val="accent1"/>
                </a:solidFill>
              </a:rPr>
              <a:t>. Derivační dynamo</a:t>
            </a:r>
          </a:p>
        </p:txBody>
      </p:sp>
      <p:sp>
        <p:nvSpPr>
          <p:cNvPr id="3" name="Obdélník 2"/>
          <p:cNvSpPr/>
          <p:nvPr/>
        </p:nvSpPr>
        <p:spPr>
          <a:xfrm>
            <a:off x="2256472" y="2251219"/>
            <a:ext cx="628188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buClr>
                <a:schemeClr val="accent3"/>
              </a:buClr>
            </a:pPr>
            <a:r>
              <a:rPr lang="cs-CZ" sz="2000" b="1" i="1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Princip:</a:t>
            </a:r>
            <a:endParaRPr lang="cs-CZ" sz="2000" b="1" i="1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000000"/>
                </a:solidFill>
              </a:rPr>
              <a:t>      Když </a:t>
            </a:r>
            <a:r>
              <a:rPr lang="cs-CZ" sz="2000" dirty="0">
                <a:solidFill>
                  <a:srgbClr val="000000"/>
                </a:solidFill>
              </a:rPr>
              <a:t>roztočíme rotor dynama‚ indukuje </a:t>
            </a:r>
            <a:r>
              <a:rPr lang="cs-CZ" sz="2000" dirty="0" smtClean="0">
                <a:solidFill>
                  <a:srgbClr val="000000"/>
                </a:solidFill>
              </a:rPr>
              <a:t>se nejdříve </a:t>
            </a:r>
            <a:r>
              <a:rPr lang="cs-CZ" sz="2000" dirty="0">
                <a:solidFill>
                  <a:srgbClr val="000000"/>
                </a:solidFill>
              </a:rPr>
              <a:t>ve vinutí kotvy malé napětí vlivem remanentního magnetického toku.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 </a:t>
            </a:r>
            <a:r>
              <a:rPr lang="cs-CZ" sz="2000" dirty="0" smtClean="0">
                <a:solidFill>
                  <a:srgbClr val="000000"/>
                </a:solidFill>
              </a:rPr>
              <a:t>    Jelikož </a:t>
            </a:r>
            <a:r>
              <a:rPr lang="cs-CZ" sz="2000" dirty="0">
                <a:solidFill>
                  <a:srgbClr val="000000"/>
                </a:solidFill>
              </a:rPr>
              <a:t>je paralelně ke kotvě připojeno budící </a:t>
            </a:r>
            <a:r>
              <a:rPr lang="cs-CZ" sz="2000" dirty="0" smtClean="0">
                <a:solidFill>
                  <a:srgbClr val="000000"/>
                </a:solidFill>
              </a:rPr>
              <a:t>vinutí, </a:t>
            </a:r>
            <a:r>
              <a:rPr lang="cs-CZ" sz="2000" dirty="0">
                <a:solidFill>
                  <a:srgbClr val="000000"/>
                </a:solidFill>
              </a:rPr>
              <a:t>začne jím procházet budící proud.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 </a:t>
            </a:r>
            <a:r>
              <a:rPr lang="cs-CZ" sz="2000" dirty="0" smtClean="0">
                <a:solidFill>
                  <a:srgbClr val="000000"/>
                </a:solidFill>
              </a:rPr>
              <a:t>    Buzený tok musí </a:t>
            </a:r>
            <a:r>
              <a:rPr lang="cs-CZ" sz="2000" dirty="0">
                <a:solidFill>
                  <a:srgbClr val="000000"/>
                </a:solidFill>
              </a:rPr>
              <a:t>mít stejný směr </a:t>
            </a:r>
            <a:r>
              <a:rPr lang="cs-CZ" sz="2000" dirty="0" smtClean="0">
                <a:solidFill>
                  <a:srgbClr val="000000"/>
                </a:solidFill>
              </a:rPr>
              <a:t>jako </a:t>
            </a:r>
            <a:r>
              <a:rPr lang="cs-CZ" sz="2000" dirty="0">
                <a:solidFill>
                  <a:srgbClr val="000000"/>
                </a:solidFill>
              </a:rPr>
              <a:t>tok remanentní a tím se bude zvětšovat tok výsledný. </a:t>
            </a:r>
            <a:endParaRPr lang="cs-CZ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 </a:t>
            </a:r>
            <a:r>
              <a:rPr lang="cs-CZ" sz="2000" dirty="0" smtClean="0">
                <a:solidFill>
                  <a:srgbClr val="000000"/>
                </a:solidFill>
              </a:rPr>
              <a:t>    Zároveň </a:t>
            </a:r>
            <a:r>
              <a:rPr lang="cs-CZ" sz="2000" dirty="0">
                <a:solidFill>
                  <a:srgbClr val="000000"/>
                </a:solidFill>
              </a:rPr>
              <a:t>se tedy zvyšuje i indukované napětí a proto i budící </a:t>
            </a:r>
            <a:r>
              <a:rPr lang="cs-CZ" sz="2000" dirty="0" smtClean="0">
                <a:solidFill>
                  <a:srgbClr val="000000"/>
                </a:solidFill>
              </a:rPr>
              <a:t>proud, </a:t>
            </a:r>
            <a:r>
              <a:rPr lang="cs-CZ" sz="2000" dirty="0">
                <a:solidFill>
                  <a:srgbClr val="000000"/>
                </a:solidFill>
              </a:rPr>
              <a:t>až dojde k ustálenému stavu. </a:t>
            </a:r>
          </a:p>
          <a:p>
            <a:pPr>
              <a:spcAft>
                <a:spcPts val="0"/>
              </a:spcAft>
              <a:buClr>
                <a:schemeClr val="accent3"/>
              </a:buClr>
            </a:pPr>
            <a:endParaRPr lang="cs-CZ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indent="449580">
              <a:spcAft>
                <a:spcPts val="0"/>
              </a:spcAft>
            </a:pPr>
            <a:endParaRPr lang="cs-CZ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76765" y="5822096"/>
            <a:ext cx="207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dirty="0" smtClean="0">
                <a:solidFill>
                  <a:srgbClr val="000000"/>
                </a:solidFill>
              </a:rPr>
              <a:t>Obr. 4. Derivační dynamo [1]</a:t>
            </a:r>
            <a:endParaRPr lang="cs-CZ" sz="1400" dirty="0">
              <a:solidFill>
                <a:srgbClr val="000000"/>
              </a:solidFill>
            </a:endParaRPr>
          </a:p>
        </p:txBody>
      </p:sp>
      <p:pic>
        <p:nvPicPr>
          <p:cNvPr id="7" name="Obrázek 6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750" t="15058" r="46767" b="50731"/>
          <a:stretch/>
        </p:blipFill>
        <p:spPr bwMode="auto">
          <a:xfrm>
            <a:off x="455641" y="2153706"/>
            <a:ext cx="1774297" cy="36683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7752313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08718" y="1021291"/>
            <a:ext cx="6899478" cy="5603246"/>
          </a:xfrm>
        </p:spPr>
        <p:txBody>
          <a:bodyPr>
            <a:noAutofit/>
          </a:bodyPr>
          <a:lstStyle/>
          <a:p>
            <a:pPr marL="2782888" lvl="6" indent="0">
              <a:spcBef>
                <a:spcPts val="0"/>
              </a:spcBef>
              <a:buNone/>
            </a:pPr>
            <a:endParaRPr lang="cs-CZ" sz="2000" dirty="0" smtClean="0">
              <a:ea typeface="Times New Roman" panose="02020603050405020304" pitchFamily="18" charset="0"/>
            </a:endParaRPr>
          </a:p>
          <a:p>
            <a:pPr marL="2782888" lvl="6" indent="0">
              <a:spcBef>
                <a:spcPts val="0"/>
              </a:spcBef>
              <a:buNone/>
            </a:pPr>
            <a:r>
              <a:rPr lang="cs-CZ" sz="2000" dirty="0" smtClean="0">
                <a:ea typeface="Times New Roman" panose="02020603050405020304" pitchFamily="18" charset="0"/>
              </a:rPr>
              <a:t>	</a:t>
            </a:r>
            <a:r>
              <a:rPr lang="cs-CZ" sz="2000" dirty="0">
                <a:ea typeface="Times New Roman" panose="02020603050405020304" pitchFamily="18" charset="0"/>
              </a:rPr>
              <a:t>	</a:t>
            </a:r>
            <a:endParaRPr lang="cs-CZ" sz="2000" dirty="0" smtClean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b="1" dirty="0" smtClean="0">
                <a:solidFill>
                  <a:srgbClr val="000000"/>
                </a:solidFill>
              </a:rPr>
              <a:t>Charakteristika naprázdno </a:t>
            </a:r>
            <a:r>
              <a:rPr lang="cs-CZ" dirty="0" smtClean="0">
                <a:solidFill>
                  <a:srgbClr val="000000"/>
                </a:solidFill>
              </a:rPr>
              <a:t>je </a:t>
            </a:r>
            <a:r>
              <a:rPr lang="cs-CZ" dirty="0">
                <a:solidFill>
                  <a:srgbClr val="000000"/>
                </a:solidFill>
              </a:rPr>
              <a:t>opět podobná magnetizační charakteristice </a:t>
            </a:r>
            <a:r>
              <a:rPr lang="cs-CZ" dirty="0" smtClean="0">
                <a:solidFill>
                  <a:srgbClr val="000000"/>
                </a:solidFill>
              </a:rPr>
              <a:t>a určuje rozsah řízení napětí od tzv. stropního napětí  U</a:t>
            </a:r>
            <a:r>
              <a:rPr lang="cs-CZ" baseline="-25000" dirty="0" smtClean="0">
                <a:solidFill>
                  <a:srgbClr val="000000"/>
                </a:solidFill>
              </a:rPr>
              <a:t>10</a:t>
            </a:r>
            <a:r>
              <a:rPr lang="cs-CZ" dirty="0" smtClean="0">
                <a:solidFill>
                  <a:srgbClr val="000000"/>
                </a:solidFill>
              </a:rPr>
              <a:t> při </a:t>
            </a:r>
            <a:r>
              <a:rPr lang="cs-CZ" dirty="0" err="1" smtClean="0">
                <a:solidFill>
                  <a:srgbClr val="000000"/>
                </a:solidFill>
              </a:rPr>
              <a:t>R</a:t>
            </a:r>
            <a:r>
              <a:rPr lang="cs-CZ" baseline="-25000" dirty="0" err="1" smtClean="0">
                <a:solidFill>
                  <a:srgbClr val="000000"/>
                </a:solidFill>
              </a:rPr>
              <a:t>b</a:t>
            </a:r>
            <a:r>
              <a:rPr lang="cs-CZ" dirty="0" smtClean="0">
                <a:solidFill>
                  <a:srgbClr val="000000"/>
                </a:solidFill>
              </a:rPr>
              <a:t> = 0 až po minimální hodnotu danou zlomem charakteristiky U</a:t>
            </a:r>
            <a:r>
              <a:rPr lang="cs-CZ" baseline="-25000" dirty="0" smtClean="0">
                <a:solidFill>
                  <a:srgbClr val="000000"/>
                </a:solidFill>
              </a:rPr>
              <a:t>20</a:t>
            </a:r>
            <a:r>
              <a:rPr lang="cs-CZ" dirty="0" smtClean="0">
                <a:solidFill>
                  <a:srgbClr val="000000"/>
                </a:solidFill>
              </a:rPr>
              <a:t> (zvětšení rozsahu řízení napětí se dá upravit poklesem zlomu charakteristiky např. zářezy do magnetického obvodu hlavních pólů). </a:t>
            </a:r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/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 smtClean="0"/>
          </a:p>
          <a:p>
            <a:pPr marL="2782888" lvl="6" indent="0">
              <a:spcBef>
                <a:spcPts val="0"/>
              </a:spcBef>
              <a:buNone/>
            </a:pPr>
            <a:endParaRPr lang="cs-CZ" sz="2000" dirty="0"/>
          </a:p>
          <a:p>
            <a:pPr marL="622300" lvl="6" indent="0">
              <a:spcBef>
                <a:spcPts val="0"/>
              </a:spcBef>
              <a:buNone/>
            </a:pPr>
            <a:r>
              <a:rPr lang="cs-CZ" sz="2000" dirty="0" smtClean="0"/>
              <a:t>	</a:t>
            </a:r>
            <a:endParaRPr lang="cs-CZ" sz="20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04560" y="3907547"/>
            <a:ext cx="2339440" cy="417054"/>
          </a:xfrm>
        </p:spPr>
        <p:txBody>
          <a:bodyPr>
            <a:noAutofit/>
          </a:bodyPr>
          <a:lstStyle/>
          <a:p>
            <a:pPr algn="ctr"/>
            <a:r>
              <a:rPr lang="cs-CZ" sz="1400" cap="none" dirty="0" smtClean="0">
                <a:solidFill>
                  <a:srgbClr val="000000"/>
                </a:solidFill>
              </a:rPr>
              <a:t>Obr. </a:t>
            </a:r>
            <a:r>
              <a:rPr lang="cs-CZ" sz="1400" cap="none" dirty="0">
                <a:solidFill>
                  <a:srgbClr val="000000"/>
                </a:solidFill>
              </a:rPr>
              <a:t>5</a:t>
            </a:r>
            <a:r>
              <a:rPr lang="cs-CZ" sz="1400" cap="none" dirty="0" smtClean="0">
                <a:solidFill>
                  <a:srgbClr val="000000"/>
                </a:solidFill>
              </a:rPr>
              <a:t>. Charakteristika </a:t>
            </a:r>
            <a:br>
              <a:rPr lang="cs-CZ" sz="1400" cap="none" dirty="0" smtClean="0">
                <a:solidFill>
                  <a:srgbClr val="000000"/>
                </a:solidFill>
              </a:rPr>
            </a:br>
            <a:r>
              <a:rPr lang="cs-CZ" sz="1400" cap="none" dirty="0" smtClean="0">
                <a:solidFill>
                  <a:srgbClr val="000000"/>
                </a:solidFill>
              </a:rPr>
              <a:t>naprázdno [1]</a:t>
            </a:r>
            <a:endParaRPr lang="cs-CZ" sz="1400" cap="none" dirty="0">
              <a:solidFill>
                <a:srgbClr val="000000"/>
              </a:solidFill>
            </a:endParaRPr>
          </a:p>
        </p:txBody>
      </p:sp>
      <p:pic>
        <p:nvPicPr>
          <p:cNvPr id="8" name="Obrázek 7" descr="闒粀闀粀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991" t="55556" r="46577" b="25145"/>
          <a:stretch/>
        </p:blipFill>
        <p:spPr bwMode="auto">
          <a:xfrm>
            <a:off x="7175277" y="1633216"/>
            <a:ext cx="1849594" cy="20605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obrázek 828" descr="pól%20se%20zářezem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1554" y="4090273"/>
            <a:ext cx="3068126" cy="1971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Nadpis 1"/>
          <p:cNvSpPr txBox="1">
            <a:spLocks/>
          </p:cNvSpPr>
          <p:nvPr/>
        </p:nvSpPr>
        <p:spPr>
          <a:xfrm>
            <a:off x="2441554" y="6061648"/>
            <a:ext cx="3068125" cy="41705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cs-CZ" sz="1400" cap="none" dirty="0" smtClean="0">
                <a:solidFill>
                  <a:srgbClr val="000000"/>
                </a:solidFill>
              </a:rPr>
              <a:t>Obr. 6. Zvětšení rozsahu regulace napětí úpravou pólů [2]</a:t>
            </a:r>
            <a:endParaRPr lang="cs-CZ" sz="1400" cap="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294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theme/theme1.xml><?xml version="1.0" encoding="utf-8"?>
<a:theme xmlns:a="http://schemas.openxmlformats.org/drawingml/2006/main" name="Řez">
  <a:themeElements>
    <a:clrScheme name="Řez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Řez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Řez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4518</TotalTime>
  <Words>532</Words>
  <Application>Microsoft Office PowerPoint</Application>
  <PresentationFormat>Předvádění na obrazovce (4:3)</PresentationFormat>
  <Paragraphs>191</Paragraphs>
  <Slides>18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Řez</vt:lpstr>
      <vt:lpstr>Snímek 1</vt:lpstr>
      <vt:lpstr>Snímek 2</vt:lpstr>
      <vt:lpstr>Princip práce stejnosměrných generátorů - dynam </vt:lpstr>
      <vt:lpstr>Rozdělení stejnosměrných generátorů - dynam</vt:lpstr>
      <vt:lpstr>Snímek 5</vt:lpstr>
      <vt:lpstr>Obr. 2. Charakteristika  naprázdno [1]</vt:lpstr>
      <vt:lpstr>Snímek 7</vt:lpstr>
      <vt:lpstr>Snímek 8</vt:lpstr>
      <vt:lpstr>Obr. 5. Charakteristika  naprázdno [1]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251</cp:revision>
  <dcterms:created xsi:type="dcterms:W3CDTF">2012-07-12T23:33:55Z</dcterms:created>
  <dcterms:modified xsi:type="dcterms:W3CDTF">2014-08-24T21:10:12Z</dcterms:modified>
</cp:coreProperties>
</file>