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7"/>
  </p:notesMasterIdLst>
  <p:sldIdLst>
    <p:sldId id="337" r:id="rId2"/>
    <p:sldId id="338" r:id="rId3"/>
    <p:sldId id="258" r:id="rId4"/>
    <p:sldId id="280" r:id="rId5"/>
    <p:sldId id="281" r:id="rId6"/>
    <p:sldId id="284" r:id="rId7"/>
    <p:sldId id="286" r:id="rId8"/>
    <p:sldId id="287" r:id="rId9"/>
    <p:sldId id="289" r:id="rId10"/>
    <p:sldId id="290" r:id="rId11"/>
    <p:sldId id="291" r:id="rId12"/>
    <p:sldId id="292" r:id="rId13"/>
    <p:sldId id="293" r:id="rId14"/>
    <p:sldId id="295" r:id="rId15"/>
    <p:sldId id="297" r:id="rId16"/>
    <p:sldId id="300" r:id="rId17"/>
    <p:sldId id="301" r:id="rId18"/>
    <p:sldId id="302" r:id="rId19"/>
    <p:sldId id="303" r:id="rId20"/>
    <p:sldId id="304" r:id="rId21"/>
    <p:sldId id="307" r:id="rId22"/>
    <p:sldId id="308" r:id="rId23"/>
    <p:sldId id="310" r:id="rId24"/>
    <p:sldId id="311" r:id="rId25"/>
    <p:sldId id="312" r:id="rId26"/>
    <p:sldId id="314" r:id="rId27"/>
    <p:sldId id="315" r:id="rId28"/>
    <p:sldId id="316" r:id="rId29"/>
    <p:sldId id="318" r:id="rId30"/>
    <p:sldId id="320" r:id="rId31"/>
    <p:sldId id="333" r:id="rId32"/>
    <p:sldId id="322" r:id="rId33"/>
    <p:sldId id="323" r:id="rId34"/>
    <p:sldId id="324" r:id="rId35"/>
    <p:sldId id="326" r:id="rId36"/>
    <p:sldId id="325" r:id="rId37"/>
    <p:sldId id="327" r:id="rId38"/>
    <p:sldId id="334" r:id="rId39"/>
    <p:sldId id="329" r:id="rId40"/>
    <p:sldId id="341" r:id="rId41"/>
    <p:sldId id="342" r:id="rId42"/>
    <p:sldId id="343" r:id="rId43"/>
    <p:sldId id="344" r:id="rId44"/>
    <p:sldId id="345" r:id="rId45"/>
    <p:sldId id="340" r:id="rId4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C32BB8"/>
    <a:srgbClr val="007D3F"/>
    <a:srgbClr val="9933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277" autoAdjust="0"/>
    <p:restoredTop sz="94660"/>
  </p:normalViewPr>
  <p:slideViewPr>
    <p:cSldViewPr snapToGrid="0">
      <p:cViewPr>
        <p:scale>
          <a:sx n="75" d="100"/>
          <a:sy n="75" d="100"/>
        </p:scale>
        <p:origin x="-1572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E7CC71-551B-4E6E-9310-A8EE63108AC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302CB3-3D3F-45CE-8D19-C7E51477F680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7905715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E6AB11-066D-426E-B49B-13F122038771}" type="slidenum">
              <a:rPr lang="cs-CZ" smtClean="0"/>
              <a:pPr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2835558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236" y="685800"/>
            <a:ext cx="7514033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235" y="4343400"/>
            <a:ext cx="7514035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B7A4-A89E-47D5-8DE8-589275042B58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45E9B-42F5-4569-9AC9-55D045961C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440084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1188FF"/>
            </a:gs>
            <a:gs pos="13000">
              <a:srgbClr val="85C2FF"/>
            </a:gs>
            <a:gs pos="28000">
              <a:srgbClr val="B9DCFF"/>
            </a:gs>
            <a:gs pos="99000">
              <a:srgbClr val="E1F0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tiff"/><Relationship Id="rId3" Type="http://schemas.openxmlformats.org/officeDocument/2006/relationships/image" Target="../media/image9.tiff"/><Relationship Id="rId7" Type="http://schemas.openxmlformats.org/officeDocument/2006/relationships/image" Target="../media/image13.tiff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tiff"/><Relationship Id="rId5" Type="http://schemas.openxmlformats.org/officeDocument/2006/relationships/image" Target="../media/image11.tiff"/><Relationship Id="rId4" Type="http://schemas.openxmlformats.org/officeDocument/2006/relationships/image" Target="../media/image10.tiff"/><Relationship Id="rId9" Type="http://schemas.openxmlformats.org/officeDocument/2006/relationships/image" Target="../media/image15.tif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f"/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f"/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tif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f"/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f"/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iff"/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iff"/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tif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iff"/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tiff"/><Relationship Id="rId4" Type="http://schemas.openxmlformats.org/officeDocument/2006/relationships/image" Target="../media/image26.tif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tif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if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if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tif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tif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tif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tif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tif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tif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tif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tif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tiff"/><Relationship Id="rId2" Type="http://schemas.openxmlformats.org/officeDocument/2006/relationships/image" Target="../media/image37.tif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tiff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62275" y="136388"/>
            <a:ext cx="6015038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7772059"/>
              </p:ext>
            </p:extLst>
          </p:nvPr>
        </p:nvGraphicFramePr>
        <p:xfrm>
          <a:off x="554320" y="1814710"/>
          <a:ext cx="8073633" cy="4110784"/>
        </p:xfrm>
        <a:graphic>
          <a:graphicData uri="http://schemas.openxmlformats.org/drawingml/2006/table">
            <a:tbl>
              <a:tblPr/>
              <a:tblGrid>
                <a:gridCol w="2558253"/>
                <a:gridCol w="5515380"/>
              </a:tblGrid>
              <a:tr h="4456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VY_32_INOVACE_538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Stejnosměrné stroje – Stejnosměrné motory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Ing. </a:t>
                      </a:r>
                      <a:r>
                        <a:rPr kumimoji="0" 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Hynečková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 Blanka, Ing. Carbolová Miroslava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28. 4. 2014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Druhý ročník čtyřletého denního studia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Druhý ročník tříletého denního studia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Druhý ročník dvouletého denního nástavbového studia. 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50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Elektrické stroje a přístroje/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Princip stejnosměrného motoru s cizím buzením, spouštění, řízení otáček.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1476563" y="6088457"/>
            <a:ext cx="6000750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cs-CZ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  <p:extLst>
      <p:ext uri="{BB962C8B-B14F-4D97-AF65-F5344CB8AC3E}">
        <p14:creationId xmlns:p14="http://schemas.microsoft.com/office/powerpoint/2010/main" xmlns="" val="13595918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432000" y="1628800"/>
            <a:ext cx="8208912" cy="2368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cs-CZ" sz="2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 </a:t>
            </a:r>
            <a:r>
              <a:rPr lang="cs-CZ" sz="2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větších motorů musíme omezit velikost záběrného </a:t>
            </a:r>
            <a:r>
              <a:rPr lang="cs-CZ" sz="2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proudu:</a:t>
            </a: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Spouštěcím </a:t>
            </a:r>
            <a:r>
              <a:rPr lang="cs-CZ" sz="2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rezistorem zapojeným sériově k vinutí </a:t>
            </a:r>
            <a:r>
              <a:rPr lang="cs-CZ" sz="2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rotoru.</a:t>
            </a: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Snížením </a:t>
            </a:r>
            <a:r>
              <a:rPr lang="cs-CZ" sz="2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napětí rotorového zdroje.</a:t>
            </a:r>
          </a:p>
          <a:p>
            <a:pPr>
              <a:lnSpc>
                <a:spcPct val="150000"/>
              </a:lnSpc>
            </a:pPr>
            <a:endParaRPr lang="cs-CZ" sz="2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711934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bldLvl="2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416123" y="1912203"/>
            <a:ext cx="8208912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cs-CZ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Rezistorem připojeným do série k rotorovému vinutí se zvětší sklon charakteristiky a zmenší procházející proud. </a:t>
            </a:r>
            <a:endParaRPr lang="cs-CZ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Používáme proměnný rezistor, který nejdříve nastavíme na nejvyšší hodnotu a poté skokově hodnotu odporu snižujeme a motor přechází postupně na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odpovídající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charakteristiky </a:t>
            </a:r>
            <a:r>
              <a:rPr lang="cs-CZ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(otáčkovou a proudovou)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 roztočení na jmenovité otáčky rezistorový spouštěč odpojíme.</a:t>
            </a:r>
            <a:endParaRPr lang="cs-CZ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432000" y="1412776"/>
            <a:ext cx="8388472" cy="496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Spouštění sériově řazeným rezistorem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271504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2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831" t="13255" r="12560" b="34564"/>
          <a:stretch/>
        </p:blipFill>
        <p:spPr bwMode="auto">
          <a:xfrm>
            <a:off x="848199" y="2341895"/>
            <a:ext cx="7447603" cy="345372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7" name="Obrázek 1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712" t="13423" r="12560" b="34731"/>
          <a:stretch/>
        </p:blipFill>
        <p:spPr bwMode="auto">
          <a:xfrm>
            <a:off x="842518" y="2348880"/>
            <a:ext cx="7458965" cy="3431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6" name="Obrázek 1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831" t="13423" r="12560" b="34732"/>
          <a:stretch/>
        </p:blipFill>
        <p:spPr bwMode="auto">
          <a:xfrm>
            <a:off x="848198" y="2348880"/>
            <a:ext cx="7447604" cy="3431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5" name="Obrázek 1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712" t="13254" r="12560" b="34732"/>
          <a:stretch/>
        </p:blipFill>
        <p:spPr bwMode="auto">
          <a:xfrm>
            <a:off x="842517" y="2345706"/>
            <a:ext cx="7458967" cy="344236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4" name="Obrázek 1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831" t="13254" r="12560" b="34732"/>
          <a:stretch/>
        </p:blipFill>
        <p:spPr bwMode="auto">
          <a:xfrm>
            <a:off x="848198" y="2345071"/>
            <a:ext cx="7447605" cy="344236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2" name="Obrázek 1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830" t="13088" r="12440" b="34731"/>
          <a:stretch/>
        </p:blipFill>
        <p:spPr bwMode="auto">
          <a:xfrm>
            <a:off x="842518" y="2341895"/>
            <a:ext cx="7458964" cy="345372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1" name="Obrázek 10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711" t="13255" r="12677" b="34899"/>
          <a:stretch/>
        </p:blipFill>
        <p:spPr bwMode="auto">
          <a:xfrm>
            <a:off x="827584" y="2348880"/>
            <a:ext cx="7447604" cy="3431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3" name="Obrázek 12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949" t="13254" r="12560" b="34732"/>
          <a:stretch/>
        </p:blipFill>
        <p:spPr bwMode="auto">
          <a:xfrm>
            <a:off x="853878" y="2353254"/>
            <a:ext cx="7436245" cy="344236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3" name="Obdélník 2"/>
          <p:cNvSpPr/>
          <p:nvPr/>
        </p:nvSpPr>
        <p:spPr>
          <a:xfrm>
            <a:off x="1875607" y="1268760"/>
            <a:ext cx="5336717" cy="958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2000" spc="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Otáčková a proudová charakteristika </a:t>
            </a:r>
          </a:p>
          <a:p>
            <a:pPr algn="ctr">
              <a:lnSpc>
                <a:spcPct val="150000"/>
              </a:lnSpc>
            </a:pPr>
            <a:r>
              <a:rPr lang="cs-CZ" sz="2000" spc="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při spouštění sériovým rezistorem</a:t>
            </a:r>
            <a:endParaRPr lang="cs-CZ" sz="2000" spc="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629913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423019" y="2060848"/>
            <a:ext cx="820891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Nejdříve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nastavíme velikost napětí na minimální hodnotu a poté napětí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zvyšujeme.</a:t>
            </a:r>
          </a:p>
          <a:p>
            <a:pPr>
              <a:lnSpc>
                <a:spcPct val="150000"/>
              </a:lnSpc>
            </a:pP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Máme-li zdroj s plynulou regulací napětí, pak po rozběhu zvyšujeme napětí a tím i otáčky při téměř konstantním momentu a proud narůstá přímo úměrně s napětím. </a:t>
            </a:r>
            <a:endParaRPr lang="cs-CZ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Máme-li zdroj se „skokovou“ regulací napětí, budeme přepínat postupně na vyšší hodnoty napětí a motor bude přecházet na odpovídající otáčkovou a proudovou charakteristiku.</a:t>
            </a:r>
          </a:p>
          <a:p>
            <a:pPr>
              <a:lnSpc>
                <a:spcPct val="150000"/>
              </a:lnSpc>
            </a:pPr>
            <a:endParaRPr lang="cs-CZ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413099" y="1268760"/>
            <a:ext cx="838847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Spouštění regulovatelným zdrojem napětí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349279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2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873" t="13360" r="13020" b="34211"/>
          <a:stretch/>
        </p:blipFill>
        <p:spPr bwMode="auto">
          <a:xfrm>
            <a:off x="898812" y="2343785"/>
            <a:ext cx="7346376" cy="3441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4" name="Obdélník 3"/>
          <p:cNvSpPr/>
          <p:nvPr/>
        </p:nvSpPr>
        <p:spPr>
          <a:xfrm>
            <a:off x="1875607" y="1268760"/>
            <a:ext cx="6328976" cy="958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2000" spc="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Otáčková a proudová charakteristika </a:t>
            </a:r>
          </a:p>
          <a:p>
            <a:pPr algn="ctr">
              <a:lnSpc>
                <a:spcPct val="150000"/>
              </a:lnSpc>
            </a:pPr>
            <a:r>
              <a:rPr lang="cs-CZ" sz="2000" spc="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při spouštění regulovatelným zdrojem napětí</a:t>
            </a:r>
            <a:endParaRPr lang="cs-CZ" sz="2000" spc="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05045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4" name="Obdélník 3"/>
              <p:cNvSpPr/>
              <p:nvPr/>
            </p:nvSpPr>
            <p:spPr>
              <a:xfrm>
                <a:off x="432000" y="1916832"/>
                <a:ext cx="8208912" cy="437671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cs-CZ" sz="20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Regulace </a:t>
                </a:r>
                <a:r>
                  <a:rPr lang="cs-CZ" sz="20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otáček = úmyslná změna otáček </a:t>
                </a:r>
                <a:r>
                  <a:rPr lang="cs-CZ" sz="20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rotoru </a:t>
                </a:r>
                <a:r>
                  <a:rPr lang="cs-CZ" sz="20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cs-CZ" sz="16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ne změna jiným vlivem například náhlou změnou zatížení</a:t>
                </a:r>
                <a:r>
                  <a:rPr lang="cs-CZ" sz="20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). </a:t>
                </a:r>
              </a:p>
              <a:p>
                <a:pPr>
                  <a:lnSpc>
                    <a:spcPct val="150000"/>
                  </a:lnSpc>
                </a:pPr>
                <a:endParaRPr lang="cs-CZ" sz="20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cs-CZ" sz="20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Otáčky stejnosměrného cize buzeného motoru lze regulovat (</a:t>
                </a:r>
                <a:r>
                  <a:rPr lang="cs-CZ" sz="16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jak vyplývá z rovnice otáčkové charakteristiky:</a:t>
                </a:r>
                <a14:m>
                  <m:oMath xmlns:m="http://schemas.openxmlformats.org/officeDocument/2006/math">
                    <m:r>
                      <a:rPr lang="cs-CZ" sz="1600">
                        <a:solidFill>
                          <a:schemeClr val="bg1"/>
                        </a:solidFill>
                        <a:latin typeface="Cambria Math"/>
                        <a:cs typeface="Arial" pitchFamily="34" charset="0"/>
                      </a:rPr>
                      <m:t> </m:t>
                    </m:r>
                    <m:r>
                      <m:rPr>
                        <m:sty m:val="p"/>
                      </m:rPr>
                      <a:rPr lang="cs-CZ" sz="1600">
                        <a:solidFill>
                          <a:schemeClr val="bg1"/>
                        </a:solidFill>
                        <a:latin typeface="Cambria Math"/>
                        <a:cs typeface="Arial" pitchFamily="34" charset="0"/>
                      </a:rPr>
                      <m:t>ω</m:t>
                    </m:r>
                    <m:r>
                      <a:rPr lang="cs-CZ" sz="1600">
                        <a:solidFill>
                          <a:schemeClr val="bg1"/>
                        </a:solidFill>
                        <a:latin typeface="Cambria Math"/>
                        <a:cs typeface="Arial" pitchFamily="34" charset="0"/>
                      </a:rPr>
                      <m:t>=</m:t>
                    </m:r>
                    <m:f>
                      <m:fPr>
                        <m:ctrlPr>
                          <a:rPr lang="cs-CZ" sz="1600" i="1">
                            <a:solidFill>
                              <a:schemeClr val="bg1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cs-CZ" sz="1600" i="1">
                                <a:solidFill>
                                  <a:schemeClr val="bg1"/>
                                </a:solidFill>
                                <a:latin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cs-CZ" sz="1600" i="1">
                                <a:solidFill>
                                  <a:schemeClr val="bg1"/>
                                </a:solidFill>
                                <a:latin typeface="Cambria Math"/>
                                <a:cs typeface="Arial" pitchFamily="34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cs-CZ" sz="1600" i="1">
                                <a:solidFill>
                                  <a:schemeClr val="bg1"/>
                                </a:solidFill>
                                <a:latin typeface="Cambria Math"/>
                                <a:cs typeface="Arial" pitchFamily="34" charset="0"/>
                              </a:rPr>
                              <m:t>𝑎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cs-CZ" sz="1600" i="1">
                                <a:solidFill>
                                  <a:schemeClr val="bg1"/>
                                </a:solidFill>
                                <a:latin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cs-CZ" sz="1600">
                                <a:solidFill>
                                  <a:schemeClr val="bg1"/>
                                </a:solidFill>
                                <a:latin typeface="Cambria Math"/>
                                <a:cs typeface="Arial" pitchFamily="34" charset="0"/>
                              </a:rPr>
                              <m:t>C</m:t>
                            </m:r>
                          </m:e>
                          <m:sub>
                            <m:r>
                              <a:rPr lang="cs-CZ" sz="1600">
                                <a:solidFill>
                                  <a:schemeClr val="bg1"/>
                                </a:solidFill>
                                <a:latin typeface="Cambria Math"/>
                                <a:cs typeface="Arial" pitchFamily="34" charset="0"/>
                              </a:rPr>
                              <m:t>1</m:t>
                            </m:r>
                          </m:sub>
                        </m:sSub>
                        <m:r>
                          <a:rPr lang="cs-CZ" sz="1600">
                            <a:solidFill>
                              <a:schemeClr val="bg1"/>
                            </a:solidFill>
                            <a:latin typeface="Cambria Math"/>
                            <a:cs typeface="Arial" pitchFamily="34" charset="0"/>
                          </a:rPr>
                          <m:t>⋅</m:t>
                        </m:r>
                        <m:r>
                          <m:rPr>
                            <m:sty m:val="p"/>
                          </m:rPr>
                          <a:rPr lang="cs-CZ" sz="1600">
                            <a:solidFill>
                              <a:schemeClr val="bg1"/>
                            </a:solidFill>
                            <a:latin typeface="Cambria Math"/>
                            <a:cs typeface="Arial" pitchFamily="34" charset="0"/>
                          </a:rPr>
                          <m:t>Φ</m:t>
                        </m:r>
                      </m:den>
                    </m:f>
                    <m:r>
                      <a:rPr lang="cs-CZ" sz="1600">
                        <a:solidFill>
                          <a:schemeClr val="bg1"/>
                        </a:solidFill>
                        <a:latin typeface="Cambria Math"/>
                        <a:cs typeface="Arial" pitchFamily="34" charset="0"/>
                      </a:rPr>
                      <m:t>−</m:t>
                    </m:r>
                    <m:f>
                      <m:fPr>
                        <m:ctrlPr>
                          <a:rPr lang="cs-CZ" sz="1600" i="1">
                            <a:solidFill>
                              <a:schemeClr val="bg1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cs-CZ" sz="1600" i="1">
                                <a:solidFill>
                                  <a:schemeClr val="bg1"/>
                                </a:solidFill>
                                <a:latin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cs-CZ" sz="1600">
                                <a:solidFill>
                                  <a:schemeClr val="bg1"/>
                                </a:solidFill>
                                <a:latin typeface="Cambria Math"/>
                                <a:cs typeface="Arial" pitchFamily="34" charset="0"/>
                              </a:rPr>
                              <m:t>R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cs-CZ" sz="1600">
                                <a:solidFill>
                                  <a:schemeClr val="bg1"/>
                                </a:solidFill>
                                <a:latin typeface="Cambria Math"/>
                                <a:cs typeface="Arial" pitchFamily="34" charset="0"/>
                              </a:rPr>
                              <m:t>a</m:t>
                            </m:r>
                          </m:sub>
                        </m:sSub>
                      </m:num>
                      <m:den>
                        <m:sSubSup>
                          <m:sSubSupPr>
                            <m:ctrlPr>
                              <a:rPr lang="cs-CZ" sz="1600" i="1">
                                <a:solidFill>
                                  <a:schemeClr val="bg1"/>
                                </a:solidFill>
                                <a:latin typeface="Cambria Math"/>
                                <a:cs typeface="Arial" pitchFamily="34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cs-CZ" sz="1600">
                                <a:solidFill>
                                  <a:schemeClr val="bg1"/>
                                </a:solidFill>
                                <a:latin typeface="Cambria Math"/>
                                <a:cs typeface="Arial" pitchFamily="34" charset="0"/>
                              </a:rPr>
                              <m:t>C</m:t>
                            </m:r>
                          </m:e>
                          <m:sub>
                            <m:r>
                              <a:rPr lang="cs-CZ" sz="1600">
                                <a:solidFill>
                                  <a:schemeClr val="bg1"/>
                                </a:solidFill>
                                <a:latin typeface="Cambria Math"/>
                                <a:cs typeface="Arial" pitchFamily="34" charset="0"/>
                              </a:rPr>
                              <m:t>1</m:t>
                            </m:r>
                          </m:sub>
                          <m:sup>
                            <m:r>
                              <a:rPr lang="cs-CZ" sz="1600">
                                <a:solidFill>
                                  <a:schemeClr val="bg1"/>
                                </a:solidFill>
                                <a:latin typeface="Cambria Math"/>
                                <a:cs typeface="Arial" pitchFamily="34" charset="0"/>
                              </a:rPr>
                              <m:t>2</m:t>
                            </m:r>
                          </m:sup>
                        </m:sSubSup>
                        <m:r>
                          <a:rPr lang="cs-CZ" sz="1600">
                            <a:solidFill>
                              <a:schemeClr val="bg1"/>
                            </a:solidFill>
                            <a:latin typeface="Cambria Math"/>
                            <a:cs typeface="Arial" pitchFamily="34" charset="0"/>
                          </a:rPr>
                          <m:t>⋅</m:t>
                        </m:r>
                        <m:sSup>
                          <m:sSupPr>
                            <m:ctrlPr>
                              <a:rPr lang="cs-CZ" sz="1600" i="1">
                                <a:solidFill>
                                  <a:schemeClr val="bg1"/>
                                </a:solidFill>
                                <a:latin typeface="Cambria Math"/>
                                <a:cs typeface="Arial" pitchFamily="34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cs-CZ" sz="1600">
                                <a:solidFill>
                                  <a:schemeClr val="bg1"/>
                                </a:solidFill>
                                <a:latin typeface="Cambria Math"/>
                                <a:cs typeface="Arial" pitchFamily="34" charset="0"/>
                              </a:rPr>
                              <m:t>Φ</m:t>
                            </m:r>
                          </m:e>
                          <m:sup>
                            <m:r>
                              <a:rPr lang="cs-CZ" sz="1600">
                                <a:solidFill>
                                  <a:schemeClr val="bg1"/>
                                </a:solidFill>
                                <a:latin typeface="Cambria Math"/>
                                <a:cs typeface="Arial" pitchFamily="34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cs-CZ" sz="1600">
                        <a:solidFill>
                          <a:schemeClr val="bg1"/>
                        </a:solidFill>
                        <a:latin typeface="Cambria Math"/>
                        <a:cs typeface="Arial" pitchFamily="34" charset="0"/>
                      </a:rPr>
                      <m:t>⋅</m:t>
                    </m:r>
                    <m:sSub>
                      <m:sSubPr>
                        <m:ctrlPr>
                          <a:rPr lang="cs-CZ" sz="1600" i="1">
                            <a:solidFill>
                              <a:schemeClr val="bg1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cs-CZ" sz="1600">
                            <a:solidFill>
                              <a:schemeClr val="bg1"/>
                            </a:solidFill>
                            <a:latin typeface="Cambria Math"/>
                            <a:cs typeface="Arial" pitchFamily="34" charset="0"/>
                          </a:rPr>
                          <m:t>M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cs-CZ" sz="1600">
                            <a:solidFill>
                              <a:schemeClr val="bg1"/>
                            </a:solidFill>
                            <a:latin typeface="Cambria Math"/>
                            <a:cs typeface="Arial" pitchFamily="34" charset="0"/>
                          </a:rPr>
                          <m:t>h</m:t>
                        </m:r>
                      </m:sub>
                    </m:sSub>
                  </m:oMath>
                </a14:m>
                <a:r>
                  <a:rPr lang="cs-CZ" sz="20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):</a:t>
                </a:r>
              </a:p>
              <a:p>
                <a:pPr marL="914400" lvl="1" indent="-457200">
                  <a:lnSpc>
                    <a:spcPct val="150000"/>
                  </a:lnSpc>
                  <a:buClr>
                    <a:srgbClr val="000000"/>
                  </a:buClr>
                  <a:buFont typeface="+mj-lt"/>
                  <a:buAutoNum type="arabicPeriod"/>
                </a:pPr>
                <a:r>
                  <a:rPr lang="cs-CZ" sz="2000" dirty="0">
                    <a:solidFill>
                      <a:schemeClr val="accent6">
                        <a:lumMod val="7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z</a:t>
                </a:r>
                <a:r>
                  <a:rPr lang="cs-CZ" sz="2000" dirty="0" smtClean="0">
                    <a:solidFill>
                      <a:schemeClr val="accent6">
                        <a:lumMod val="7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měnou </a:t>
                </a:r>
                <a:r>
                  <a:rPr lang="cs-CZ" sz="2000" dirty="0">
                    <a:solidFill>
                      <a:schemeClr val="accent6">
                        <a:lumMod val="7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napětí na rotoru (</a:t>
                </a:r>
                <a:r>
                  <a:rPr lang="cs-CZ" sz="1600" dirty="0" err="1">
                    <a:solidFill>
                      <a:schemeClr val="accent6">
                        <a:lumMod val="7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U</a:t>
                </a:r>
                <a:r>
                  <a:rPr lang="cs-CZ" sz="1600" baseline="-25000" dirty="0" err="1">
                    <a:solidFill>
                      <a:schemeClr val="accent6">
                        <a:lumMod val="7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a</a:t>
                </a:r>
                <a:r>
                  <a:rPr lang="cs-CZ" sz="2000" dirty="0" smtClean="0">
                    <a:solidFill>
                      <a:schemeClr val="accent6">
                        <a:lumMod val="7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),</a:t>
                </a:r>
                <a:endParaRPr lang="cs-CZ" sz="2000" dirty="0">
                  <a:solidFill>
                    <a:schemeClr val="accent6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914400" lvl="1" indent="-457200">
                  <a:lnSpc>
                    <a:spcPct val="150000"/>
                  </a:lnSpc>
                  <a:buClr>
                    <a:srgbClr val="000000"/>
                  </a:buClr>
                  <a:buFont typeface="+mj-lt"/>
                  <a:buAutoNum type="arabicPeriod"/>
                </a:pPr>
                <a:r>
                  <a:rPr lang="cs-CZ" sz="2000" dirty="0">
                    <a:solidFill>
                      <a:schemeClr val="accent6">
                        <a:lumMod val="7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z</a:t>
                </a:r>
                <a:r>
                  <a:rPr lang="cs-CZ" sz="2000" dirty="0" smtClean="0">
                    <a:solidFill>
                      <a:schemeClr val="accent6">
                        <a:lumMod val="7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ařazením </a:t>
                </a:r>
                <a:r>
                  <a:rPr lang="cs-CZ" sz="2000" dirty="0">
                    <a:solidFill>
                      <a:schemeClr val="accent6">
                        <a:lumMod val="7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rezistoru do série s rotorovým </a:t>
                </a:r>
                <a:r>
                  <a:rPr lang="cs-CZ" sz="2000" dirty="0" smtClean="0">
                    <a:solidFill>
                      <a:schemeClr val="accent6">
                        <a:lumMod val="7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vinutím,</a:t>
                </a:r>
                <a:endParaRPr lang="cs-CZ" sz="2000" dirty="0">
                  <a:solidFill>
                    <a:schemeClr val="accent6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914400" lvl="1" indent="-457200">
                  <a:lnSpc>
                    <a:spcPct val="150000"/>
                  </a:lnSpc>
                  <a:buClr>
                    <a:srgbClr val="000000"/>
                  </a:buClr>
                  <a:buFont typeface="+mj-lt"/>
                  <a:buAutoNum type="arabicPeriod"/>
                </a:pPr>
                <a:r>
                  <a:rPr lang="cs-CZ" sz="2000" dirty="0">
                    <a:solidFill>
                      <a:schemeClr val="accent6">
                        <a:lumMod val="7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z</a:t>
                </a:r>
                <a:r>
                  <a:rPr lang="cs-CZ" sz="2000" dirty="0" smtClean="0">
                    <a:solidFill>
                      <a:schemeClr val="accent6">
                        <a:lumMod val="7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měnou </a:t>
                </a:r>
                <a:r>
                  <a:rPr lang="cs-CZ" sz="2000" dirty="0">
                    <a:solidFill>
                      <a:schemeClr val="accent6">
                        <a:lumMod val="7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velikosti budícího proudu (</a:t>
                </a:r>
                <a:r>
                  <a:rPr lang="cs-CZ" sz="1600" dirty="0">
                    <a:solidFill>
                      <a:schemeClr val="accent6">
                        <a:lumMod val="7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budícího toku</a:t>
                </a:r>
                <a:r>
                  <a:rPr lang="cs-CZ" sz="2000" dirty="0">
                    <a:solidFill>
                      <a:schemeClr val="accent6">
                        <a:lumMod val="7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). </a:t>
                </a:r>
              </a:p>
              <a:p>
                <a:pPr>
                  <a:lnSpc>
                    <a:spcPct val="150000"/>
                  </a:lnSpc>
                </a:pPr>
                <a:endParaRPr lang="cs-CZ" sz="20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4" name="Obdélník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000" y="1916832"/>
                <a:ext cx="8208912" cy="4376711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l="-81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Obdélník 7"/>
          <p:cNvSpPr/>
          <p:nvPr/>
        </p:nvSpPr>
        <p:spPr>
          <a:xfrm>
            <a:off x="432000" y="1213714"/>
            <a:ext cx="8100440" cy="577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REGULACE OTÁČEK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677680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>
              <a:solidFill>
                <a:prstClr val="white"/>
              </a:solidFill>
            </a:endParaRPr>
          </a:p>
        </p:txBody>
      </p:sp>
      <p:pic>
        <p:nvPicPr>
          <p:cNvPr id="20" name="Obrázek 19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848" t="13426" r="60622" b="34739"/>
          <a:stretch/>
        </p:blipFill>
        <p:spPr bwMode="auto">
          <a:xfrm>
            <a:off x="5508104" y="2187199"/>
            <a:ext cx="3207392" cy="36142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21" name="Obrázek 2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926" t="13426" r="60545" b="34739"/>
          <a:stretch/>
        </p:blipFill>
        <p:spPr bwMode="auto">
          <a:xfrm>
            <a:off x="5508104" y="2187199"/>
            <a:ext cx="3450473" cy="388887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15" name="Obdélník 14"/>
          <p:cNvSpPr/>
          <p:nvPr/>
        </p:nvSpPr>
        <p:spPr>
          <a:xfrm>
            <a:off x="425730" y="2348880"/>
            <a:ext cx="4722334" cy="3266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Změnou napětí na rotoru se mění jen otáčky naprázdno (průsečík s osou otáček), sklon charakteristiky zůstává stejný. </a:t>
            </a:r>
          </a:p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Při </a:t>
            </a:r>
            <a:r>
              <a:rPr lang="cs-CZ" sz="20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větším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napětí (</a:t>
            </a:r>
            <a:r>
              <a:rPr lang="cs-CZ" sz="20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U</a:t>
            </a:r>
            <a:r>
              <a:rPr lang="cs-CZ" sz="2000" baseline="-250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), se charakteristika posune a protne osu při </a:t>
            </a:r>
            <a:r>
              <a:rPr lang="cs-CZ" sz="20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větších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otáčkách naprázdno </a:t>
            </a:r>
            <a:r>
              <a:rPr lang="cs-CZ" sz="20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cs-CZ" sz="2000" baseline="-250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01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cs-CZ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432000" y="1213714"/>
            <a:ext cx="8100440" cy="10452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2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REGULACE OTÁČEK </a:t>
            </a:r>
          </a:p>
          <a:p>
            <a:pPr>
              <a:lnSpc>
                <a:spcPct val="150000"/>
              </a:lnSpc>
            </a:pPr>
            <a:r>
              <a:rPr lang="cs-CZ" sz="22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1. Změnou napětí na rotoru</a:t>
            </a:r>
          </a:p>
        </p:txBody>
      </p:sp>
    </p:spTree>
    <p:extLst>
      <p:ext uri="{BB962C8B-B14F-4D97-AF65-F5344CB8AC3E}">
        <p14:creationId xmlns:p14="http://schemas.microsoft.com/office/powerpoint/2010/main" xmlns="" val="722051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 bldLvl="2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bdélník 15"/>
          <p:cNvSpPr/>
          <p:nvPr/>
        </p:nvSpPr>
        <p:spPr>
          <a:xfrm>
            <a:off x="432000" y="2492896"/>
            <a:ext cx="50761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cs-CZ" sz="20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Při </a:t>
            </a:r>
            <a:r>
              <a:rPr lang="cs-CZ" sz="2000" dirty="0" smtClean="0">
                <a:solidFill>
                  <a:srgbClr val="007D3F"/>
                </a:solidFill>
                <a:latin typeface="Arial" pitchFamily="34" charset="0"/>
                <a:cs typeface="Arial" pitchFamily="34" charset="0"/>
              </a:rPr>
              <a:t>menším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napětí </a:t>
            </a:r>
            <a:r>
              <a:rPr lang="cs-CZ" sz="2000" dirty="0" smtClean="0">
                <a:solidFill>
                  <a:srgbClr val="007D3F"/>
                </a:solidFill>
                <a:latin typeface="Arial" pitchFamily="34" charset="0"/>
                <a:cs typeface="Arial" pitchFamily="34" charset="0"/>
              </a:rPr>
              <a:t>U</a:t>
            </a:r>
            <a:r>
              <a:rPr lang="cs-CZ" sz="2000" baseline="-25000" dirty="0" smtClean="0">
                <a:solidFill>
                  <a:srgbClr val="007D3F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 charakteristika posune a protne osu při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000" dirty="0" smtClean="0">
                <a:solidFill>
                  <a:srgbClr val="007D3F"/>
                </a:solidFill>
                <a:latin typeface="Arial" pitchFamily="34" charset="0"/>
                <a:cs typeface="Arial" pitchFamily="34" charset="0"/>
              </a:rPr>
              <a:t>menších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otáčkách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naprázdno </a:t>
            </a:r>
            <a:r>
              <a:rPr lang="cs-CZ" sz="2000" dirty="0" smtClean="0">
                <a:solidFill>
                  <a:srgbClr val="007D3F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cs-CZ" sz="2000" baseline="-25000" dirty="0" smtClean="0">
                <a:solidFill>
                  <a:srgbClr val="007D3F"/>
                </a:solidFill>
                <a:latin typeface="Arial" pitchFamily="34" charset="0"/>
                <a:cs typeface="Arial" pitchFamily="34" charset="0"/>
              </a:rPr>
              <a:t>02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endParaRPr lang="cs-CZ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>
              <a:solidFill>
                <a:prstClr val="white"/>
              </a:solidFill>
            </a:endParaRPr>
          </a:p>
        </p:txBody>
      </p:sp>
      <p:pic>
        <p:nvPicPr>
          <p:cNvPr id="20" name="Obrázek 19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848" t="13426" r="60622" b="34739"/>
          <a:stretch/>
        </p:blipFill>
        <p:spPr bwMode="auto">
          <a:xfrm>
            <a:off x="5508104" y="2187199"/>
            <a:ext cx="3207392" cy="36142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21" name="Obrázek 20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926" t="13426" r="60545" b="34739"/>
          <a:stretch/>
        </p:blipFill>
        <p:spPr bwMode="auto">
          <a:xfrm>
            <a:off x="5508104" y="2187199"/>
            <a:ext cx="3207392" cy="36142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22" name="Obrázek 21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926" t="13426" r="60545" b="34629"/>
          <a:stretch/>
        </p:blipFill>
        <p:spPr bwMode="auto">
          <a:xfrm>
            <a:off x="5508104" y="2175231"/>
            <a:ext cx="3207392" cy="362626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2700264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 bldLvl="2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délník 14"/>
          <p:cNvSpPr/>
          <p:nvPr/>
        </p:nvSpPr>
        <p:spPr>
          <a:xfrm>
            <a:off x="432000" y="4007604"/>
            <a:ext cx="50761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cs-CZ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Připojením rezistoru </a:t>
            </a:r>
            <a:r>
              <a:rPr lang="cs-CZ" sz="20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cs-CZ" sz="2000" baseline="-250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se charakteristika více </a:t>
            </a:r>
            <a:r>
              <a:rPr lang="cs-CZ" sz="20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skloní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cs-CZ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395996" y="2420888"/>
            <a:ext cx="5148112" cy="1420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Připojením rezistoru do série s vinutím rotoru 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se 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nemění otáčky naprázdno, ale sklon charakteristiky.</a:t>
            </a:r>
            <a:endParaRPr lang="cs-CZ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>
              <a:solidFill>
                <a:prstClr val="white"/>
              </a:solidFill>
            </a:endParaRPr>
          </a:p>
        </p:txBody>
      </p:sp>
      <p:pic>
        <p:nvPicPr>
          <p:cNvPr id="12" name="Obrázek 11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770" t="13207" r="60467" b="34518"/>
          <a:stretch/>
        </p:blipFill>
        <p:spPr bwMode="auto">
          <a:xfrm>
            <a:off x="5508104" y="2220739"/>
            <a:ext cx="3168352" cy="35737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3" name="Obrázek 12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92" t="13206" r="60545" b="34298"/>
          <a:stretch/>
        </p:blipFill>
        <p:spPr bwMode="auto">
          <a:xfrm>
            <a:off x="5508104" y="2213398"/>
            <a:ext cx="3168352" cy="364900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9" name="Obdélník 8"/>
          <p:cNvSpPr/>
          <p:nvPr/>
        </p:nvSpPr>
        <p:spPr>
          <a:xfrm>
            <a:off x="432000" y="1213714"/>
            <a:ext cx="8100440" cy="10452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2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REGULACE OTÁČEK </a:t>
            </a:r>
          </a:p>
          <a:p>
            <a:pPr>
              <a:lnSpc>
                <a:spcPct val="150000"/>
              </a:lnSpc>
            </a:pPr>
            <a:r>
              <a:rPr lang="cs-CZ" sz="22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cs-CZ" sz="22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cs-CZ" sz="22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Zařazením rezistoru do série s rotorovým vinutím</a:t>
            </a:r>
            <a:endParaRPr lang="cs-CZ" sz="2200" b="1" dirty="0" smtClean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367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 bldLvl="2"/>
      <p:bldP spid="4" grpId="0" build="p" bldLvl="2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bdélník 15"/>
          <p:cNvSpPr/>
          <p:nvPr/>
        </p:nvSpPr>
        <p:spPr>
          <a:xfrm>
            <a:off x="380366" y="2485337"/>
            <a:ext cx="5076104" cy="1420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Připojením většího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rezistoru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cs-CZ" sz="2000" dirty="0" smtClean="0">
                <a:solidFill>
                  <a:srgbClr val="007D3F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cs-CZ" sz="2000" baseline="-25000" dirty="0" smtClean="0">
                <a:solidFill>
                  <a:srgbClr val="007D3F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 charakteristika </a:t>
            </a:r>
            <a:r>
              <a:rPr lang="cs-CZ" sz="2000" dirty="0" smtClean="0">
                <a:solidFill>
                  <a:srgbClr val="007D3F"/>
                </a:solidFill>
                <a:latin typeface="Arial" pitchFamily="34" charset="0"/>
                <a:cs typeface="Arial" pitchFamily="34" charset="0"/>
              </a:rPr>
              <a:t>skloní</a:t>
            </a:r>
            <a:r>
              <a:rPr lang="cs-CZ" sz="20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ještě</a:t>
            </a:r>
            <a:r>
              <a:rPr lang="cs-CZ" sz="20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000" dirty="0" smtClean="0">
                <a:solidFill>
                  <a:srgbClr val="007D3F"/>
                </a:solidFill>
                <a:latin typeface="Arial" pitchFamily="34" charset="0"/>
                <a:cs typeface="Arial" pitchFamily="34" charset="0"/>
              </a:rPr>
              <a:t>více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cs-CZ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cs-CZ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432000" y="2492896"/>
            <a:ext cx="51481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cs-CZ" sz="20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cs-CZ" sz="20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>
              <a:solidFill>
                <a:prstClr val="white"/>
              </a:solidFill>
            </a:endParaRPr>
          </a:p>
        </p:txBody>
      </p:sp>
      <p:pic>
        <p:nvPicPr>
          <p:cNvPr id="12" name="Obrázek 11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770" t="13207" r="60467" b="34518"/>
          <a:stretch/>
        </p:blipFill>
        <p:spPr bwMode="auto">
          <a:xfrm>
            <a:off x="5508104" y="2220739"/>
            <a:ext cx="3168352" cy="35737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3" name="Obrázek 12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92" t="13206" r="60545" b="34298"/>
          <a:stretch/>
        </p:blipFill>
        <p:spPr bwMode="auto">
          <a:xfrm>
            <a:off x="5508104" y="2213399"/>
            <a:ext cx="3168352" cy="359186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4" name="Obrázek 13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93" t="13537" r="60518" b="34695"/>
          <a:stretch/>
        </p:blipFill>
        <p:spPr bwMode="auto">
          <a:xfrm>
            <a:off x="5508104" y="2248754"/>
            <a:ext cx="3168352" cy="35374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17" name="Obdélník 16"/>
          <p:cNvSpPr/>
          <p:nvPr/>
        </p:nvSpPr>
        <p:spPr>
          <a:xfrm>
            <a:off x="413099" y="4049434"/>
            <a:ext cx="50761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cs-CZ" sz="20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Připojením rezistoru do série s vinutím rotoru se otáčky dají pouze zmenšovat!</a:t>
            </a:r>
            <a:endParaRPr lang="cs-CZ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cs-CZ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7312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 bldLvl="2"/>
      <p:bldP spid="17" grpId="0" build="p" bldLvl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1335386" y="989689"/>
            <a:ext cx="6400800" cy="469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900"/>
              </a:spcBef>
            </a:pPr>
            <a:r>
              <a:rPr lang="cs-CZ" sz="2400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ANOTACE</a:t>
            </a:r>
            <a:endParaRPr lang="cs-CZ" sz="2400" b="1" dirty="0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899591" y="3424005"/>
            <a:ext cx="7492971" cy="3002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900"/>
              </a:spcBef>
            </a:pPr>
            <a:r>
              <a:rPr lang="cs-CZ" sz="2400" b="1" dirty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METODICKÝ </a:t>
            </a:r>
            <a:r>
              <a:rPr lang="cs-CZ" sz="2400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POKYN</a:t>
            </a:r>
          </a:p>
          <a:p>
            <a:pPr>
              <a:lnSpc>
                <a:spcPct val="110000"/>
              </a:lnSpc>
              <a:spcBef>
                <a:spcPts val="900"/>
              </a:spcBef>
            </a:pPr>
            <a:endParaRPr lang="cs-CZ" sz="1500" dirty="0" smtClean="0">
              <a:solidFill>
                <a:schemeClr val="bg1"/>
              </a:solidFill>
              <a:latin typeface="Times New Roman" pitchFamily="18" charset="0"/>
              <a:ea typeface="Calibri" pitchFamily="34" charset="0"/>
            </a:endParaRPr>
          </a:p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cs-CZ" sz="15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</a:rPr>
              <a:t>Materiál je určen k interaktivní výuce.</a:t>
            </a:r>
          </a:p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cs-CZ" sz="15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</a:rPr>
              <a:t>Výukový </a:t>
            </a:r>
            <a:r>
              <a:rPr lang="cs-CZ" sz="1500" dirty="0">
                <a:solidFill>
                  <a:schemeClr val="bg1"/>
                </a:solidFill>
                <a:latin typeface="Times New Roman" pitchFamily="18" charset="0"/>
                <a:ea typeface="Calibri" pitchFamily="34" charset="0"/>
              </a:rPr>
              <a:t>text se zobrazí pří kliknutí myší</a:t>
            </a:r>
            <a:r>
              <a:rPr lang="cs-CZ" sz="15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</a:rPr>
              <a:t>.</a:t>
            </a:r>
          </a:p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cs-CZ" sz="16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</a:rPr>
              <a:t>Vzhledem k rozsahu učiva lze výukový materiál použít i ve více než jedné vyučovací hodině</a:t>
            </a:r>
            <a:r>
              <a:rPr lang="cs-CZ" sz="16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</a:rPr>
              <a:t>.</a:t>
            </a:r>
            <a:endParaRPr lang="cs-CZ" sz="1500" dirty="0">
              <a:solidFill>
                <a:schemeClr val="bg1"/>
              </a:solidFill>
              <a:latin typeface="Times New Roman" pitchFamily="18" charset="0"/>
              <a:ea typeface="Calibri" pitchFamily="34" charset="0"/>
            </a:endParaRPr>
          </a:p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cs-CZ" sz="15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</a:rPr>
              <a:t>Správná </a:t>
            </a:r>
            <a:r>
              <a:rPr lang="cs-CZ" sz="1500" dirty="0">
                <a:solidFill>
                  <a:schemeClr val="bg1"/>
                </a:solidFill>
                <a:latin typeface="Times New Roman" pitchFamily="18" charset="0"/>
                <a:ea typeface="Calibri" pitchFamily="34" charset="0"/>
              </a:rPr>
              <a:t>odpověď v části shrnutí učiva se zobrazí při kliknutí myší na zástupný </a:t>
            </a:r>
            <a:r>
              <a:rPr lang="cs-CZ" sz="15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</a:rPr>
              <a:t>symbol            .</a:t>
            </a:r>
            <a:endParaRPr lang="cs-CZ" sz="1500" dirty="0">
              <a:solidFill>
                <a:schemeClr val="bg1"/>
              </a:solidFill>
              <a:latin typeface="Times New Roman" pitchFamily="18" charset="0"/>
              <a:ea typeface="Calibri" pitchFamily="34" charset="0"/>
            </a:endParaRPr>
          </a:p>
          <a:p>
            <a:pPr>
              <a:lnSpc>
                <a:spcPct val="110000"/>
              </a:lnSpc>
              <a:spcBef>
                <a:spcPts val="900"/>
              </a:spcBef>
            </a:pPr>
            <a:endParaRPr lang="cs-CZ" sz="1500" dirty="0" smtClean="0">
              <a:solidFill>
                <a:schemeClr val="bg1"/>
              </a:solidFill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2" name="Zaoblený obdélník 1"/>
          <p:cNvSpPr/>
          <p:nvPr/>
        </p:nvSpPr>
        <p:spPr>
          <a:xfrm flipV="1">
            <a:off x="7684449" y="5802293"/>
            <a:ext cx="439092" cy="1805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" name="Obdélník 2"/>
          <p:cNvSpPr/>
          <p:nvPr/>
        </p:nvSpPr>
        <p:spPr>
          <a:xfrm>
            <a:off x="929630" y="1726619"/>
            <a:ext cx="7212312" cy="1308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500" b="0" i="0" u="none" strike="noStrike" kern="5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Tento materiál je určen pro výuku předmětu Elektrické stroje a přístroje, a je možné jej využít u tříletých, čtyřletých i nástavbových forem studia oborů elektro. </a:t>
            </a:r>
          </a:p>
          <a:p>
            <a:pPr marL="0" marR="0" lvl="0" indent="0" defTabSz="914400" eaLnBrk="1" fontAlgn="auto" latinLnBrk="0" hangingPunct="1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500" b="0" i="0" u="none" strike="noStrike" kern="5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kumimoji="0" lang="cs-CZ" sz="1500" b="0" i="0" u="none" strike="noStrike" kern="5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Cílem výukového materiálu je seznámit žáky s podmínkami paralelní spolupráce synchronních</a:t>
            </a:r>
            <a:r>
              <a:rPr kumimoji="0" lang="cs-CZ" sz="1500" b="0" i="0" u="none" strike="noStrike" kern="5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strojů, jejich synchronizací a fázování. </a:t>
            </a:r>
            <a:endParaRPr kumimoji="0" lang="cs-CZ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14571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Obrázek 21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926" t="12766" r="60545" b="34738"/>
          <a:stretch/>
        </p:blipFill>
        <p:spPr bwMode="auto">
          <a:xfrm>
            <a:off x="5508103" y="2276872"/>
            <a:ext cx="3069875" cy="35061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24" name="Obrázek 2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926" t="12876" r="60622" b="34519"/>
          <a:stretch/>
        </p:blipFill>
        <p:spPr bwMode="auto">
          <a:xfrm>
            <a:off x="5508102" y="2274431"/>
            <a:ext cx="3180391" cy="364635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4" name="Obdélník 3"/>
          <p:cNvSpPr/>
          <p:nvPr/>
        </p:nvSpPr>
        <p:spPr>
          <a:xfrm>
            <a:off x="359991" y="2397163"/>
            <a:ext cx="5148112" cy="3266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Změnou budícího toku 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  <a:sym typeface="Symbol"/>
              </a:rPr>
              <a:t> se mění obě části rovnice otáčkové charakteristiky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 Jestliže se oproti 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ůvodní charakteristice (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  <a:sym typeface="Symbol"/>
              </a:rPr>
              <a:t>) </a:t>
            </a:r>
            <a:r>
              <a:rPr lang="cs-CZ" sz="20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zvětší 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budící tok (</a:t>
            </a:r>
            <a:r>
              <a:rPr lang="cs-CZ" sz="2000" dirty="0">
                <a:solidFill>
                  <a:srgbClr val="993366"/>
                </a:solidFill>
                <a:latin typeface="Arial" pitchFamily="34" charset="0"/>
                <a:cs typeface="Arial" pitchFamily="34" charset="0"/>
                <a:sym typeface="Symbol"/>
              </a:rPr>
              <a:t></a:t>
            </a:r>
            <a:r>
              <a:rPr lang="cs-CZ" sz="2000" baseline="-25000" dirty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cs-CZ" sz="2000" dirty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zmenší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se otáčky naprázdno </a:t>
            </a:r>
            <a:r>
              <a:rPr lang="cs-CZ" sz="2000" dirty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cs-CZ" sz="2000" baseline="-25000" dirty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01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a zároveň se </a:t>
            </a:r>
            <a:r>
              <a:rPr lang="cs-CZ" sz="2000" dirty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zmenší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i </a:t>
            </a:r>
            <a:r>
              <a:rPr lang="cs-CZ" sz="2000" dirty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sklon</a:t>
            </a:r>
            <a:r>
              <a:rPr lang="cs-CZ" sz="2000" dirty="0">
                <a:solidFill>
                  <a:srgbClr val="007D3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charakteristiky.</a:t>
            </a:r>
            <a:endParaRPr lang="cs-CZ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cs-CZ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>
              <a:solidFill>
                <a:prstClr val="white"/>
              </a:solidFill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432000" y="1213714"/>
            <a:ext cx="8100440" cy="10452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2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REGULACE OTÁČEK </a:t>
            </a:r>
          </a:p>
          <a:p>
            <a:pPr>
              <a:lnSpc>
                <a:spcPct val="150000"/>
              </a:lnSpc>
            </a:pPr>
            <a:r>
              <a:rPr lang="cs-CZ" sz="22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3. Buzením </a:t>
            </a:r>
          </a:p>
        </p:txBody>
      </p:sp>
    </p:spTree>
    <p:extLst>
      <p:ext uri="{BB962C8B-B14F-4D97-AF65-F5344CB8AC3E}">
        <p14:creationId xmlns:p14="http://schemas.microsoft.com/office/powerpoint/2010/main" xmlns="" val="2682880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2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délník 12"/>
          <p:cNvSpPr/>
          <p:nvPr/>
        </p:nvSpPr>
        <p:spPr>
          <a:xfrm>
            <a:off x="323528" y="2636912"/>
            <a:ext cx="5076104" cy="2343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cs-CZ" sz="20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Naopak </a:t>
            </a:r>
            <a:r>
              <a:rPr lang="cs-CZ" sz="2000" dirty="0" smtClean="0">
                <a:solidFill>
                  <a:srgbClr val="007D3F"/>
                </a:solidFill>
                <a:latin typeface="Arial" pitchFamily="34" charset="0"/>
                <a:cs typeface="Arial" pitchFamily="34" charset="0"/>
              </a:rPr>
              <a:t>zmenší-li</a:t>
            </a:r>
            <a:r>
              <a:rPr lang="cs-CZ" sz="20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</a:t>
            </a:r>
            <a:r>
              <a:rPr lang="cs-CZ" sz="20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budící tok (</a:t>
            </a:r>
            <a:r>
              <a:rPr lang="cs-CZ" sz="2000" dirty="0" smtClean="0">
                <a:solidFill>
                  <a:srgbClr val="007D3F"/>
                </a:solidFill>
                <a:latin typeface="Arial" pitchFamily="34" charset="0"/>
                <a:cs typeface="Arial" pitchFamily="34" charset="0"/>
                <a:sym typeface="Symbol"/>
              </a:rPr>
              <a:t></a:t>
            </a:r>
            <a:r>
              <a:rPr lang="cs-CZ" sz="2000" baseline="-25000" dirty="0" smtClean="0">
                <a:solidFill>
                  <a:srgbClr val="007D3F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 oproti původnímu (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/>
              </a:rPr>
              <a:t>)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cs-CZ" sz="2000" dirty="0" smtClean="0">
                <a:solidFill>
                  <a:srgbClr val="007D3F"/>
                </a:solidFill>
                <a:latin typeface="Arial" pitchFamily="34" charset="0"/>
                <a:cs typeface="Arial" pitchFamily="34" charset="0"/>
              </a:rPr>
              <a:t>zvětší</a:t>
            </a:r>
            <a:r>
              <a:rPr lang="cs-CZ" sz="20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 otáčky naprázdno </a:t>
            </a:r>
            <a:r>
              <a:rPr lang="cs-CZ" sz="2000" dirty="0" smtClean="0">
                <a:solidFill>
                  <a:srgbClr val="007D3F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cs-CZ" sz="2000" baseline="-25000" dirty="0" smtClean="0">
                <a:solidFill>
                  <a:srgbClr val="007D3F"/>
                </a:solidFill>
                <a:latin typeface="Arial" pitchFamily="34" charset="0"/>
                <a:cs typeface="Arial" pitchFamily="34" charset="0"/>
              </a:rPr>
              <a:t>02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a zároveň se </a:t>
            </a:r>
            <a:r>
              <a:rPr lang="cs-CZ" sz="2000" dirty="0" smtClean="0">
                <a:solidFill>
                  <a:srgbClr val="007D3F"/>
                </a:solidFill>
                <a:latin typeface="Arial" pitchFamily="34" charset="0"/>
                <a:cs typeface="Arial" pitchFamily="34" charset="0"/>
              </a:rPr>
              <a:t>zvětší</a:t>
            </a:r>
            <a:r>
              <a:rPr lang="cs-CZ" sz="2000" dirty="0" smtClean="0">
                <a:solidFill>
                  <a:srgbClr val="9933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 </a:t>
            </a:r>
            <a:r>
              <a:rPr lang="cs-CZ" sz="2000" dirty="0" smtClean="0">
                <a:solidFill>
                  <a:srgbClr val="007D3F"/>
                </a:solidFill>
                <a:latin typeface="Arial" pitchFamily="34" charset="0"/>
                <a:cs typeface="Arial" pitchFamily="34" charset="0"/>
              </a:rPr>
              <a:t>sklon</a:t>
            </a:r>
            <a:r>
              <a:rPr lang="cs-CZ" sz="2000" dirty="0">
                <a:solidFill>
                  <a:srgbClr val="007D3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charakteristiky.</a:t>
            </a:r>
            <a:endParaRPr lang="cs-CZ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Obrázek 21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926" t="12766" r="60545" b="34738"/>
          <a:stretch/>
        </p:blipFill>
        <p:spPr bwMode="auto">
          <a:xfrm>
            <a:off x="5508103" y="2276872"/>
            <a:ext cx="3069875" cy="35061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24" name="Obrázek 23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926" t="12876" r="60622" b="34519"/>
          <a:stretch/>
        </p:blipFill>
        <p:spPr bwMode="auto">
          <a:xfrm>
            <a:off x="5508103" y="2274434"/>
            <a:ext cx="3063627" cy="351244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23" name="Obrázek 2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848" t="12766" r="60700" b="34738"/>
          <a:stretch/>
        </p:blipFill>
        <p:spPr bwMode="auto">
          <a:xfrm>
            <a:off x="5508102" y="2276869"/>
            <a:ext cx="3180391" cy="363879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941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 bldLvl="2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délník 11"/>
          <p:cNvSpPr/>
          <p:nvPr/>
        </p:nvSpPr>
        <p:spPr>
          <a:xfrm>
            <a:off x="323528" y="2271244"/>
            <a:ext cx="5076104" cy="3266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cs-CZ" sz="20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Při 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malém zatížení však nikdy nesmí dojít k přerušení napájení vinutí hlavních pólů, neboť by magnetický tok poklesl na hodnotu remanentního toku a otáčky by neúměrně vzrostly (viz modrá tečkovaná čára).</a:t>
            </a:r>
          </a:p>
        </p:txBody>
      </p:sp>
      <p:pic>
        <p:nvPicPr>
          <p:cNvPr id="22" name="Obrázek 21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926" t="12766" r="60545" b="34738"/>
          <a:stretch/>
        </p:blipFill>
        <p:spPr bwMode="auto">
          <a:xfrm>
            <a:off x="5508103" y="2276872"/>
            <a:ext cx="3069875" cy="35061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24" name="Obrázek 23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926" t="12876" r="60622" b="34519"/>
          <a:stretch/>
        </p:blipFill>
        <p:spPr bwMode="auto">
          <a:xfrm>
            <a:off x="5508103" y="2274434"/>
            <a:ext cx="3063627" cy="351244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23" name="Obrázek 22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848" t="12766" r="60700" b="34738"/>
          <a:stretch/>
        </p:blipFill>
        <p:spPr bwMode="auto">
          <a:xfrm>
            <a:off x="5508103" y="2276872"/>
            <a:ext cx="3063627" cy="35061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25" name="Obrázek 2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926" t="12766" r="60545" b="34738"/>
          <a:stretch/>
        </p:blipFill>
        <p:spPr bwMode="auto">
          <a:xfrm>
            <a:off x="5508101" y="2276869"/>
            <a:ext cx="3187937" cy="363879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6042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399581" y="2132856"/>
            <a:ext cx="8208912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Brždění 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úmyslné 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zpomalení nebo úplné zastavení rotoru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Stejnosměrné motory s cizím buzením se mohou brzdit: </a:t>
            </a:r>
          </a:p>
          <a:p>
            <a:pPr marL="914400" lvl="1" indent="-457200">
              <a:lnSpc>
                <a:spcPct val="150000"/>
              </a:lnSpc>
              <a:buClr>
                <a:srgbClr val="000000"/>
              </a:buClr>
              <a:buFont typeface="+mj-lt"/>
              <a:buAutoNum type="arabicPeriod"/>
            </a:pPr>
            <a:r>
              <a:rPr lang="cs-CZ" sz="2000" dirty="0" smtClean="0">
                <a:solidFill>
                  <a:srgbClr val="C32BB8"/>
                </a:solidFill>
                <a:latin typeface="Arial" pitchFamily="34" charset="0"/>
                <a:cs typeface="Arial" pitchFamily="34" charset="0"/>
              </a:rPr>
              <a:t>do odporu, </a:t>
            </a:r>
          </a:p>
          <a:p>
            <a:pPr marL="914400" lvl="1" indent="-457200">
              <a:lnSpc>
                <a:spcPct val="150000"/>
              </a:lnSpc>
              <a:buClr>
                <a:srgbClr val="000000"/>
              </a:buClr>
              <a:buFont typeface="+mj-lt"/>
              <a:buAutoNum type="arabicPeriod"/>
            </a:pPr>
            <a:r>
              <a:rPr lang="cs-CZ" sz="2000" dirty="0" smtClean="0">
                <a:solidFill>
                  <a:srgbClr val="C32BB8"/>
                </a:solidFill>
                <a:latin typeface="Arial" pitchFamily="34" charset="0"/>
                <a:cs typeface="Arial" pitchFamily="34" charset="0"/>
              </a:rPr>
              <a:t>rekuperací (</a:t>
            </a:r>
            <a:r>
              <a:rPr lang="cs-CZ" sz="1600" dirty="0" smtClean="0">
                <a:solidFill>
                  <a:srgbClr val="C32BB8"/>
                </a:solidFill>
                <a:latin typeface="Arial" pitchFamily="34" charset="0"/>
                <a:cs typeface="Arial" pitchFamily="34" charset="0"/>
              </a:rPr>
              <a:t>vracením energie zpět do zdroje – sítě</a:t>
            </a:r>
            <a:r>
              <a:rPr lang="cs-CZ" sz="2000" dirty="0" smtClean="0">
                <a:solidFill>
                  <a:srgbClr val="C32BB8"/>
                </a:solidFill>
                <a:latin typeface="Arial" pitchFamily="34" charset="0"/>
                <a:cs typeface="Arial" pitchFamily="34" charset="0"/>
              </a:rPr>
              <a:t>),</a:t>
            </a:r>
          </a:p>
          <a:p>
            <a:pPr marL="914400" lvl="1" indent="-457200">
              <a:lnSpc>
                <a:spcPct val="150000"/>
              </a:lnSpc>
              <a:buClr>
                <a:srgbClr val="000000"/>
              </a:buClr>
              <a:buFont typeface="+mj-lt"/>
              <a:buAutoNum type="arabicPeriod"/>
            </a:pPr>
            <a:r>
              <a:rPr lang="cs-CZ" sz="2000" dirty="0" smtClean="0">
                <a:solidFill>
                  <a:srgbClr val="C32BB8"/>
                </a:solidFill>
                <a:latin typeface="Arial" pitchFamily="34" charset="0"/>
                <a:cs typeface="Arial" pitchFamily="34" charset="0"/>
              </a:rPr>
              <a:t>reverzací (</a:t>
            </a:r>
            <a:r>
              <a:rPr lang="cs-CZ" sz="1600" dirty="0" smtClean="0">
                <a:solidFill>
                  <a:srgbClr val="C32BB8"/>
                </a:solidFill>
                <a:latin typeface="Arial" pitchFamily="34" charset="0"/>
                <a:cs typeface="Arial" pitchFamily="34" charset="0"/>
              </a:rPr>
              <a:t>protiproudem</a:t>
            </a:r>
            <a:r>
              <a:rPr lang="cs-CZ" sz="2000" dirty="0" smtClean="0">
                <a:solidFill>
                  <a:srgbClr val="C32BB8"/>
                </a:solidFill>
                <a:latin typeface="Arial" pitchFamily="34" charset="0"/>
                <a:cs typeface="Arial" pitchFamily="34" charset="0"/>
              </a:rPr>
              <a:t>).</a:t>
            </a:r>
            <a:endParaRPr lang="cs-CZ" sz="2000" dirty="0">
              <a:solidFill>
                <a:srgbClr val="C32BB8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cs-CZ" sz="20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cs-CZ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410609" y="1340768"/>
            <a:ext cx="81004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BRŽDĚNÍ 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8924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432000" y="2520000"/>
            <a:ext cx="5868192" cy="33609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Rotorové vinutí se odpojí 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od zdroje a do 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série 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se 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připojí </a:t>
            </a:r>
            <a:r>
              <a:rPr lang="cs-CZ" sz="2000" dirty="0" smtClean="0">
                <a:solidFill>
                  <a:srgbClr val="323CFA"/>
                </a:solidFill>
                <a:latin typeface="Arial" pitchFamily="34" charset="0"/>
                <a:cs typeface="Arial" pitchFamily="34" charset="0"/>
              </a:rPr>
              <a:t>brzdný rezistor R</a:t>
            </a:r>
            <a:r>
              <a:rPr lang="cs-CZ" sz="2000" baseline="-25000" dirty="0" smtClean="0">
                <a:solidFill>
                  <a:srgbClr val="323CFA"/>
                </a:solidFill>
                <a:latin typeface="Arial" pitchFamily="34" charset="0"/>
                <a:cs typeface="Arial" pitchFamily="34" charset="0"/>
              </a:rPr>
              <a:t>B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 </a:t>
            </a:r>
          </a:p>
          <a:p>
            <a:pPr>
              <a:lnSpc>
                <a:spcPct val="140000"/>
              </a:lnSpc>
            </a:pP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Tím 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se motor stane 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dynamem </a:t>
            </a:r>
            <a:r>
              <a:rPr lang="cs-CZ" sz="28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cs-CZ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točivá mechanická </a:t>
            </a:r>
            <a:r>
              <a:rPr lang="cs-CZ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energie </a:t>
            </a:r>
            <a:r>
              <a:rPr lang="cs-CZ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rotoru se ve stroji mění v energii elektrickou</a:t>
            </a:r>
            <a:r>
              <a:rPr lang="cs-CZ" sz="2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změní 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se směr 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proudu (        ) a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 elektrická energie se v brzdném rezistoru mění v teplo (</a:t>
            </a:r>
            <a:r>
              <a:rPr lang="cs-CZ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R·I</a:t>
            </a:r>
            <a:r>
              <a:rPr lang="cs-CZ" sz="1600" baseline="30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). </a:t>
            </a:r>
          </a:p>
          <a:p>
            <a:pPr>
              <a:lnSpc>
                <a:spcPct val="150000"/>
              </a:lnSpc>
            </a:pPr>
            <a:endParaRPr lang="cs-CZ" sz="20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432000" y="1268760"/>
            <a:ext cx="8100440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200" dirty="0" smtClean="0">
                <a:solidFill>
                  <a:srgbClr val="C32BB8"/>
                </a:solidFill>
                <a:latin typeface="Arial" pitchFamily="34" charset="0"/>
                <a:cs typeface="Arial" pitchFamily="34" charset="0"/>
              </a:rPr>
              <a:t>BRŽDĚNÍ</a:t>
            </a:r>
            <a:r>
              <a:rPr lang="cs-CZ" sz="2000" dirty="0" smtClean="0">
                <a:solidFill>
                  <a:srgbClr val="C32BB8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cs-CZ" sz="2000" b="1" dirty="0" smtClean="0">
                <a:solidFill>
                  <a:srgbClr val="C32BB8"/>
                </a:solidFill>
                <a:latin typeface="Arial" pitchFamily="34" charset="0"/>
                <a:cs typeface="Arial" pitchFamily="34" charset="0"/>
              </a:rPr>
              <a:t>1. Do odporu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>
              <a:solidFill>
                <a:prstClr val="white"/>
              </a:solidFill>
            </a:endParaRPr>
          </a:p>
        </p:txBody>
      </p:sp>
      <p:sp>
        <p:nvSpPr>
          <p:cNvPr id="9" name="Šipka doprava 8"/>
          <p:cNvSpPr/>
          <p:nvPr/>
        </p:nvSpPr>
        <p:spPr>
          <a:xfrm>
            <a:off x="2483768" y="4725144"/>
            <a:ext cx="496956" cy="99391"/>
          </a:xfrm>
          <a:prstGeom prst="rightArrow">
            <a:avLst>
              <a:gd name="adj1" fmla="val 0"/>
              <a:gd name="adj2" fmla="val 112429"/>
            </a:avLst>
          </a:prstGeom>
          <a:noFill/>
          <a:ln w="9525">
            <a:solidFill>
              <a:srgbClr val="323CFA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496" t="20175" r="53513" b="44106"/>
          <a:stretch/>
        </p:blipFill>
        <p:spPr bwMode="auto">
          <a:xfrm>
            <a:off x="6312191" y="2520000"/>
            <a:ext cx="2004225" cy="326617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34938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bldLvl="2"/>
      <p:bldP spid="8" grpId="0"/>
      <p:bldP spid="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4" name="Obdélník 3"/>
              <p:cNvSpPr/>
              <p:nvPr/>
            </p:nvSpPr>
            <p:spPr>
              <a:xfrm>
                <a:off x="370980" y="1641358"/>
                <a:ext cx="8521499" cy="47091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cs-CZ" sz="2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Po </a:t>
                </a:r>
                <a:r>
                  <a:rPr lang="cs-CZ" sz="2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odpojení motoru od zdroje je první člen rovnice otáčkové </a:t>
                </a:r>
                <a:r>
                  <a:rPr lang="cs-CZ" sz="2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charakteristiky </a:t>
                </a:r>
                <a:r>
                  <a:rPr lang="cs-CZ" sz="28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cs-CZ" sz="1600">
                        <a:solidFill>
                          <a:schemeClr val="bg1"/>
                        </a:solidFill>
                        <a:latin typeface="Cambria Math"/>
                      </a:rPr>
                      <m:t>ω</m:t>
                    </m:r>
                    <m:r>
                      <a:rPr lang="cs-CZ" sz="1600">
                        <a:solidFill>
                          <a:schemeClr val="bg1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1600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cs-CZ" sz="1600">
                            <a:solidFill>
                              <a:schemeClr val="bg1"/>
                            </a:solidFill>
                            <a:latin typeface="Cambria Math"/>
                          </a:rPr>
                          <m:t>U</m:t>
                        </m:r>
                      </m:num>
                      <m:den>
                        <m:sSub>
                          <m:sSubPr>
                            <m:ctrlPr>
                              <a:rPr lang="cs-CZ" sz="1600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cs-CZ" sz="160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C</m:t>
                            </m:r>
                          </m:e>
                          <m:sub>
                            <m:r>
                              <a:rPr lang="cs-CZ" sz="160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cs-CZ" sz="1600">
                            <a:solidFill>
                              <a:schemeClr val="bg1"/>
                            </a:solidFill>
                            <a:latin typeface="Cambria Math"/>
                          </a:rPr>
                          <m:t>⋅</m:t>
                        </m:r>
                        <m:r>
                          <m:rPr>
                            <m:sty m:val="p"/>
                          </m:rPr>
                          <a:rPr lang="cs-CZ" sz="1600">
                            <a:solidFill>
                              <a:schemeClr val="bg1"/>
                            </a:solidFill>
                            <a:latin typeface="Cambria Math"/>
                          </a:rPr>
                          <m:t>Φ</m:t>
                        </m:r>
                      </m:den>
                    </m:f>
                    <m:r>
                      <a:rPr lang="cs-CZ" sz="1600" i="1">
                        <a:solidFill>
                          <a:schemeClr val="bg1"/>
                        </a:solidFill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cs-CZ" sz="1600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cs-CZ" sz="1600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cs-CZ" sz="160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R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cs-CZ" sz="160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a</m:t>
                            </m:r>
                          </m:sub>
                        </m:sSub>
                      </m:num>
                      <m:den>
                        <m:sSubSup>
                          <m:sSubSupPr>
                            <m:ctrlPr>
                              <a:rPr lang="cs-CZ" sz="1600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cs-CZ" sz="160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C</m:t>
                            </m:r>
                          </m:e>
                          <m:sub>
                            <m:r>
                              <a:rPr lang="cs-CZ" sz="160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  <m:sup>
                            <m:r>
                              <a:rPr lang="cs-CZ" sz="160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  <m:r>
                          <a:rPr lang="cs-CZ" sz="1600">
                            <a:solidFill>
                              <a:schemeClr val="bg1"/>
                            </a:solidFill>
                            <a:latin typeface="Cambria Math"/>
                          </a:rPr>
                          <m:t>⋅</m:t>
                        </m:r>
                        <m:sSup>
                          <m:sSupPr>
                            <m:ctrlPr>
                              <a:rPr lang="cs-CZ" sz="1600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cs-CZ" sz="160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Φ</m:t>
                            </m:r>
                          </m:e>
                          <m:sup>
                            <m:r>
                              <a:rPr lang="cs-CZ" sz="160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cs-CZ" sz="1600">
                        <a:solidFill>
                          <a:schemeClr val="bg1"/>
                        </a:solidFill>
                        <a:latin typeface="Cambria Math"/>
                      </a:rPr>
                      <m:t>⋅</m:t>
                    </m:r>
                    <m:sSub>
                      <m:sSubPr>
                        <m:ctrlPr>
                          <a:rPr lang="cs-CZ" sz="1600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cs-CZ" sz="1600">
                            <a:solidFill>
                              <a:schemeClr val="bg1"/>
                            </a:solidFill>
                            <a:latin typeface="Cambria Math"/>
                          </a:rPr>
                          <m:t>M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cs-CZ" sz="1600">
                            <a:solidFill>
                              <a:schemeClr val="bg1"/>
                            </a:solidFill>
                            <a:latin typeface="Cambria Math"/>
                          </a:rPr>
                          <m:t>h</m:t>
                        </m:r>
                      </m:sub>
                    </m:sSub>
                    <m:r>
                      <a:rPr lang="cs-CZ" sz="1600" i="1">
                        <a:solidFill>
                          <a:schemeClr val="bg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cs-CZ" sz="28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)</a:t>
                </a:r>
                <a:r>
                  <a:rPr lang="cs-CZ" sz="2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 roven nule</a:t>
                </a:r>
                <a:r>
                  <a:rPr lang="cs-CZ" sz="28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1600" i="1">
                            <a:solidFill>
                              <a:prstClr val="black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cs-CZ" sz="1600">
                            <a:solidFill>
                              <a:prstClr val="black"/>
                            </a:solidFill>
                            <a:latin typeface="Cambria Math"/>
                            <a:cs typeface="Arial" pitchFamily="34" charset="0"/>
                          </a:rPr>
                          <m:t>U</m:t>
                        </m:r>
                      </m:num>
                      <m:den>
                        <m:sSub>
                          <m:sSubPr>
                            <m:ctrlPr>
                              <a:rPr lang="cs-CZ" sz="1600" i="1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cs-CZ" sz="1600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  <m:t>C</m:t>
                            </m:r>
                          </m:e>
                          <m:sub>
                            <m:r>
                              <a:rPr lang="cs-CZ" sz="1600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  <m:t>1</m:t>
                            </m:r>
                          </m:sub>
                        </m:sSub>
                        <m:r>
                          <a:rPr lang="cs-CZ" sz="1600">
                            <a:solidFill>
                              <a:prstClr val="black"/>
                            </a:solidFill>
                            <a:latin typeface="Cambria Math"/>
                            <a:cs typeface="Arial" pitchFamily="34" charset="0"/>
                          </a:rPr>
                          <m:t>⋅</m:t>
                        </m:r>
                        <m:r>
                          <m:rPr>
                            <m:sty m:val="p"/>
                          </m:rPr>
                          <a:rPr lang="cs-CZ" sz="1600">
                            <a:solidFill>
                              <a:prstClr val="black"/>
                            </a:solidFill>
                            <a:latin typeface="Cambria Math"/>
                            <a:cs typeface="Arial" pitchFamily="34" charset="0"/>
                          </a:rPr>
                          <m:t>Φ</m:t>
                        </m:r>
                      </m:den>
                    </m:f>
                    <m:r>
                      <a:rPr lang="cs-CZ" sz="1600">
                        <a:solidFill>
                          <a:prstClr val="black"/>
                        </a:solidFill>
                        <a:latin typeface="Cambria Math"/>
                        <a:cs typeface="Arial" pitchFamily="34" charset="0"/>
                      </a:rPr>
                      <m:t>=0</m:t>
                    </m:r>
                  </m:oMath>
                </a14:m>
                <a:r>
                  <a:rPr lang="cs-CZ" sz="28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)</a:t>
                </a:r>
                <a:r>
                  <a:rPr lang="cs-CZ" sz="2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 a </a:t>
                </a:r>
                <a:r>
                  <a:rPr lang="cs-CZ" sz="2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rovnice </a:t>
                </a:r>
              </a:p>
              <a:p>
                <a:pPr>
                  <a:lnSpc>
                    <a:spcPct val="150000"/>
                  </a:lnSpc>
                </a:pPr>
                <a:r>
                  <a:rPr lang="cs-CZ" sz="2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se po připojení </a:t>
                </a:r>
                <a:r>
                  <a:rPr lang="cs-CZ" sz="2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k brzdnému </a:t>
                </a:r>
                <a:r>
                  <a:rPr lang="cs-CZ" sz="2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rezistoru upraví na tvar: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cs-CZ" sz="2000">
                        <a:solidFill>
                          <a:prstClr val="black"/>
                        </a:solidFill>
                        <a:latin typeface="Cambria Math"/>
                        <a:cs typeface="Arial" pitchFamily="34" charset="0"/>
                      </a:rPr>
                      <m:t>ω</m:t>
                    </m:r>
                    <m:r>
                      <a:rPr lang="cs-CZ" sz="2000">
                        <a:solidFill>
                          <a:prstClr val="black"/>
                        </a:solidFill>
                        <a:latin typeface="Cambria Math"/>
                        <a:cs typeface="Arial" pitchFamily="34" charset="0"/>
                      </a:rPr>
                      <m:t>=−</m:t>
                    </m:r>
                    <m:f>
                      <m:fPr>
                        <m:ctrlPr>
                          <a:rPr lang="cs-CZ" sz="2000" i="1">
                            <a:solidFill>
                              <a:prstClr val="black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cs-CZ" sz="2000" i="1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cs-CZ" sz="2000" i="0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  <m:t>R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cs-CZ" sz="2000" i="0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  <m:t>a</m:t>
                            </m:r>
                          </m:sub>
                        </m:sSub>
                        <m:r>
                          <a:rPr lang="cs-CZ" sz="2000" i="0">
                            <a:solidFill>
                              <a:prstClr val="black"/>
                            </a:solidFill>
                            <a:latin typeface="Cambria Math"/>
                            <a:cs typeface="Arial" pitchFamily="34" charset="0"/>
                          </a:rPr>
                          <m:t>+</m:t>
                        </m:r>
                        <m:sSub>
                          <m:sSubPr>
                            <m:ctrlPr>
                              <a:rPr lang="cs-CZ" sz="2000" i="1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cs-CZ" sz="2000" i="0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  <m:t>R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cs-CZ" sz="2000" i="0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  <m:t>B</m:t>
                            </m:r>
                          </m:sub>
                        </m:sSub>
                      </m:num>
                      <m:den>
                        <m:sSubSup>
                          <m:sSubSupPr>
                            <m:ctrlPr>
                              <a:rPr lang="cs-CZ" sz="2000" i="1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cs-CZ" sz="2000" i="0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  <m:t>C</m:t>
                            </m:r>
                          </m:e>
                          <m:sub>
                            <m:r>
                              <a:rPr lang="cs-CZ" sz="2000" i="0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  <m:t>1</m:t>
                            </m:r>
                          </m:sub>
                          <m:sup>
                            <m:r>
                              <a:rPr lang="cs-CZ" sz="2000" i="0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  <m:t>2</m:t>
                            </m:r>
                          </m:sup>
                        </m:sSubSup>
                        <m:r>
                          <a:rPr lang="cs-CZ" sz="2000" i="0">
                            <a:solidFill>
                              <a:prstClr val="black"/>
                            </a:solidFill>
                            <a:latin typeface="Cambria Math"/>
                            <a:cs typeface="Arial" pitchFamily="34" charset="0"/>
                          </a:rPr>
                          <m:t>⋅</m:t>
                        </m:r>
                        <m:sSup>
                          <m:sSupPr>
                            <m:ctrlPr>
                              <a:rPr lang="cs-CZ" sz="2000" i="1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cs-CZ" sz="2000" i="0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  <m:t>Φ</m:t>
                            </m:r>
                          </m:e>
                          <m:sup>
                            <m:r>
                              <a:rPr lang="cs-CZ" sz="2000" i="0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cs-CZ" sz="2000">
                        <a:solidFill>
                          <a:prstClr val="black"/>
                        </a:solidFill>
                        <a:latin typeface="Cambria Math"/>
                        <a:cs typeface="Arial" pitchFamily="34" charset="0"/>
                      </a:rPr>
                      <m:t>⋅</m:t>
                    </m:r>
                    <m:sSub>
                      <m:sSubPr>
                        <m:ctrlPr>
                          <a:rPr lang="cs-CZ" sz="2000" i="1">
                            <a:solidFill>
                              <a:prstClr val="black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cs-CZ" sz="2000">
                            <a:solidFill>
                              <a:prstClr val="black"/>
                            </a:solidFill>
                            <a:latin typeface="Cambria Math"/>
                            <a:cs typeface="Arial" pitchFamily="34" charset="0"/>
                          </a:rPr>
                          <m:t>M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cs-CZ" sz="2000">
                            <a:solidFill>
                              <a:prstClr val="black"/>
                            </a:solidFill>
                            <a:latin typeface="Cambria Math"/>
                            <a:cs typeface="Arial" pitchFamily="34" charset="0"/>
                          </a:rPr>
                          <m:t>h</m:t>
                        </m:r>
                      </m:sub>
                    </m:sSub>
                  </m:oMath>
                </a14:m>
                <a:r>
                  <a:rPr lang="cs-CZ" sz="2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. </a:t>
                </a:r>
                <a:endParaRPr lang="cs-CZ" sz="20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  <a:p>
                <a:pPr>
                  <a:lnSpc>
                    <a:spcPct val="150000"/>
                  </a:lnSpc>
                </a:pPr>
                <a:endParaRPr lang="cs-CZ" sz="20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cs-CZ" sz="2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Jedná se tedy o rovnici přímky,</a:t>
                </a:r>
              </a:p>
              <a:p>
                <a:pPr>
                  <a:lnSpc>
                    <a:spcPct val="150000"/>
                  </a:lnSpc>
                </a:pPr>
                <a:r>
                  <a:rPr lang="cs-CZ" sz="2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 která má větší sklon, než původní</a:t>
                </a:r>
              </a:p>
              <a:p>
                <a:pPr>
                  <a:lnSpc>
                    <a:spcPct val="150000"/>
                  </a:lnSpc>
                </a:pPr>
                <a:r>
                  <a:rPr lang="cs-CZ" sz="2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 charakteristika a prochází </a:t>
                </a:r>
                <a:br>
                  <a:rPr lang="cs-CZ" sz="2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</a:br>
                <a:r>
                  <a:rPr lang="cs-CZ" sz="2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počátkem souřadnic (modrá). </a:t>
                </a:r>
              </a:p>
              <a:p>
                <a:pPr>
                  <a:lnSpc>
                    <a:spcPct val="150000"/>
                  </a:lnSpc>
                </a:pPr>
                <a:endParaRPr lang="cs-CZ" sz="20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4" name="Obdélník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980" y="1641358"/>
                <a:ext cx="8521499" cy="4709174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l="-78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>
              <a:solidFill>
                <a:prstClr val="white"/>
              </a:solidFill>
            </a:endParaRPr>
          </a:p>
        </p:txBody>
      </p:sp>
      <p:pic>
        <p:nvPicPr>
          <p:cNvPr id="12" name="Obrázek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1570" t="1636" r="10083" b="68446"/>
          <a:stretch/>
        </p:blipFill>
        <p:spPr bwMode="auto">
          <a:xfrm>
            <a:off x="4499992" y="3717032"/>
            <a:ext cx="4510171" cy="249701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1603536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4" name="Obdélník 3"/>
              <p:cNvSpPr/>
              <p:nvPr/>
            </p:nvSpPr>
            <p:spPr>
              <a:xfrm>
                <a:off x="432000" y="1556792"/>
                <a:ext cx="7884416" cy="21305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cs-CZ" sz="2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Jedná </a:t>
                </a:r>
                <a:r>
                  <a:rPr lang="cs-CZ" sz="2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se tedy o rovnici přímky, která má větší sklon, než původní charakteristika a prochází </a:t>
                </a:r>
                <a:r>
                  <a:rPr lang="cs-CZ" sz="2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počátkem souřadnic (</a:t>
                </a:r>
                <a:r>
                  <a:rPr lang="cs-CZ" sz="16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modrá</a:t>
                </a:r>
                <a:r>
                  <a:rPr lang="cs-CZ" sz="2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). </a:t>
                </a:r>
              </a:p>
              <a:p>
                <a:pPr>
                  <a:lnSpc>
                    <a:spcPct val="150000"/>
                  </a:lnSpc>
                </a:pPr>
                <a:r>
                  <a:rPr lang="cs-CZ" sz="2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Moment rotujících částí se </a:t>
                </a:r>
                <a:r>
                  <a:rPr lang="cs-CZ" sz="2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stává </a:t>
                </a:r>
                <a:r>
                  <a:rPr lang="cs-CZ" sz="2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momentem </a:t>
                </a:r>
                <a:r>
                  <a:rPr lang="cs-CZ" sz="2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zpomalovacím </a:t>
                </a:r>
                <a:r>
                  <a:rPr lang="cs-CZ" sz="2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cs-CZ" sz="16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znaménko mínus</a:t>
                </a:r>
                <a:r>
                  <a:rPr lang="cs-CZ" sz="2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)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600" i="1" smtClean="0">
                            <a:solidFill>
                              <a:prstClr val="black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cs-CZ" sz="1600">
                            <a:solidFill>
                              <a:prstClr val="black"/>
                            </a:solidFill>
                            <a:latin typeface="Cambria Math"/>
                            <a:cs typeface="Arial" pitchFamily="34" charset="0"/>
                          </a:rPr>
                          <m:t>ω</m:t>
                        </m:r>
                        <m:r>
                          <a:rPr lang="cs-CZ" sz="1600">
                            <a:solidFill>
                              <a:prstClr val="black"/>
                            </a:solidFill>
                            <a:latin typeface="Cambria Math"/>
                            <a:cs typeface="Arial" pitchFamily="34" charset="0"/>
                          </a:rPr>
                          <m:t>=−</m:t>
                        </m:r>
                        <m:f>
                          <m:fPr>
                            <m:ctrlPr>
                              <a:rPr lang="cs-CZ" sz="1600" i="1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cs-CZ" sz="1600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cs typeface="Arial" pitchFamily="34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cs-CZ" sz="1600">
                                    <a:solidFill>
                                      <a:prstClr val="black"/>
                                    </a:solidFill>
                                    <a:latin typeface="Cambria Math"/>
                                    <a:cs typeface="Arial" pitchFamily="34" charset="0"/>
                                  </a:rPr>
                                  <m:t>R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cs-CZ" sz="1600">
                                    <a:solidFill>
                                      <a:prstClr val="black"/>
                                    </a:solidFill>
                                    <a:latin typeface="Cambria Math"/>
                                    <a:cs typeface="Arial" pitchFamily="34" charset="0"/>
                                  </a:rPr>
                                  <m:t>a</m:t>
                                </m:r>
                              </m:sub>
                            </m:sSub>
                            <m:r>
                              <a:rPr lang="cs-CZ" sz="1600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cs-CZ" sz="1600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cs typeface="Arial" pitchFamily="34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cs-CZ" sz="1600">
                                    <a:solidFill>
                                      <a:prstClr val="black"/>
                                    </a:solidFill>
                                    <a:latin typeface="Cambria Math"/>
                                    <a:cs typeface="Arial" pitchFamily="34" charset="0"/>
                                  </a:rPr>
                                  <m:t>R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cs-CZ" sz="1600">
                                    <a:solidFill>
                                      <a:prstClr val="black"/>
                                    </a:solidFill>
                                    <a:latin typeface="Cambria Math"/>
                                    <a:cs typeface="Arial" pitchFamily="34" charset="0"/>
                                  </a:rPr>
                                  <m:t>B</m:t>
                                </m:r>
                              </m:sub>
                            </m:sSub>
                          </m:num>
                          <m:den>
                            <m:sSubSup>
                              <m:sSubSupPr>
                                <m:ctrlPr>
                                  <a:rPr lang="cs-CZ" sz="1600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cs typeface="Arial" pitchFamily="34" charset="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cs-CZ" sz="1600">
                                    <a:solidFill>
                                      <a:prstClr val="black"/>
                                    </a:solidFill>
                                    <a:latin typeface="Cambria Math"/>
                                    <a:cs typeface="Arial" pitchFamily="34" charset="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cs-CZ" sz="1600">
                                    <a:solidFill>
                                      <a:prstClr val="black"/>
                                    </a:solidFill>
                                    <a:latin typeface="Cambria Math"/>
                                    <a:cs typeface="Arial" pitchFamily="34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cs-CZ" sz="1600">
                                    <a:solidFill>
                                      <a:prstClr val="black"/>
                                    </a:solidFill>
                                    <a:latin typeface="Cambria Math"/>
                                    <a:cs typeface="Arial" pitchFamily="34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cs-CZ" sz="1600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  <m:t>⋅</m:t>
                            </m:r>
                            <m:sSup>
                              <m:sSupPr>
                                <m:ctrlPr>
                                  <a:rPr lang="cs-CZ" sz="1600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cs typeface="Arial" pitchFamily="34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cs-CZ" sz="1600">
                                    <a:solidFill>
                                      <a:prstClr val="black"/>
                                    </a:solidFill>
                                    <a:latin typeface="Cambria Math"/>
                                    <a:cs typeface="Arial" pitchFamily="34" charset="0"/>
                                  </a:rPr>
                                  <m:t>Φ</m:t>
                                </m:r>
                              </m:e>
                              <m:sup>
                                <m:r>
                                  <a:rPr lang="cs-CZ" sz="1600">
                                    <a:solidFill>
                                      <a:prstClr val="black"/>
                                    </a:solidFill>
                                    <a:latin typeface="Cambria Math"/>
                                    <a:cs typeface="Arial" pitchFamily="34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cs-CZ" sz="1600">
                            <a:solidFill>
                              <a:prstClr val="black"/>
                            </a:solidFill>
                            <a:latin typeface="Cambria Math"/>
                            <a:cs typeface="Arial" pitchFamily="34" charset="0"/>
                          </a:rPr>
                          <m:t>⋅</m:t>
                        </m:r>
                        <m:sSub>
                          <m:sSubPr>
                            <m:ctrlPr>
                              <a:rPr lang="cs-CZ" sz="1600" i="1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cs-CZ" sz="1600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  <m:t>M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cs-CZ" sz="1600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  <m:t>h</m:t>
                            </m:r>
                          </m:sub>
                        </m:sSub>
                      </m:e>
                    </m:d>
                  </m:oMath>
                </a14:m>
                <a:r>
                  <a:rPr lang="cs-CZ" sz="2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.</a:t>
                </a:r>
                <a:endParaRPr lang="cs-CZ" sz="20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4" name="Obdélník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000" y="1556792"/>
                <a:ext cx="7884416" cy="2130520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l="-85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>
              <a:solidFill>
                <a:prstClr val="white"/>
              </a:solidFill>
            </a:endParaRPr>
          </a:p>
        </p:txBody>
      </p:sp>
      <p:pic>
        <p:nvPicPr>
          <p:cNvPr id="12" name="Obrázek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1570" t="1636" r="10083" b="68446"/>
          <a:stretch/>
        </p:blipFill>
        <p:spPr bwMode="auto">
          <a:xfrm>
            <a:off x="4499991" y="3140968"/>
            <a:ext cx="4510171" cy="249701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2" name="Obdélník 1"/>
          <p:cNvSpPr/>
          <p:nvPr/>
        </p:nvSpPr>
        <p:spPr>
          <a:xfrm>
            <a:off x="432000" y="3687312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cs-CZ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Pracovní bod A tedy přejde z pracovní charakteristiky na charakteristiku zpomalovací </a:t>
            </a:r>
            <a:r>
              <a:rPr lang="cs-CZ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do </a:t>
            </a:r>
            <a:r>
              <a:rPr lang="cs-CZ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bodu A‘ </a:t>
            </a:r>
            <a:endParaRPr lang="cs-CZ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cs-CZ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cs-CZ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zanedbáme-li pokles </a:t>
            </a:r>
            <a:r>
              <a:rPr lang="cs-CZ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otáček </a:t>
            </a:r>
            <a:r>
              <a:rPr lang="cs-CZ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v době přepínání</a:t>
            </a:r>
            <a:r>
              <a:rPr lang="cs-CZ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 a bude </a:t>
            </a:r>
            <a:r>
              <a:rPr lang="cs-CZ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bržděn</a:t>
            </a:r>
            <a:r>
              <a:rPr lang="cs-CZ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brzdným momentem </a:t>
            </a:r>
            <a:br>
              <a:rPr lang="cs-CZ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cs-CZ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cs-CZ" baseline="-250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</a:t>
            </a:r>
            <a:r>
              <a:rPr lang="cs-CZ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 </a:t>
            </a:r>
            <a:endParaRPr lang="cs-CZ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432000" y="6165303"/>
            <a:ext cx="825779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Brzdný moment se bude zmenšovat se zmenšujícími se </a:t>
            </a:r>
            <a:r>
              <a:rPr lang="cs-CZ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otáčkami</a:t>
            </a:r>
            <a:r>
              <a:rPr lang="cs-CZ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  </a:t>
            </a:r>
          </a:p>
        </p:txBody>
      </p:sp>
    </p:spTree>
    <p:extLst>
      <p:ext uri="{BB962C8B-B14F-4D97-AF65-F5344CB8AC3E}">
        <p14:creationId xmlns:p14="http://schemas.microsoft.com/office/powerpoint/2010/main" xmlns="" val="2064312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bldLvl="2"/>
      <p:bldP spid="2" grpId="0"/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432000" y="2330589"/>
            <a:ext cx="817244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cs-CZ" sz="20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Nastává, 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jsou-li otáčky rotoru větší než otáčky naprázdno a velikost napětí indukovaného do vinutí rotoru je větší než napětí zdroje připojeného k rotoru (</a:t>
            </a:r>
            <a:r>
              <a:rPr lang="cs-CZ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zapojení motoru se nemění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). </a:t>
            </a:r>
            <a:endParaRPr lang="cs-CZ" sz="20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Motor 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přechází do </a:t>
            </a:r>
            <a:r>
              <a:rPr lang="cs-CZ" sz="20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generátorického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chodu a vrací elektrickou energii do 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zdroje – sítě (</a:t>
            </a:r>
            <a:r>
              <a:rPr lang="cs-CZ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el. en. </a:t>
            </a:r>
            <a:r>
              <a:rPr lang="cs-CZ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přijme akumulátor</a:t>
            </a:r>
            <a:r>
              <a:rPr lang="cs-CZ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cs-CZ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dynamo</a:t>
            </a:r>
            <a:r>
              <a:rPr lang="cs-CZ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cs-CZ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nebo řízený usměrňovač, el. en. </a:t>
            </a:r>
            <a:r>
              <a:rPr lang="cs-CZ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nepřijme neřízený </a:t>
            </a:r>
            <a:r>
              <a:rPr lang="cs-CZ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ani </a:t>
            </a:r>
            <a:r>
              <a:rPr lang="cs-CZ" sz="16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polořízený</a:t>
            </a:r>
            <a:r>
              <a:rPr lang="cs-CZ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usměrňovač </a:t>
            </a:r>
            <a:r>
              <a:rPr lang="cs-CZ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ani baterie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). 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>
              <a:solidFill>
                <a:prstClr val="white"/>
              </a:solidFill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432000" y="1124744"/>
            <a:ext cx="8100440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200" dirty="0" smtClean="0">
                <a:solidFill>
                  <a:srgbClr val="C32BB8"/>
                </a:solidFill>
                <a:latin typeface="Arial" pitchFamily="34" charset="0"/>
                <a:cs typeface="Arial" pitchFamily="34" charset="0"/>
              </a:rPr>
              <a:t>BRŽDĚNÍ</a:t>
            </a:r>
            <a:r>
              <a:rPr lang="cs-CZ" sz="2000" dirty="0" smtClean="0">
                <a:solidFill>
                  <a:srgbClr val="C32BB8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cs-CZ" sz="2000" b="1" dirty="0">
                <a:solidFill>
                  <a:srgbClr val="C32BB8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cs-CZ" sz="2000" b="1" dirty="0" smtClean="0">
                <a:solidFill>
                  <a:srgbClr val="C32BB8"/>
                </a:solidFill>
                <a:latin typeface="Arial" pitchFamily="34" charset="0"/>
                <a:cs typeface="Arial" pitchFamily="34" charset="0"/>
              </a:rPr>
              <a:t>. Rekuperací</a:t>
            </a:r>
          </a:p>
        </p:txBody>
      </p:sp>
    </p:spTree>
    <p:extLst>
      <p:ext uri="{BB962C8B-B14F-4D97-AF65-F5344CB8AC3E}">
        <p14:creationId xmlns:p14="http://schemas.microsoft.com/office/powerpoint/2010/main" xmlns="" val="3384279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384434" y="1196752"/>
            <a:ext cx="817244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cs-CZ" sz="20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cs-CZ" sz="2000" b="1" dirty="0" smtClean="0">
                <a:solidFill>
                  <a:srgbClr val="C32BB8"/>
                </a:solidFill>
                <a:latin typeface="Arial" pitchFamily="34" charset="0"/>
                <a:cs typeface="Arial" pitchFamily="34" charset="0"/>
              </a:rPr>
              <a:t>rekuperaci 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může 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dojít: </a:t>
            </a:r>
          </a:p>
          <a:p>
            <a:pPr marL="914400" lvl="1" indent="-457200">
              <a:lnSpc>
                <a:spcPct val="150000"/>
              </a:lnSpc>
              <a:buFont typeface="+mj-lt"/>
              <a:buAutoNum type="alphaLcParenR"/>
            </a:pP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při 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mechanickém zrychlení 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rotoru, </a:t>
            </a:r>
            <a:endParaRPr lang="cs-CZ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914400" lvl="1" indent="-457200">
              <a:lnSpc>
                <a:spcPct val="150000"/>
              </a:lnSpc>
              <a:buFont typeface="+mj-lt"/>
              <a:buAutoNum type="alphaLcParenR"/>
            </a:pP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při zvýšení budícího 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toku,</a:t>
            </a:r>
            <a:endParaRPr lang="cs-CZ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914400" lvl="1" indent="-457200">
              <a:lnSpc>
                <a:spcPct val="150000"/>
              </a:lnSpc>
              <a:buFont typeface="+mj-lt"/>
              <a:buAutoNum type="alphaLcParenR"/>
            </a:pP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při snížení napájecího 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napětí. </a:t>
            </a:r>
            <a:endParaRPr lang="cs-CZ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>
              <a:solidFill>
                <a:prstClr val="white"/>
              </a:solidFill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384434" y="3421614"/>
            <a:ext cx="81724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cs-CZ" sz="20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Mechanické zrychlení rotoru pracovním mechanismem nastává: 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při 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spouštění břemene u zdvihacích 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zařízení, 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při 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jízdě trakčního vozidla 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z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kopce… </a:t>
            </a:r>
          </a:p>
        </p:txBody>
      </p:sp>
    </p:spTree>
    <p:extLst>
      <p:ext uri="{BB962C8B-B14F-4D97-AF65-F5344CB8AC3E}">
        <p14:creationId xmlns:p14="http://schemas.microsoft.com/office/powerpoint/2010/main" xmlns="" val="1249973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bldLvl="2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432000" y="2025886"/>
            <a:ext cx="81724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Pracovní 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bod A přejde po stejné charakteristice do bodu 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A’ odpovídajícímu 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vyšším otáčkám 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 je 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brzděn 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zpět 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brzdným </a:t>
            </a:r>
          </a:p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momentem </a:t>
            </a:r>
            <a:r>
              <a:rPr lang="cs-CZ" sz="20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cs-CZ" sz="2000" baseline="-250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 </a:t>
            </a:r>
            <a:endParaRPr lang="cs-CZ" sz="20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Brzdný 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moment se bude 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klesajícími</a:t>
            </a:r>
            <a:b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otáčkami 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zmenšovat, 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až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 se stane 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opět 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momentem hnacím. </a:t>
            </a:r>
          </a:p>
        </p:txBody>
      </p:sp>
      <p:sp>
        <p:nvSpPr>
          <p:cNvPr id="8" name="Obdélník 7"/>
          <p:cNvSpPr/>
          <p:nvPr/>
        </p:nvSpPr>
        <p:spPr>
          <a:xfrm>
            <a:off x="432000" y="1340768"/>
            <a:ext cx="8100440" cy="496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2.a) Brždění </a:t>
            </a:r>
            <a:r>
              <a:rPr lang="cs-CZ" sz="20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rekuperací při mechanickém zrychlení rotoru 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>
              <a:solidFill>
                <a:prstClr val="white"/>
              </a:solidFill>
            </a:endParaRPr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942" t="29918" r="55219" b="36658"/>
          <a:stretch/>
        </p:blipFill>
        <p:spPr bwMode="auto">
          <a:xfrm>
            <a:off x="5148064" y="3140968"/>
            <a:ext cx="3801052" cy="237603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7" name="Obdélník 6"/>
          <p:cNvSpPr/>
          <p:nvPr/>
        </p:nvSpPr>
        <p:spPr>
          <a:xfrm>
            <a:off x="432000" y="4797152"/>
            <a:ext cx="81724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Motor 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ale bude dále zpomalovat, 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neboť</a:t>
            </a:r>
          </a:p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hnací moment bude menší 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než moment</a:t>
            </a:r>
          </a:p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zátěžný pracovního 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mechanismu. Otáčky 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motoru se ustálí znovu 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 pracovním bodě A. </a:t>
            </a:r>
          </a:p>
        </p:txBody>
      </p:sp>
    </p:spTree>
    <p:extLst>
      <p:ext uri="{BB962C8B-B14F-4D97-AF65-F5344CB8AC3E}">
        <p14:creationId xmlns:p14="http://schemas.microsoft.com/office/powerpoint/2010/main" xmlns="" val="1316566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bldLvl="2"/>
      <p:bldP spid="7" grpId="0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417100" y="1809837"/>
            <a:ext cx="8100440" cy="1420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Stejnosměrné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motory jsou stroje, které mění elektrickou energii na energii mechanickou (odebíranou z otáčející se hřídele) po připojení ke stejnosměrnému zdroji napětí. </a:t>
            </a:r>
            <a:endParaRPr lang="cs-CZ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1571320" y="836712"/>
            <a:ext cx="600138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2800" b="1" spc="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 STEJNOSMĚRNÉ MOTORY</a:t>
            </a:r>
            <a:endParaRPr lang="cs-CZ" sz="2800" b="1" spc="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436979" y="3208843"/>
            <a:ext cx="810044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Rozdělujeme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je podle zapojení budícího vinutí </a:t>
            </a:r>
            <a:r>
              <a:rPr lang="cs-CZ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(vinutí hlavních pólů)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vůči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vinutí rotoru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na:</a:t>
            </a: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motory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 cizím buzením </a:t>
            </a:r>
            <a:endParaRPr lang="cs-CZ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motory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 vlastním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buzením: </a:t>
            </a:r>
          </a:p>
          <a:p>
            <a:pPr marL="1257300" lvl="2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paralelním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(derivačním), </a:t>
            </a:r>
            <a:endParaRPr lang="cs-CZ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1257300" lvl="2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sériovým </a:t>
            </a:r>
          </a:p>
          <a:p>
            <a:pPr marL="1257300" lvl="2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smíšeným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endParaRPr lang="cs-CZ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283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/>
      <p:bldP spid="5" grpId="0" build="p" bldLvl="3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432000" y="2026340"/>
            <a:ext cx="83884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Dojde-li ke zvýšení budícího toku, pracovní bod 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přejde na 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charakteristiku odpovídající vyššímu budícímu proudu (</a:t>
            </a:r>
            <a:r>
              <a:rPr lang="cs-CZ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nižší n</a:t>
            </a:r>
            <a:r>
              <a:rPr lang="cs-CZ" sz="1600" baseline="-25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cs-CZ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a menší sklon charakteristiky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 do pracovního bodu A’ a bude brzděn momentem </a:t>
            </a:r>
            <a:r>
              <a:rPr lang="cs-CZ" sz="20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cs-CZ" sz="2000" baseline="-250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 </a:t>
            </a:r>
          </a:p>
        </p:txBody>
      </p:sp>
      <p:sp>
        <p:nvSpPr>
          <p:cNvPr id="8" name="Obdélník 7"/>
          <p:cNvSpPr/>
          <p:nvPr/>
        </p:nvSpPr>
        <p:spPr>
          <a:xfrm>
            <a:off x="432000" y="1268760"/>
            <a:ext cx="8100440" cy="496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2.b) Brždění </a:t>
            </a:r>
            <a:r>
              <a:rPr lang="cs-CZ" sz="20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rekuperací při </a:t>
            </a:r>
            <a:r>
              <a:rPr lang="cs-CZ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zvýšení </a:t>
            </a:r>
            <a:r>
              <a:rPr lang="cs-CZ" sz="20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budícího toku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>
              <a:solidFill>
                <a:prstClr val="white"/>
              </a:solidFill>
            </a:endParaRPr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776" t="1168" r="56325" b="69148"/>
          <a:stretch/>
        </p:blipFill>
        <p:spPr bwMode="auto">
          <a:xfrm>
            <a:off x="4788024" y="3645024"/>
            <a:ext cx="4169284" cy="237603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7" name="Obdélník 6"/>
          <p:cNvSpPr/>
          <p:nvPr/>
        </p:nvSpPr>
        <p:spPr>
          <a:xfrm>
            <a:off x="432000" y="3861048"/>
            <a:ext cx="81724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Brzdný 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moment se 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bude s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 klesajícími </a:t>
            </a:r>
            <a:endParaRPr lang="cs-CZ" sz="20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otáčkami 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zmenšovat, 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až 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se stane </a:t>
            </a:r>
            <a:endParaRPr lang="cs-CZ" sz="20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opět 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momentem hnacím. </a:t>
            </a:r>
            <a:endParaRPr lang="cs-CZ" sz="20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7966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2"/>
      <p:bldP spid="8" grpId="0"/>
      <p:bldP spid="7" grpId="0" build="p" bldLvl="2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395996" y="3266716"/>
            <a:ext cx="8172448" cy="1881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Otáčky 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motoru se ustálí 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v novém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 </a:t>
            </a:r>
            <a:endParaRPr lang="cs-CZ" sz="20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pracovním 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bodě 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cs-CZ" sz="2000" baseline="-25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na otáčkách </a:t>
            </a:r>
          </a:p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odpovídajících velikosti </a:t>
            </a:r>
            <a:b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zvýšeného budícího toku.</a:t>
            </a:r>
            <a:endParaRPr lang="cs-CZ" sz="2000" baseline="-25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>
              <a:solidFill>
                <a:prstClr val="white"/>
              </a:solidFill>
            </a:endParaRPr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776" t="1168" r="56325" b="69148"/>
          <a:stretch/>
        </p:blipFill>
        <p:spPr bwMode="auto">
          <a:xfrm>
            <a:off x="4718727" y="3251337"/>
            <a:ext cx="4169284" cy="237603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2" name="Obdélník 1"/>
          <p:cNvSpPr/>
          <p:nvPr/>
        </p:nvSpPr>
        <p:spPr>
          <a:xfrm>
            <a:off x="414454" y="1988840"/>
            <a:ext cx="8172448" cy="958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Motor ale bude dále 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zpomalovat, neboť 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hnací moment motoru bude</a:t>
            </a:r>
            <a:b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menší než moment zátěžný pracovního mechanismu.</a:t>
            </a:r>
            <a:endParaRPr lang="cs-CZ" sz="2000" baseline="-25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432000" y="1268760"/>
            <a:ext cx="8100440" cy="496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2.b) Brždění </a:t>
            </a:r>
            <a:r>
              <a:rPr lang="cs-CZ" sz="20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rekuperací při </a:t>
            </a:r>
            <a:r>
              <a:rPr lang="cs-CZ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zvýšení </a:t>
            </a:r>
            <a:r>
              <a:rPr lang="cs-CZ" sz="20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budícího toku</a:t>
            </a:r>
          </a:p>
        </p:txBody>
      </p:sp>
    </p:spTree>
    <p:extLst>
      <p:ext uri="{BB962C8B-B14F-4D97-AF65-F5344CB8AC3E}">
        <p14:creationId xmlns:p14="http://schemas.microsoft.com/office/powerpoint/2010/main" xmlns="" val="2900826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2"/>
      <p:bldP spid="1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432000" y="2257172"/>
            <a:ext cx="81724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Snížením 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napájecího napětí 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(regulace 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otáček 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napětím)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přejde 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pracovní 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bod 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na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 charakteristiku odpovídající 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tomuto 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napětí 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(A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’) a bude brzděn 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momentem </a:t>
            </a:r>
            <a:r>
              <a:rPr lang="cs-CZ" sz="20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cs-CZ" sz="2000" baseline="-250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 </a:t>
            </a:r>
            <a:endParaRPr lang="cs-CZ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>
              <a:solidFill>
                <a:prstClr val="white"/>
              </a:solidFill>
            </a:endParaRPr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122" t="67082" r="56098" b="2939"/>
          <a:stretch/>
        </p:blipFill>
        <p:spPr bwMode="auto">
          <a:xfrm>
            <a:off x="4537573" y="3429000"/>
            <a:ext cx="4349383" cy="237603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7" name="Obdélník 6"/>
          <p:cNvSpPr/>
          <p:nvPr/>
        </p:nvSpPr>
        <p:spPr>
          <a:xfrm>
            <a:off x="432000" y="1268760"/>
            <a:ext cx="810044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2.c) Brzdění </a:t>
            </a:r>
            <a:r>
              <a:rPr lang="cs-CZ" sz="20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rekuperací při </a:t>
            </a:r>
            <a:r>
              <a:rPr lang="cs-CZ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snížení napájecího napětí</a:t>
            </a:r>
            <a:endParaRPr lang="cs-CZ" sz="2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432000" y="3839566"/>
            <a:ext cx="817244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Brzdný 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moment se bude 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opět </a:t>
            </a:r>
          </a:p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 klesajícími 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otáčkami zmenšovat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</a:t>
            </a:r>
            <a:endParaRPr lang="cs-CZ" sz="20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až 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se stane 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momentem 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hnacím. </a:t>
            </a:r>
            <a:endParaRPr lang="cs-CZ" sz="20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endParaRPr lang="cs-CZ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cs-CZ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7651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uiExpand="1" build="p" bldLvl="2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432000" y="3140968"/>
            <a:ext cx="817244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Otáčky 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motoru se ustálí </a:t>
            </a:r>
            <a:endParaRPr lang="cs-CZ" sz="20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v 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novém pracovním bodě A</a:t>
            </a:r>
            <a:r>
              <a:rPr lang="cs-CZ" sz="2000" baseline="-25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endParaRPr lang="cs-CZ" sz="20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na otáčkách odpovídajících </a:t>
            </a:r>
          </a:p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velikosti sníženého napětí </a:t>
            </a:r>
          </a:p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na rotoru.</a:t>
            </a:r>
            <a:endParaRPr lang="cs-CZ" sz="2000" baseline="-25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>
              <a:solidFill>
                <a:prstClr val="white"/>
              </a:solidFill>
            </a:endParaRPr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122" t="67082" r="56098" b="2939"/>
          <a:stretch/>
        </p:blipFill>
        <p:spPr bwMode="auto">
          <a:xfrm>
            <a:off x="4295914" y="3172986"/>
            <a:ext cx="4349383" cy="237603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2" name="Obdélník 1"/>
          <p:cNvSpPr/>
          <p:nvPr/>
        </p:nvSpPr>
        <p:spPr>
          <a:xfrm>
            <a:off x="432000" y="1907184"/>
            <a:ext cx="8172448" cy="958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Motor ale opět bude 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dále zpomalovat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neboť jeho hnací moment bude menší než moment zátěžný pracovního mechanismu. </a:t>
            </a:r>
          </a:p>
        </p:txBody>
      </p:sp>
      <p:sp>
        <p:nvSpPr>
          <p:cNvPr id="9" name="Obdélník 8"/>
          <p:cNvSpPr/>
          <p:nvPr/>
        </p:nvSpPr>
        <p:spPr>
          <a:xfrm>
            <a:off x="432000" y="1268760"/>
            <a:ext cx="810044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2.c) Brzdění </a:t>
            </a:r>
            <a:r>
              <a:rPr lang="cs-CZ" sz="20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rekuperací při </a:t>
            </a:r>
            <a:r>
              <a:rPr lang="cs-CZ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snížení napájecího napětí</a:t>
            </a:r>
            <a:endParaRPr lang="cs-CZ" sz="2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8027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432000" y="2564904"/>
            <a:ext cx="8172448" cy="3030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cs-CZ" sz="20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cs-CZ" sz="2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Rekuperačním </a:t>
            </a:r>
            <a:r>
              <a:rPr lang="cs-CZ" sz="2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bržděním </a:t>
            </a:r>
            <a:r>
              <a:rPr lang="cs-CZ" sz="22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lze</a:t>
            </a:r>
            <a:r>
              <a:rPr lang="cs-CZ" sz="2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motor </a:t>
            </a:r>
            <a:r>
              <a:rPr lang="cs-CZ" sz="22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jen přibrzdit </a:t>
            </a:r>
            <a:r>
              <a:rPr lang="cs-CZ" sz="2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do pracovního stacionárního </a:t>
            </a:r>
            <a:r>
              <a:rPr lang="cs-CZ" sz="2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bodu.</a:t>
            </a:r>
          </a:p>
          <a:p>
            <a:pPr>
              <a:lnSpc>
                <a:spcPct val="150000"/>
              </a:lnSpc>
            </a:pPr>
            <a:r>
              <a:rPr lang="cs-CZ" sz="2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Pokud </a:t>
            </a:r>
            <a:r>
              <a:rPr lang="cs-CZ" sz="2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by měl být motor úplně zastaven, muselo by se snižovat napětí až na hodnotu, která by odpovídala minimálním otáčkám, a poté by se motor odpojil a nechal by se doběhnout.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5506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2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432000" y="2163028"/>
            <a:ext cx="5868192" cy="1881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Motor 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začne brzdit reverzací 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neboli protiproudem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když jej přepneme na opačný smysl točení, 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tedy 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přepólujeme napájecí napětí rotoru (</a:t>
            </a:r>
            <a:r>
              <a:rPr lang="cs-CZ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častěji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 nebo napájecí napětí buzení. </a:t>
            </a:r>
            <a:endParaRPr lang="cs-CZ" sz="20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>
              <a:solidFill>
                <a:prstClr val="white"/>
              </a:solidFill>
            </a:endParaRPr>
          </a:p>
        </p:txBody>
      </p:sp>
      <p:pic>
        <p:nvPicPr>
          <p:cNvPr id="12" name="Obrázek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2459" t="18328" r="10077" b="43526"/>
          <a:stretch/>
        </p:blipFill>
        <p:spPr bwMode="auto">
          <a:xfrm>
            <a:off x="6516216" y="2420888"/>
            <a:ext cx="2250963" cy="324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7" name="Obdélník 6"/>
          <p:cNvSpPr/>
          <p:nvPr/>
        </p:nvSpPr>
        <p:spPr>
          <a:xfrm>
            <a:off x="432000" y="980728"/>
            <a:ext cx="8100440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200" dirty="0" smtClean="0">
                <a:solidFill>
                  <a:srgbClr val="C32BB8"/>
                </a:solidFill>
                <a:latin typeface="Arial" pitchFamily="34" charset="0"/>
                <a:cs typeface="Arial" pitchFamily="34" charset="0"/>
              </a:rPr>
              <a:t>BRŽDĚNÍ</a:t>
            </a:r>
            <a:r>
              <a:rPr lang="cs-CZ" sz="2000" dirty="0" smtClean="0">
                <a:solidFill>
                  <a:srgbClr val="C32BB8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cs-CZ" sz="2000" b="1" dirty="0">
                <a:solidFill>
                  <a:srgbClr val="C32BB8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cs-CZ" sz="2000" b="1" dirty="0" smtClean="0">
                <a:solidFill>
                  <a:srgbClr val="C32BB8"/>
                </a:solidFill>
                <a:latin typeface="Arial" pitchFamily="34" charset="0"/>
                <a:cs typeface="Arial" pitchFamily="34" charset="0"/>
              </a:rPr>
              <a:t>. Reverzací</a:t>
            </a: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9" name="Obdélník 8"/>
              <p:cNvSpPr/>
              <p:nvPr/>
            </p:nvSpPr>
            <p:spPr>
              <a:xfrm>
                <a:off x="432000" y="4149080"/>
                <a:ext cx="5868192" cy="25166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cs-CZ" sz="2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Po</a:t>
                </a:r>
                <a:r>
                  <a:rPr lang="cs-CZ" sz="2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 přepólování zdroje bude jeho napětí </a:t>
                </a:r>
                <a:r>
                  <a:rPr lang="cs-CZ" sz="2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ve stejném </a:t>
                </a:r>
                <a:r>
                  <a:rPr lang="cs-CZ" sz="2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smyslu jako napětí indukované, bude </a:t>
                </a:r>
                <a:r>
                  <a:rPr lang="cs-CZ" sz="2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se</a:t>
                </a:r>
                <a:br>
                  <a:rPr lang="cs-CZ" sz="2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</a:br>
                <a:r>
                  <a:rPr lang="cs-CZ" sz="2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s </a:t>
                </a:r>
                <a:r>
                  <a:rPr lang="cs-CZ" sz="2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ním sčítat a obvodem začne procházet velký proud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600" i="1">
                            <a:solidFill>
                              <a:prstClr val="black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cs-CZ" sz="1600">
                            <a:solidFill>
                              <a:prstClr val="black"/>
                            </a:solidFill>
                            <a:latin typeface="Cambria Math"/>
                            <a:cs typeface="Arial" pitchFamily="34" charset="0"/>
                          </a:rPr>
                          <m:t>I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cs-CZ" sz="1600">
                            <a:solidFill>
                              <a:prstClr val="black"/>
                            </a:solidFill>
                            <a:latin typeface="Cambria Math"/>
                            <a:cs typeface="Arial" pitchFamily="34" charset="0"/>
                          </a:rPr>
                          <m:t>a</m:t>
                        </m:r>
                      </m:sub>
                    </m:sSub>
                    <m:r>
                      <a:rPr lang="cs-CZ" sz="1600">
                        <a:solidFill>
                          <a:prstClr val="black"/>
                        </a:solidFill>
                        <a:latin typeface="Cambria Math"/>
                        <a:cs typeface="Arial" pitchFamily="34" charset="0"/>
                      </a:rPr>
                      <m:t>=</m:t>
                    </m:r>
                    <m:f>
                      <m:fPr>
                        <m:ctrlPr>
                          <a:rPr lang="cs-CZ" sz="1600" i="1">
                            <a:solidFill>
                              <a:prstClr val="black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cs-CZ" sz="1600">
                            <a:solidFill>
                              <a:prstClr val="black"/>
                            </a:solidFill>
                            <a:latin typeface="Cambria Math"/>
                            <a:cs typeface="Arial" pitchFamily="34" charset="0"/>
                          </a:rPr>
                          <m:t>U</m:t>
                        </m:r>
                        <m:r>
                          <a:rPr lang="cs-CZ" sz="1600">
                            <a:solidFill>
                              <a:prstClr val="black"/>
                            </a:solidFill>
                            <a:latin typeface="Cambria Math"/>
                            <a:cs typeface="Arial" pitchFamily="34" charset="0"/>
                          </a:rPr>
                          <m:t>+</m:t>
                        </m:r>
                        <m:sSub>
                          <m:sSubPr>
                            <m:ctrlPr>
                              <a:rPr lang="cs-CZ" sz="1600" i="1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cs-CZ" sz="1600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  <m:t>U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cs-CZ" sz="1600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  <m:t>i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cs-CZ" sz="1600" i="1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cs-CZ" sz="1600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  <m:t>R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cs-CZ" sz="1600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  <m:t>a</m:t>
                            </m:r>
                          </m:sub>
                        </m:sSub>
                      </m:den>
                    </m:f>
                  </m:oMath>
                </a14:m>
                <a:r>
                  <a:rPr lang="cs-CZ" sz="16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             </a:t>
                </a:r>
                <a:r>
                  <a:rPr lang="cs-CZ" sz="2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), </a:t>
                </a:r>
                <a:r>
                  <a:rPr lang="cs-CZ" sz="2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který může dosáhnout až dvojnásobku jmenovitého proudu. </a:t>
                </a:r>
                <a:endParaRPr lang="cs-CZ" sz="20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9" name="Obdélník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000" y="4149080"/>
                <a:ext cx="5868192" cy="2516651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1143" b="-145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Šipka doprava 10"/>
          <p:cNvSpPr/>
          <p:nvPr/>
        </p:nvSpPr>
        <p:spPr>
          <a:xfrm flipV="1">
            <a:off x="2267744" y="5854535"/>
            <a:ext cx="496956" cy="94745"/>
          </a:xfrm>
          <a:prstGeom prst="rightArrow">
            <a:avLst>
              <a:gd name="adj1" fmla="val 0"/>
              <a:gd name="adj2" fmla="val 112429"/>
            </a:avLst>
          </a:prstGeom>
          <a:noFill/>
          <a:ln w="9525">
            <a:solidFill>
              <a:srgbClr val="323CFA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976713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421194" y="2348880"/>
            <a:ext cx="5868192" cy="3266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cs-CZ" sz="20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Do 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obvodu se proto zařazuje brzdný 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rezistor R</a:t>
            </a:r>
            <a:r>
              <a:rPr lang="cs-CZ" sz="2000" baseline="-25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jehož odpor však nesmí být příliš velký, neboť 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čím 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bude větší hodnota odporu, tím větší bude sklon charakteristiky a tím menší bude brzdný moment 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cs-CZ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kompromis </a:t>
            </a:r>
            <a:r>
              <a:rPr lang="cs-CZ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mezi velikostí brzdného momentu a velikostí procházejícího proudu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). </a:t>
            </a:r>
            <a:endParaRPr lang="cs-CZ" sz="20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>
              <a:solidFill>
                <a:prstClr val="white"/>
              </a:solidFill>
            </a:endParaRPr>
          </a:p>
        </p:txBody>
      </p:sp>
      <p:pic>
        <p:nvPicPr>
          <p:cNvPr id="12" name="Obrázek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2459" t="18328" r="10077" b="43526"/>
          <a:stretch/>
        </p:blipFill>
        <p:spPr bwMode="auto">
          <a:xfrm>
            <a:off x="6289386" y="2520000"/>
            <a:ext cx="2250963" cy="324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1416940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bldLvl="2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Obrázek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7520" t="60074" b="7669"/>
          <a:stretch/>
        </p:blipFill>
        <p:spPr bwMode="auto">
          <a:xfrm>
            <a:off x="3402702" y="2723181"/>
            <a:ext cx="5402843" cy="197286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>
              <a:solidFill>
                <a:prstClr val="white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4" name="Obdélník 3"/>
              <p:cNvSpPr/>
              <p:nvPr/>
            </p:nvSpPr>
            <p:spPr>
              <a:xfrm>
                <a:off x="412121" y="908720"/>
                <a:ext cx="8100440" cy="28008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endParaRPr lang="cs-CZ" sz="20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cs-CZ" sz="2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Pracovní </a:t>
                </a:r>
                <a:r>
                  <a:rPr lang="cs-CZ" sz="2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bod </a:t>
                </a:r>
                <a:r>
                  <a:rPr lang="cs-CZ" sz="2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A </a:t>
                </a:r>
                <a:r>
                  <a:rPr lang="cs-CZ" sz="2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se z </a:t>
                </a:r>
                <a:r>
                  <a:rPr lang="cs-CZ" sz="2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původní </a:t>
                </a:r>
                <a:r>
                  <a:rPr lang="cs-CZ" sz="2000" dirty="0" err="1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char</a:t>
                </a:r>
                <a:r>
                  <a:rPr lang="cs-CZ" sz="2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. (</a:t>
                </a:r>
                <a:r>
                  <a:rPr lang="cs-CZ" sz="16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v obrázku označená </a:t>
                </a:r>
                <a:r>
                  <a:rPr lang="cs-CZ" sz="16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  <a:sym typeface="Wingdings"/>
                  </a:rPr>
                  <a:t></a:t>
                </a:r>
                <a:r>
                  <a:rPr lang="cs-CZ" sz="2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  <a:sym typeface="Wingdings"/>
                  </a:rPr>
                  <a:t>)</a:t>
                </a:r>
                <a:r>
                  <a:rPr lang="cs-CZ" sz="2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 při reverzaci</a:t>
                </a:r>
              </a:p>
              <a:p>
                <a:r>
                  <a:rPr lang="cs-CZ" sz="2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bez </a:t>
                </a:r>
                <a:r>
                  <a:rPr lang="cs-CZ" sz="2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zapojeného rezistoru </a:t>
                </a:r>
                <a:r>
                  <a:rPr lang="cs-CZ" sz="2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přesune </a:t>
                </a:r>
                <a:r>
                  <a:rPr lang="cs-CZ" sz="2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na </a:t>
                </a:r>
                <a:r>
                  <a:rPr lang="cs-CZ" sz="2000" dirty="0" err="1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char</a:t>
                </a:r>
                <a:r>
                  <a:rPr lang="cs-CZ" sz="2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. </a:t>
                </a:r>
                <a:r>
                  <a:rPr lang="cs-CZ" sz="2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  <a:sym typeface="Wingdings"/>
                  </a:rPr>
                  <a:t>: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cs-CZ" sz="2000">
                        <a:solidFill>
                          <a:prstClr val="black"/>
                        </a:solidFill>
                        <a:latin typeface="Cambria Math"/>
                        <a:cs typeface="Arial" pitchFamily="34" charset="0"/>
                      </a:rPr>
                      <m:t>ω</m:t>
                    </m:r>
                    <m:r>
                      <a:rPr lang="cs-CZ" sz="2000">
                        <a:solidFill>
                          <a:prstClr val="black"/>
                        </a:solidFill>
                        <a:latin typeface="Cambria Math"/>
                        <a:cs typeface="Arial" pitchFamily="34" charset="0"/>
                      </a:rPr>
                      <m:t>=−</m:t>
                    </m:r>
                    <m:f>
                      <m:fPr>
                        <m:ctrlPr>
                          <a:rPr lang="cs-CZ" sz="2000" i="1">
                            <a:solidFill>
                              <a:prstClr val="black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cs-CZ" sz="2000">
                            <a:solidFill>
                              <a:prstClr val="black"/>
                            </a:solidFill>
                            <a:latin typeface="Cambria Math"/>
                            <a:cs typeface="Arial" pitchFamily="34" charset="0"/>
                          </a:rPr>
                          <m:t>U</m:t>
                        </m:r>
                      </m:num>
                      <m:den>
                        <m:sSub>
                          <m:sSubPr>
                            <m:ctrlPr>
                              <a:rPr lang="cs-CZ" sz="2000" i="1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cs-CZ" sz="2000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  <m:t>C</m:t>
                            </m:r>
                          </m:e>
                          <m:sub>
                            <m:r>
                              <a:rPr lang="cs-CZ" sz="2000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  <m:t>1</m:t>
                            </m:r>
                          </m:sub>
                        </m:sSub>
                        <m:r>
                          <a:rPr lang="cs-CZ" sz="2000">
                            <a:solidFill>
                              <a:prstClr val="black"/>
                            </a:solidFill>
                            <a:latin typeface="Cambria Math"/>
                            <a:cs typeface="Arial" pitchFamily="34" charset="0"/>
                          </a:rPr>
                          <m:t>⋅</m:t>
                        </m:r>
                        <m:r>
                          <m:rPr>
                            <m:sty m:val="p"/>
                          </m:rPr>
                          <a:rPr lang="cs-CZ" sz="2000">
                            <a:solidFill>
                              <a:prstClr val="black"/>
                            </a:solidFill>
                            <a:latin typeface="Cambria Math"/>
                            <a:cs typeface="Arial" pitchFamily="34" charset="0"/>
                          </a:rPr>
                          <m:t>Φ</m:t>
                        </m:r>
                      </m:den>
                    </m:f>
                    <m:r>
                      <a:rPr lang="cs-CZ" sz="2000">
                        <a:solidFill>
                          <a:prstClr val="black"/>
                        </a:solidFill>
                        <a:latin typeface="Cambria Math"/>
                        <a:cs typeface="Arial" pitchFamily="34" charset="0"/>
                      </a:rPr>
                      <m:t>−</m:t>
                    </m:r>
                    <m:f>
                      <m:fPr>
                        <m:ctrlPr>
                          <a:rPr lang="cs-CZ" sz="2000" i="1">
                            <a:solidFill>
                              <a:prstClr val="black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cs-CZ" sz="2000" i="1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cs-CZ" sz="2000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  <m:t>R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cs-CZ" sz="2000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  <m:t>a</m:t>
                            </m:r>
                          </m:sub>
                        </m:sSub>
                      </m:num>
                      <m:den>
                        <m:sSubSup>
                          <m:sSubSupPr>
                            <m:ctrlPr>
                              <a:rPr lang="cs-CZ" sz="2000" i="1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cs-CZ" sz="2000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  <m:t>C</m:t>
                            </m:r>
                          </m:e>
                          <m:sub>
                            <m:r>
                              <a:rPr lang="cs-CZ" sz="2000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  <m:t>1</m:t>
                            </m:r>
                          </m:sub>
                          <m:sup>
                            <m:r>
                              <a:rPr lang="cs-CZ" sz="2000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  <m:t>2</m:t>
                            </m:r>
                          </m:sup>
                        </m:sSubSup>
                        <m:r>
                          <a:rPr lang="cs-CZ" sz="2000">
                            <a:solidFill>
                              <a:prstClr val="black"/>
                            </a:solidFill>
                            <a:latin typeface="Cambria Math"/>
                            <a:cs typeface="Arial" pitchFamily="34" charset="0"/>
                          </a:rPr>
                          <m:t>⋅</m:t>
                        </m:r>
                        <m:sSup>
                          <m:sSupPr>
                            <m:ctrlPr>
                              <a:rPr lang="cs-CZ" sz="2000" i="1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cs-CZ" sz="2000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  <m:t>Φ</m:t>
                            </m:r>
                          </m:e>
                          <m:sup>
                            <m:r>
                              <a:rPr lang="cs-CZ" sz="2000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cs-CZ" sz="2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cs-CZ" sz="2000">
                        <a:solidFill>
                          <a:prstClr val="black"/>
                        </a:solidFill>
                        <a:latin typeface="Cambria Math"/>
                        <a:cs typeface="Arial" pitchFamily="34" charset="0"/>
                      </a:rPr>
                      <m:t>⋅</m:t>
                    </m:r>
                    <m:sSub>
                      <m:sSubPr>
                        <m:ctrlPr>
                          <a:rPr lang="cs-CZ" sz="2000" i="1">
                            <a:solidFill>
                              <a:prstClr val="black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cs-CZ" sz="2000">
                            <a:solidFill>
                              <a:prstClr val="black"/>
                            </a:solidFill>
                            <a:latin typeface="Cambria Math"/>
                            <a:cs typeface="Arial" pitchFamily="34" charset="0"/>
                          </a:rPr>
                          <m:t>M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cs-CZ" sz="2000">
                            <a:solidFill>
                              <a:prstClr val="black"/>
                            </a:solidFill>
                            <a:latin typeface="Cambria Math"/>
                            <a:cs typeface="Arial" pitchFamily="34" charset="0"/>
                          </a:rPr>
                          <m:t>h</m:t>
                        </m:r>
                      </m:sub>
                    </m:sSub>
                  </m:oMath>
                </a14:m>
                <a:r>
                  <a:rPr lang="cs-CZ" sz="28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</a:p>
              <a:p>
                <a:pPr>
                  <a:lnSpc>
                    <a:spcPct val="150000"/>
                  </a:lnSpc>
                </a:pPr>
                <a:r>
                  <a:rPr lang="cs-CZ" sz="2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do </a:t>
                </a:r>
                <a:r>
                  <a:rPr lang="cs-CZ" sz="2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bodu A</a:t>
                </a:r>
                <a:r>
                  <a:rPr lang="cs-CZ" sz="2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’, (</a:t>
                </a:r>
                <a:r>
                  <a:rPr lang="cs-CZ" sz="1600" dirty="0" err="1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char</a:t>
                </a:r>
                <a:r>
                  <a:rPr lang="cs-CZ" sz="16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  <a:sym typeface="Wingdings"/>
                  </a:rPr>
                  <a:t> </a:t>
                </a:r>
                <a:r>
                  <a:rPr lang="cs-CZ" sz="16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 má </a:t>
                </a:r>
                <a:br>
                  <a:rPr lang="cs-CZ" sz="16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</a:br>
                <a:r>
                  <a:rPr lang="cs-CZ" sz="16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stejný </a:t>
                </a:r>
                <a:r>
                  <a:rPr lang="cs-CZ" sz="16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sklon </a:t>
                </a:r>
                <a:r>
                  <a:rPr lang="cs-CZ" sz="16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jako </a:t>
                </a:r>
                <a:r>
                  <a:rPr lang="cs-CZ" sz="16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  <a:sym typeface="Wingdings"/>
                  </a:rPr>
                  <a:t></a:t>
                </a:r>
                <a:r>
                  <a:rPr lang="cs-CZ" sz="16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cs-CZ" sz="16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ale </a:t>
                </a:r>
                <a:r>
                  <a:rPr lang="cs-CZ" sz="16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osu </a:t>
                </a:r>
                <a:r>
                  <a:rPr lang="cs-CZ" sz="16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/>
                </a:r>
                <a:br>
                  <a:rPr lang="cs-CZ" sz="16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</a:br>
                <a:r>
                  <a:rPr lang="cs-CZ" sz="16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otáček protíná v</a:t>
                </a:r>
                <a:r>
                  <a:rPr lang="cs-CZ" sz="16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 bodě – </a:t>
                </a:r>
                <a:r>
                  <a:rPr lang="cs-CZ" sz="16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n</a:t>
                </a:r>
                <a:r>
                  <a:rPr lang="cs-CZ" sz="1600" baseline="-25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  <a:r>
                  <a:rPr lang="cs-CZ" sz="2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). </a:t>
                </a:r>
              </a:p>
            </p:txBody>
          </p:sp>
        </mc:Choice>
        <mc:Fallback>
          <p:sp>
            <p:nvSpPr>
              <p:cNvPr id="4" name="Obdélník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121" y="908720"/>
                <a:ext cx="8100440" cy="2800895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828" b="-8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Obdélník 6"/>
          <p:cNvSpPr/>
          <p:nvPr/>
        </p:nvSpPr>
        <p:spPr>
          <a:xfrm>
            <a:off x="420751" y="4437112"/>
            <a:ext cx="8100440" cy="1420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cs-CZ" sz="20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Motor 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je </a:t>
            </a:r>
            <a:r>
              <a:rPr lang="cs-CZ" sz="20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bržděn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brzdným 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momentem 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cs-CZ" sz="2000" baseline="-25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b1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kterému odpovídá 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obrovský 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proud a ten by mohl poškodit vinutí rotoru. </a:t>
            </a:r>
            <a:endParaRPr lang="cs-CZ" sz="20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0575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áze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7520" t="60074" b="7669"/>
          <a:stretch/>
        </p:blipFill>
        <p:spPr bwMode="auto">
          <a:xfrm>
            <a:off x="3423300" y="3959344"/>
            <a:ext cx="5405413" cy="19728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9" name="Obrázek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7355" t="60074" b="7669"/>
          <a:stretch/>
        </p:blipFill>
        <p:spPr bwMode="auto">
          <a:xfrm>
            <a:off x="3423300" y="3959344"/>
            <a:ext cx="5417111" cy="197286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>
              <a:solidFill>
                <a:prstClr val="white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4" name="Obdélník 3"/>
              <p:cNvSpPr/>
              <p:nvPr/>
            </p:nvSpPr>
            <p:spPr>
              <a:xfrm>
                <a:off x="432000" y="1772816"/>
                <a:ext cx="8100440" cy="267784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endParaRPr lang="cs-CZ" sz="20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cs-CZ" sz="2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Proto </a:t>
                </a:r>
                <a:r>
                  <a:rPr lang="cs-CZ" sz="2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se </a:t>
                </a:r>
                <a:r>
                  <a:rPr lang="cs-CZ" sz="2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většinou do série s vinutím rotoru připojuje brzdný rezistor </a:t>
                </a:r>
                <a:r>
                  <a:rPr lang="cs-CZ" sz="2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R</a:t>
                </a:r>
                <a:r>
                  <a:rPr lang="cs-CZ" sz="2000" baseline="-25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B</a:t>
                </a:r>
                <a:r>
                  <a:rPr lang="cs-CZ" sz="2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cs-CZ" sz="2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/>
                </a:r>
                <a:br>
                  <a:rPr lang="cs-CZ" sz="2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</a:br>
                <a:r>
                  <a:rPr lang="cs-CZ" sz="2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a</a:t>
                </a:r>
                <a:r>
                  <a:rPr lang="cs-CZ" sz="2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 </a:t>
                </a:r>
                <a:r>
                  <a:rPr lang="cs-CZ" sz="2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původní pracovní bod A přejde na</a:t>
                </a:r>
                <a:r>
                  <a:rPr lang="cs-CZ" sz="2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 </a:t>
                </a:r>
                <a:r>
                  <a:rPr lang="cs-CZ" sz="2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charakteristiku </a:t>
                </a:r>
                <a:r>
                  <a:rPr lang="cs-CZ" sz="2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  <a:sym typeface="Wingdings"/>
                  </a:rPr>
                  <a:t></a:t>
                </a:r>
                <a:r>
                  <a:rPr lang="cs-CZ" sz="2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cs-CZ" sz="2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danou rovnicí: </a:t>
                </a:r>
                <a:br>
                  <a:rPr lang="cs-CZ" sz="2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</a:b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cs-CZ" sz="2000">
                        <a:solidFill>
                          <a:prstClr val="black"/>
                        </a:solidFill>
                        <a:latin typeface="Cambria Math"/>
                        <a:cs typeface="Arial" pitchFamily="34" charset="0"/>
                      </a:rPr>
                      <m:t>ω</m:t>
                    </m:r>
                    <m:r>
                      <a:rPr lang="cs-CZ" sz="2000">
                        <a:solidFill>
                          <a:prstClr val="black"/>
                        </a:solidFill>
                        <a:latin typeface="Cambria Math"/>
                        <a:cs typeface="Arial" pitchFamily="34" charset="0"/>
                      </a:rPr>
                      <m:t>=−</m:t>
                    </m:r>
                    <m:f>
                      <m:fPr>
                        <m:ctrlPr>
                          <a:rPr lang="cs-CZ" sz="2000" i="1">
                            <a:solidFill>
                              <a:prstClr val="black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cs-CZ" sz="2000">
                            <a:solidFill>
                              <a:prstClr val="black"/>
                            </a:solidFill>
                            <a:latin typeface="Cambria Math"/>
                            <a:cs typeface="Arial" pitchFamily="34" charset="0"/>
                          </a:rPr>
                          <m:t>U</m:t>
                        </m:r>
                      </m:num>
                      <m:den>
                        <m:sSub>
                          <m:sSubPr>
                            <m:ctrlPr>
                              <a:rPr lang="cs-CZ" sz="2000" i="1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cs-CZ" sz="2000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  <m:t>C</m:t>
                            </m:r>
                          </m:e>
                          <m:sub>
                            <m:r>
                              <a:rPr lang="cs-CZ" sz="2000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  <m:t>1</m:t>
                            </m:r>
                          </m:sub>
                        </m:sSub>
                        <m:r>
                          <a:rPr lang="cs-CZ" sz="2000">
                            <a:solidFill>
                              <a:prstClr val="black"/>
                            </a:solidFill>
                            <a:latin typeface="Cambria Math"/>
                            <a:cs typeface="Arial" pitchFamily="34" charset="0"/>
                          </a:rPr>
                          <m:t>⋅</m:t>
                        </m:r>
                        <m:r>
                          <m:rPr>
                            <m:sty m:val="p"/>
                          </m:rPr>
                          <a:rPr lang="cs-CZ" sz="2000">
                            <a:solidFill>
                              <a:prstClr val="black"/>
                            </a:solidFill>
                            <a:latin typeface="Cambria Math"/>
                            <a:cs typeface="Arial" pitchFamily="34" charset="0"/>
                          </a:rPr>
                          <m:t>Φ</m:t>
                        </m:r>
                      </m:den>
                    </m:f>
                    <m:r>
                      <a:rPr lang="cs-CZ" sz="2000">
                        <a:solidFill>
                          <a:prstClr val="black"/>
                        </a:solidFill>
                        <a:latin typeface="Cambria Math"/>
                        <a:cs typeface="Arial" pitchFamily="34" charset="0"/>
                      </a:rPr>
                      <m:t>−</m:t>
                    </m:r>
                    <m:f>
                      <m:fPr>
                        <m:ctrlPr>
                          <a:rPr lang="cs-CZ" sz="2000" i="1">
                            <a:solidFill>
                              <a:prstClr val="black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cs-CZ" sz="2000" i="1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cs-CZ" sz="2000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  <m:t>R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cs-CZ" sz="2000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  <m:t>a</m:t>
                            </m:r>
                          </m:sub>
                        </m:sSub>
                        <m:r>
                          <a:rPr lang="cs-CZ" sz="2000">
                            <a:solidFill>
                              <a:prstClr val="black"/>
                            </a:solidFill>
                            <a:latin typeface="Cambria Math"/>
                            <a:cs typeface="Arial" pitchFamily="34" charset="0"/>
                          </a:rPr>
                          <m:t>+</m:t>
                        </m:r>
                        <m:sSub>
                          <m:sSubPr>
                            <m:ctrlPr>
                              <a:rPr lang="cs-CZ" sz="2000" i="1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cs-CZ" sz="2000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  <m:t>R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cs-CZ" sz="2000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  <m:t>B</m:t>
                            </m:r>
                          </m:sub>
                        </m:sSub>
                      </m:num>
                      <m:den>
                        <m:sSubSup>
                          <m:sSubSupPr>
                            <m:ctrlPr>
                              <a:rPr lang="cs-CZ" sz="2000" i="1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cs-CZ" sz="2000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  <m:t>C</m:t>
                            </m:r>
                          </m:e>
                          <m:sub>
                            <m:r>
                              <a:rPr lang="cs-CZ" sz="2000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  <m:t>1</m:t>
                            </m:r>
                          </m:sub>
                          <m:sup>
                            <m:r>
                              <a:rPr lang="cs-CZ" sz="2000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  <m:t>2</m:t>
                            </m:r>
                          </m:sup>
                        </m:sSubSup>
                        <m:r>
                          <a:rPr lang="cs-CZ" sz="2000">
                            <a:solidFill>
                              <a:prstClr val="black"/>
                            </a:solidFill>
                            <a:latin typeface="Cambria Math"/>
                            <a:cs typeface="Arial" pitchFamily="34" charset="0"/>
                          </a:rPr>
                          <m:t>⋅</m:t>
                        </m:r>
                        <m:sSup>
                          <m:sSupPr>
                            <m:ctrlPr>
                              <a:rPr lang="cs-CZ" sz="2000" i="1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cs-CZ" sz="2000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  <m:t>Φ</m:t>
                            </m:r>
                          </m:e>
                          <m:sup>
                            <m:r>
                              <a:rPr lang="cs-CZ" sz="2000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cs-CZ" sz="2000">
                        <a:solidFill>
                          <a:prstClr val="black"/>
                        </a:solidFill>
                        <a:latin typeface="Cambria Math"/>
                        <a:cs typeface="Arial" pitchFamily="34" charset="0"/>
                      </a:rPr>
                      <m:t>⋅</m:t>
                    </m:r>
                    <m:sSub>
                      <m:sSubPr>
                        <m:ctrlPr>
                          <a:rPr lang="cs-CZ" sz="2000" i="1">
                            <a:solidFill>
                              <a:prstClr val="black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cs-CZ" sz="2000">
                            <a:solidFill>
                              <a:prstClr val="black"/>
                            </a:solidFill>
                            <a:latin typeface="Cambria Math"/>
                            <a:cs typeface="Arial" pitchFamily="34" charset="0"/>
                          </a:rPr>
                          <m:t>M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cs-CZ" sz="2000">
                            <a:solidFill>
                              <a:prstClr val="black"/>
                            </a:solidFill>
                            <a:latin typeface="Cambria Math"/>
                            <a:cs typeface="Arial" pitchFamily="34" charset="0"/>
                          </a:rPr>
                          <m:t>h</m:t>
                        </m:r>
                      </m:sub>
                    </m:sSub>
                  </m:oMath>
                </a14:m>
                <a:r>
                  <a:rPr lang="cs-CZ" sz="2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cs-CZ" sz="2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/>
                </a:r>
                <a:br>
                  <a:rPr lang="cs-CZ" sz="2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</a:br>
                <a:r>
                  <a:rPr lang="cs-CZ" sz="2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do </a:t>
                </a:r>
                <a:r>
                  <a:rPr lang="cs-CZ" sz="2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pracovního bodu A’’. </a:t>
                </a:r>
                <a:endParaRPr lang="cs-CZ" sz="20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4" name="Obdélník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000" y="1772816"/>
                <a:ext cx="8100440" cy="2677849"/>
              </a:xfrm>
              <a:prstGeom prst="rect">
                <a:avLst/>
              </a:prstGeom>
              <a:blipFill rotWithShape="1">
                <a:blip r:embed="rId4" cstate="print"/>
                <a:stretch>
                  <a:fillRect l="-828" b="-113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3857425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>
              <a:solidFill>
                <a:prstClr val="white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4" name="Obdélník 3"/>
              <p:cNvSpPr/>
              <p:nvPr/>
            </p:nvSpPr>
            <p:spPr>
              <a:xfrm>
                <a:off x="396687" y="1124744"/>
                <a:ext cx="8100440" cy="29917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cs-CZ" sz="2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Charakteristika </a:t>
                </a:r>
                <a:r>
                  <a:rPr lang="cs-CZ" sz="2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  <a:sym typeface="Wingdings"/>
                  </a:rPr>
                  <a:t></a:t>
                </a:r>
                <a:r>
                  <a:rPr lang="cs-CZ" sz="2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 má </a:t>
                </a:r>
                <a:r>
                  <a:rPr lang="cs-CZ" sz="2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větší sklon než přímka </a:t>
                </a:r>
                <a:r>
                  <a:rPr lang="cs-CZ" sz="2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  <a:sym typeface="Wingdings"/>
                  </a:rPr>
                  <a:t></a:t>
                </a:r>
                <a:r>
                  <a:rPr lang="cs-CZ" sz="2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cs-CZ" sz="2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1600" i="1">
                            <a:solidFill>
                              <a:prstClr val="black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cs-CZ" sz="1600" i="1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cs-CZ" sz="1600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  <m:t>R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cs-CZ" sz="1600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  <m:t>a</m:t>
                            </m:r>
                          </m:sub>
                        </m:sSub>
                        <m:r>
                          <a:rPr lang="cs-CZ" sz="1600">
                            <a:solidFill>
                              <a:prstClr val="black"/>
                            </a:solidFill>
                            <a:latin typeface="Cambria Math"/>
                            <a:cs typeface="Arial" pitchFamily="34" charset="0"/>
                          </a:rPr>
                          <m:t>+</m:t>
                        </m:r>
                        <m:sSub>
                          <m:sSubPr>
                            <m:ctrlPr>
                              <a:rPr lang="cs-CZ" sz="1600" i="1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cs-CZ" sz="1600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  <m:t>R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cs-CZ" sz="1600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  <m:t>B</m:t>
                            </m:r>
                          </m:sub>
                        </m:sSub>
                      </m:num>
                      <m:den>
                        <m:sSubSup>
                          <m:sSubSupPr>
                            <m:ctrlPr>
                              <a:rPr lang="cs-CZ" sz="1600" i="1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cs-CZ" sz="1600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  <m:t>C</m:t>
                            </m:r>
                          </m:e>
                          <m:sub>
                            <m:r>
                              <a:rPr lang="cs-CZ" sz="1600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  <m:t>1</m:t>
                            </m:r>
                          </m:sub>
                          <m:sup>
                            <m:r>
                              <a:rPr lang="cs-CZ" sz="1600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  <m:t>2</m:t>
                            </m:r>
                          </m:sup>
                        </m:sSubSup>
                        <m:r>
                          <a:rPr lang="cs-CZ" sz="1600">
                            <a:solidFill>
                              <a:prstClr val="black"/>
                            </a:solidFill>
                            <a:latin typeface="Cambria Math"/>
                            <a:cs typeface="Arial" pitchFamily="34" charset="0"/>
                          </a:rPr>
                          <m:t>⋅</m:t>
                        </m:r>
                        <m:sSup>
                          <m:sSupPr>
                            <m:ctrlPr>
                              <a:rPr lang="cs-CZ" sz="1600" i="1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cs-CZ" sz="1600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  <m:t>Φ</m:t>
                            </m:r>
                          </m:e>
                          <m:sup>
                            <m:r>
                              <a:rPr lang="cs-CZ" sz="1600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cs-CZ" sz="160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  <a:cs typeface="Arial" pitchFamily="34" charset="0"/>
                      </a:rPr>
                      <m:t>&gt;</m:t>
                    </m:r>
                    <m:f>
                      <m:fPr>
                        <m:ctrlPr>
                          <a:rPr lang="cs-CZ" sz="1600" i="1">
                            <a:solidFill>
                              <a:prstClr val="black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cs-CZ" sz="1600" i="1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cs-CZ" sz="1600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  <m:t>R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cs-CZ" sz="1600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  <m:t>a</m:t>
                            </m:r>
                          </m:sub>
                        </m:sSub>
                      </m:num>
                      <m:den>
                        <m:sSubSup>
                          <m:sSubSupPr>
                            <m:ctrlPr>
                              <a:rPr lang="cs-CZ" sz="1600" i="1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cs-CZ" sz="1600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  <m:t>C</m:t>
                            </m:r>
                          </m:e>
                          <m:sub>
                            <m:r>
                              <a:rPr lang="cs-CZ" sz="1600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  <m:t>1</m:t>
                            </m:r>
                          </m:sub>
                          <m:sup>
                            <m:r>
                              <a:rPr lang="cs-CZ" sz="1600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  <m:t>2</m:t>
                            </m:r>
                          </m:sup>
                        </m:sSubSup>
                        <m:r>
                          <a:rPr lang="cs-CZ" sz="1600">
                            <a:solidFill>
                              <a:prstClr val="black"/>
                            </a:solidFill>
                            <a:latin typeface="Cambria Math"/>
                            <a:cs typeface="Arial" pitchFamily="34" charset="0"/>
                          </a:rPr>
                          <m:t>⋅</m:t>
                        </m:r>
                        <m:sSup>
                          <m:sSupPr>
                            <m:ctrlPr>
                              <a:rPr lang="cs-CZ" sz="1600" i="1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cs-CZ" sz="1600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  <m:t>Φ</m:t>
                            </m:r>
                          </m:e>
                          <m:sup>
                            <m:r>
                              <a:rPr lang="cs-CZ" sz="1600">
                                <a:solidFill>
                                  <a:prstClr val="black"/>
                                </a:solidFill>
                                <a:latin typeface="Cambria Math"/>
                                <a:cs typeface="Arial" pitchFamily="34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cs-CZ" sz="2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) a</a:t>
                </a:r>
                <a:r>
                  <a:rPr lang="cs-CZ" sz="2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 osu otáček protíná v bodě </a:t>
                </a:r>
                <a:r>
                  <a:rPr lang="cs-CZ" sz="2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-n</a:t>
                </a:r>
                <a:r>
                  <a:rPr lang="cs-CZ" sz="2000" baseline="-25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  <a:r>
                  <a:rPr lang="cs-CZ" sz="2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.</a:t>
                </a:r>
              </a:p>
              <a:p>
                <a:pPr>
                  <a:lnSpc>
                    <a:spcPct val="150000"/>
                  </a:lnSpc>
                </a:pPr>
                <a:r>
                  <a:rPr lang="cs-CZ" sz="2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Brzdný moment je však </a:t>
                </a:r>
                <a:br>
                  <a:rPr lang="cs-CZ" sz="2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</a:br>
                <a:r>
                  <a:rPr lang="cs-CZ" sz="2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menší =&gt; kompromis </a:t>
                </a:r>
                <a:br>
                  <a:rPr lang="cs-CZ" sz="2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</a:br>
                <a:r>
                  <a:rPr lang="cs-CZ" sz="2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velikosti R</a:t>
                </a:r>
                <a:r>
                  <a:rPr lang="cs-CZ" sz="2000" baseline="-25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B</a:t>
                </a:r>
                <a:r>
                  <a:rPr lang="cs-CZ" sz="2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 (</a:t>
                </a:r>
                <a:r>
                  <a:rPr lang="cs-CZ" sz="16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brzdný </a:t>
                </a:r>
                <a:br>
                  <a:rPr lang="cs-CZ" sz="16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</a:br>
                <a:r>
                  <a:rPr lang="cs-CZ" sz="16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proud ˣ brzdný moment</a:t>
                </a:r>
                <a:r>
                  <a:rPr lang="cs-CZ" sz="20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)</a:t>
                </a:r>
              </a:p>
            </p:txBody>
          </p:sp>
        </mc:Choice>
        <mc:Fallback>
          <p:sp>
            <p:nvSpPr>
              <p:cNvPr id="4" name="Obdélník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687" y="1124744"/>
                <a:ext cx="8100440" cy="2991716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l="-752" b="-10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Obrázek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7355" t="60074" b="7669"/>
          <a:stretch/>
        </p:blipFill>
        <p:spPr bwMode="auto">
          <a:xfrm>
            <a:off x="3635896" y="2146517"/>
            <a:ext cx="5144607" cy="1872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7" name="Obdélník 6"/>
          <p:cNvSpPr/>
          <p:nvPr/>
        </p:nvSpPr>
        <p:spPr>
          <a:xfrm>
            <a:off x="432000" y="4221088"/>
            <a:ext cx="810044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Brzdný 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moment se bude (</a:t>
            </a:r>
            <a:r>
              <a:rPr lang="cs-CZ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v obou případech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 s klesajícími otáčkami zmenšovat, až se rotor zastaví. </a:t>
            </a:r>
            <a:endParaRPr lang="cs-CZ" sz="20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 tomto okamžiku se 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musí 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odpojit zdroj 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napětí 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rotoru, protože 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jinak </a:t>
            </a:r>
            <a:r>
              <a:rPr lang="cs-CZ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by se rotor roztočil opačným směrem (</a:t>
            </a:r>
            <a:r>
              <a:rPr lang="cs-CZ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odpojit motor můžeme už při nastavených minimálních otáčkách a motor se nechá doběhnout</a:t>
            </a:r>
            <a:r>
              <a:rPr lang="cs-CZ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).</a:t>
            </a:r>
            <a:endParaRPr lang="cs-CZ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7576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1870797" y="1144603"/>
            <a:ext cx="540244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2800" b="1" spc="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1.1 Motor s cizím buzením</a:t>
            </a:r>
            <a:endParaRPr lang="cs-CZ" sz="2800" b="1" spc="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470" t="19314" r="15728" b="51813"/>
          <a:stretch/>
        </p:blipFill>
        <p:spPr bwMode="auto">
          <a:xfrm>
            <a:off x="539552" y="3573016"/>
            <a:ext cx="5627676" cy="288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8" name="Obdélník 7"/>
          <p:cNvSpPr/>
          <p:nvPr/>
        </p:nvSpPr>
        <p:spPr>
          <a:xfrm>
            <a:off x="432000" y="2924944"/>
            <a:ext cx="8100440" cy="496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SCHÉMA ZAPOJENÍ</a:t>
            </a:r>
          </a:p>
        </p:txBody>
      </p:sp>
      <p:sp>
        <p:nvSpPr>
          <p:cNvPr id="5" name="Obdélník 4"/>
          <p:cNvSpPr/>
          <p:nvPr/>
        </p:nvSpPr>
        <p:spPr>
          <a:xfrm>
            <a:off x="420125" y="1810722"/>
            <a:ext cx="8100440" cy="958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Cizí buzení = </a:t>
            </a:r>
            <a:r>
              <a:rPr lang="cs-CZ" sz="20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vinutí statoru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které </a:t>
            </a:r>
            <a:r>
              <a:rPr lang="cs-CZ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není</a:t>
            </a:r>
            <a:r>
              <a:rPr lang="cs-CZ" sz="20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propojeno s vinutím rotoru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 je připojeno na „cizí“ zdroj napětí </a:t>
            </a:r>
            <a:r>
              <a:rPr lang="cs-CZ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(jiný zdroj než je připojen k rotorovému vinutí</a:t>
            </a:r>
            <a:r>
              <a:rPr lang="cs-CZ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cs-CZ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2334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bldLvl="3"/>
      <p:bldP spid="5" grpId="0" build="p" bldLvl="3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43050" y="0"/>
            <a:ext cx="6057900" cy="1179490"/>
          </a:xfrm>
        </p:spPr>
        <p:txBody>
          <a:bodyPr/>
          <a:lstStyle/>
          <a:p>
            <a:pPr algn="ctr"/>
            <a:r>
              <a:rPr lang="cs-CZ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Shrnutí učiva</a:t>
            </a:r>
            <a:endParaRPr lang="cs-CZ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75013" y="985653"/>
            <a:ext cx="8182099" cy="6677892"/>
          </a:xfrm>
        </p:spPr>
        <p:txBody>
          <a:bodyPr>
            <a:norm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endParaRPr lang="cs-CZ" sz="21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endParaRPr lang="cs-CZ" sz="2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cs-CZ" sz="21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cs-CZ" sz="2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cs-CZ" sz="21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Cizí buzení </a:t>
            </a:r>
            <a:r>
              <a:rPr lang="cs-CZ" sz="2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znamená</a:t>
            </a:r>
            <a:r>
              <a:rPr lang="cs-CZ" sz="21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cs-CZ" sz="2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endParaRPr lang="cs-CZ" sz="21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endParaRPr lang="cs-CZ" sz="21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endParaRPr lang="cs-CZ" sz="2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cs-CZ" sz="2100" dirty="0" smtClean="0">
                <a:solidFill>
                  <a:srgbClr val="000000"/>
                </a:solidFill>
                <a:latin typeface="Arial" panose="020B0604020202020204" pitchFamily="34" charset="0"/>
                <a:cs typeface="Arial" pitchFamily="34" charset="0"/>
              </a:rPr>
              <a:t>2. </a:t>
            </a:r>
            <a:r>
              <a:rPr lang="cs-CZ" sz="2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Komutátor zajišťuje </a:t>
            </a:r>
            <a:r>
              <a:rPr lang="cs-CZ" sz="21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endParaRPr lang="cs-CZ" sz="2100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sz="21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sz="21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sz="21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lvl="1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sz="21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lvl="1">
              <a:spcBef>
                <a:spcPts val="0"/>
              </a:spcBef>
              <a:buClr>
                <a:schemeClr val="bg1"/>
              </a:buClr>
            </a:pPr>
            <a:endParaRPr lang="cs-CZ" sz="21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lvl="1">
              <a:spcBef>
                <a:spcPts val="0"/>
              </a:spcBef>
              <a:buClr>
                <a:schemeClr val="bg1"/>
              </a:buClr>
            </a:pPr>
            <a:endParaRPr lang="cs-CZ" sz="21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lvl="1">
              <a:spcBef>
                <a:spcPts val="0"/>
              </a:spcBef>
              <a:buClr>
                <a:schemeClr val="bg1"/>
              </a:buClr>
            </a:pPr>
            <a:r>
              <a:rPr lang="cs-CZ" sz="21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cs-CZ" sz="2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cs-CZ" sz="21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Otáčková charakteristika je</a:t>
            </a:r>
            <a:r>
              <a:rPr lang="cs-CZ" sz="21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0" lvl="1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sz="21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lvl="1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sz="21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lvl="1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sz="21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cs-CZ" sz="2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cs-CZ" sz="21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</a:t>
            </a:r>
            <a:r>
              <a:rPr lang="cs-CZ" sz="2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obře kompenzovaný </a:t>
            </a:r>
            <a:r>
              <a:rPr lang="cs-CZ" sz="21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stroje </a:t>
            </a:r>
            <a:br>
              <a:rPr lang="cs-CZ" sz="21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cs-CZ" sz="2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má otáčkovou </a:t>
            </a:r>
            <a:r>
              <a:rPr lang="cs-CZ" sz="21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char</a:t>
            </a:r>
            <a:r>
              <a:rPr lang="cs-CZ" sz="2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tvaru</a:t>
            </a:r>
            <a:r>
              <a:rPr lang="cs-CZ" sz="21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:</a:t>
            </a:r>
            <a:endParaRPr lang="cs-CZ" sz="21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lvl="2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sz="21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lvl="1">
              <a:buClrTx/>
            </a:pP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6" name="Zaoblený obdélník 5"/>
          <p:cNvSpPr/>
          <p:nvPr/>
        </p:nvSpPr>
        <p:spPr>
          <a:xfrm>
            <a:off x="4430919" y="2208811"/>
            <a:ext cx="4380572" cy="2042557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>
              <a:lnSpc>
                <a:spcPct val="120000"/>
              </a:lnSpc>
              <a:buClr>
                <a:schemeClr val="bg1"/>
              </a:buClr>
            </a:pPr>
            <a:endParaRPr lang="cs-CZ" dirty="0" smtClean="0">
              <a:solidFill>
                <a:schemeClr val="accent6">
                  <a:lumMod val="40000"/>
                  <a:lumOff val="6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1" algn="ctr">
              <a:lnSpc>
                <a:spcPct val="120000"/>
              </a:lnSpc>
              <a:buClr>
                <a:schemeClr val="bg1"/>
              </a:buClr>
            </a:pPr>
            <a:r>
              <a:rPr lang="cs-CZ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Že </a:t>
            </a:r>
            <a:r>
              <a:rPr lang="cs-CZ" dirty="0">
                <a:solidFill>
                  <a:schemeClr val="accent6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pod jižním pólem statoru bude vinutím rotoru procházet opačný proud než pod statorovým pólem severním a rotor se bude otáčet, tzn., </a:t>
            </a:r>
            <a:r>
              <a:rPr lang="cs-CZ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že </a:t>
            </a:r>
            <a:r>
              <a:rPr lang="cs-CZ" dirty="0">
                <a:solidFill>
                  <a:schemeClr val="accent6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pracuje jako rotační střídač.</a:t>
            </a:r>
            <a:endParaRPr lang="cs-CZ" sz="1400" dirty="0">
              <a:solidFill>
                <a:schemeClr val="accent6">
                  <a:lumMod val="40000"/>
                  <a:lumOff val="6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1" algn="ctr">
              <a:lnSpc>
                <a:spcPct val="120000"/>
              </a:lnSpc>
              <a:buClr>
                <a:schemeClr val="bg1"/>
              </a:buClr>
            </a:pPr>
            <a:endParaRPr lang="cs-CZ" dirty="0">
              <a:solidFill>
                <a:schemeClr val="accent6">
                  <a:lumMod val="40000"/>
                  <a:lumOff val="6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aoblený obdélník 6"/>
          <p:cNvSpPr/>
          <p:nvPr/>
        </p:nvSpPr>
        <p:spPr>
          <a:xfrm>
            <a:off x="4454670" y="4649728"/>
            <a:ext cx="4380572" cy="600891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>
              <a:lnSpc>
                <a:spcPct val="120000"/>
              </a:lnSpc>
            </a:pPr>
            <a:r>
              <a:rPr lang="cs-CZ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Závislost </a:t>
            </a:r>
            <a:r>
              <a:rPr lang="cs-CZ" dirty="0">
                <a:solidFill>
                  <a:schemeClr val="accent6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otáček motoru na momentu </a:t>
            </a:r>
            <a:r>
              <a:rPr lang="cs-CZ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stroje.</a:t>
            </a:r>
            <a:endParaRPr lang="cs-CZ" dirty="0">
              <a:solidFill>
                <a:schemeClr val="accent6">
                  <a:lumMod val="40000"/>
                  <a:lumOff val="6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Zaoblený obdélník 7"/>
          <p:cNvSpPr/>
          <p:nvPr/>
        </p:nvSpPr>
        <p:spPr>
          <a:xfrm>
            <a:off x="4430919" y="5727153"/>
            <a:ext cx="4380572" cy="600891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ctr">
              <a:lnSpc>
                <a:spcPct val="120000"/>
              </a:lnSpc>
              <a:buClr>
                <a:schemeClr val="bg1"/>
              </a:buClr>
            </a:pPr>
            <a:r>
              <a:rPr lang="cs-CZ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Přímky</a:t>
            </a:r>
            <a:endParaRPr lang="cs-CZ" dirty="0">
              <a:solidFill>
                <a:schemeClr val="accent6">
                  <a:lumMod val="40000"/>
                  <a:lumOff val="6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Zaoblený obdélník 3">
            <a:hlinkClick r:id="" action="ppaction://noaction" highlightClick="1"/>
          </p:cNvPr>
          <p:cNvSpPr/>
          <p:nvPr/>
        </p:nvSpPr>
        <p:spPr>
          <a:xfrm>
            <a:off x="4430919" y="1135552"/>
            <a:ext cx="4380572" cy="600891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  <a:buClr>
                <a:schemeClr val="bg1"/>
              </a:buClr>
            </a:pPr>
            <a:r>
              <a:rPr lang="cs-CZ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Vinutí statoru není propojeno s vinutím rotoru, je napájeno z cizího zdroje napětí</a:t>
            </a:r>
            <a:endParaRPr lang="cs-CZ" dirty="0">
              <a:solidFill>
                <a:schemeClr val="accent6">
                  <a:lumMod val="40000"/>
                  <a:lumOff val="6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27761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53143" y="622301"/>
            <a:ext cx="7932717" cy="7041244"/>
          </a:xfrm>
        </p:spPr>
        <p:txBody>
          <a:bodyPr>
            <a:norm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cs-CZ" sz="2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cs-CZ" sz="21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cs-CZ" sz="21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Spouštění </a:t>
            </a:r>
            <a:r>
              <a:rPr lang="cs-CZ" sz="2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motoru je</a:t>
            </a:r>
            <a:r>
              <a:rPr lang="cs-CZ" sz="21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:</a:t>
            </a:r>
            <a:endParaRPr lang="cs-CZ" sz="2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endParaRPr lang="cs-CZ" sz="21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endParaRPr lang="cs-CZ" sz="21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endParaRPr lang="cs-CZ" sz="2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cs-CZ" sz="2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cs-CZ" sz="2100" dirty="0" smtClean="0">
                <a:solidFill>
                  <a:srgbClr val="000000"/>
                </a:solidFill>
                <a:latin typeface="Arial" panose="020B0604020202020204" pitchFamily="34" charset="0"/>
                <a:cs typeface="Arial" pitchFamily="34" charset="0"/>
              </a:rPr>
              <a:t>. </a:t>
            </a:r>
            <a:r>
              <a:rPr lang="cs-CZ" sz="2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Postup při </a:t>
            </a:r>
            <a:r>
              <a:rPr lang="cs-CZ" sz="21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spouštění </a:t>
            </a:r>
            <a:r>
              <a:rPr lang="cs-CZ" sz="21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endParaRPr lang="cs-CZ" sz="2100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sz="21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sz="21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sz="21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lvl="1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sz="21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lvl="1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sz="21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lvl="1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sz="21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7. Při spouštění nastává</a:t>
            </a:r>
            <a:r>
              <a:rPr lang="cs-CZ" sz="21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:</a:t>
            </a:r>
          </a:p>
          <a:p>
            <a:pPr marL="0" lvl="1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sz="21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lvl="1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sz="21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lvl="1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sz="21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lvl="1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sz="2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8</a:t>
            </a:r>
            <a:r>
              <a:rPr lang="cs-CZ" sz="21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cs-CZ" sz="2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Spustit přímým připojením </a:t>
            </a:r>
          </a:p>
          <a:p>
            <a:pPr marL="0" lvl="1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sz="21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ke </a:t>
            </a:r>
            <a:r>
              <a:rPr lang="cs-CZ" sz="21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zdroji </a:t>
            </a:r>
            <a:r>
              <a:rPr lang="cs-CZ" sz="2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napětí můžeme</a:t>
            </a:r>
            <a:r>
              <a:rPr lang="cs-CZ" sz="21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:</a:t>
            </a:r>
            <a:endParaRPr lang="cs-CZ" sz="21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lvl="2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sz="21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lvl="1">
              <a:buClrTx/>
            </a:pP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6" name="Zaoblený obdélník 5"/>
          <p:cNvSpPr/>
          <p:nvPr/>
        </p:nvSpPr>
        <p:spPr>
          <a:xfrm>
            <a:off x="4430919" y="1651000"/>
            <a:ext cx="4321195" cy="1741879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cs-CZ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Nejdříve se </a:t>
            </a:r>
            <a:r>
              <a:rPr lang="cs-CZ" dirty="0">
                <a:solidFill>
                  <a:schemeClr val="accent6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připojí zdroj napětí k budícímu vinutí (</a:t>
            </a:r>
            <a:r>
              <a:rPr lang="cs-CZ" dirty="0" err="1">
                <a:solidFill>
                  <a:schemeClr val="accent6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U</a:t>
            </a:r>
            <a:r>
              <a:rPr lang="cs-CZ" baseline="-25000" dirty="0" err="1">
                <a:solidFill>
                  <a:schemeClr val="accent6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b</a:t>
            </a:r>
            <a:r>
              <a:rPr lang="cs-CZ" dirty="0">
                <a:solidFill>
                  <a:schemeClr val="accent6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), nastaví se příslušný budící proud (</a:t>
            </a:r>
            <a:r>
              <a:rPr lang="cs-CZ" dirty="0" err="1">
                <a:solidFill>
                  <a:schemeClr val="accent6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cs-CZ" baseline="-25000" dirty="0" err="1">
                <a:solidFill>
                  <a:schemeClr val="accent6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b</a:t>
            </a:r>
            <a:r>
              <a:rPr lang="cs-CZ" dirty="0">
                <a:solidFill>
                  <a:schemeClr val="accent6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) a poté se připojí zdroj napětí k vinutí rotoru (</a:t>
            </a:r>
            <a:r>
              <a:rPr lang="cs-CZ" dirty="0" err="1">
                <a:solidFill>
                  <a:schemeClr val="accent6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U</a:t>
            </a:r>
            <a:r>
              <a:rPr lang="cs-CZ" baseline="-25000" dirty="0" err="1">
                <a:solidFill>
                  <a:schemeClr val="accent6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cs-CZ" dirty="0">
                <a:solidFill>
                  <a:schemeClr val="accent6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). </a:t>
            </a:r>
          </a:p>
        </p:txBody>
      </p:sp>
      <p:sp>
        <p:nvSpPr>
          <p:cNvPr id="7" name="Zaoblený obdélník 6"/>
          <p:cNvSpPr/>
          <p:nvPr/>
        </p:nvSpPr>
        <p:spPr>
          <a:xfrm>
            <a:off x="4430919" y="3899466"/>
            <a:ext cx="4321193" cy="600891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>
              <a:lnSpc>
                <a:spcPct val="120000"/>
              </a:lnSpc>
            </a:pPr>
            <a:r>
              <a:rPr lang="cs-CZ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 Velký proudový odběr, který musíme omezit.</a:t>
            </a:r>
            <a:endParaRPr lang="cs-CZ" dirty="0">
              <a:solidFill>
                <a:schemeClr val="accent6">
                  <a:lumMod val="40000"/>
                  <a:lumOff val="6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Zaoblený obdélník 7"/>
          <p:cNvSpPr/>
          <p:nvPr/>
        </p:nvSpPr>
        <p:spPr>
          <a:xfrm>
            <a:off x="4430921" y="5307295"/>
            <a:ext cx="4321193" cy="600891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ctr">
              <a:lnSpc>
                <a:spcPct val="120000"/>
              </a:lnSpc>
              <a:buClr>
                <a:schemeClr val="bg1"/>
              </a:buClr>
            </a:pPr>
            <a:r>
              <a:rPr lang="cs-CZ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Motor do výkonu 1kW</a:t>
            </a:r>
            <a:endParaRPr lang="cs-CZ" dirty="0">
              <a:solidFill>
                <a:schemeClr val="accent6">
                  <a:lumMod val="40000"/>
                  <a:lumOff val="6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Zaoblený obdélník 3">
            <a:hlinkClick r:id="" action="ppaction://noaction" highlightClick="1"/>
          </p:cNvPr>
          <p:cNvSpPr/>
          <p:nvPr/>
        </p:nvSpPr>
        <p:spPr>
          <a:xfrm>
            <a:off x="4430915" y="740650"/>
            <a:ext cx="4321197" cy="600891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  <a:buClr>
                <a:schemeClr val="bg1"/>
              </a:buClr>
            </a:pPr>
            <a:r>
              <a:rPr lang="cs-CZ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Roztočení z klidového stavu</a:t>
            </a:r>
            <a:endParaRPr lang="cs-CZ" dirty="0">
              <a:solidFill>
                <a:schemeClr val="accent6">
                  <a:lumMod val="40000"/>
                  <a:lumOff val="6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04281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63913" y="1270929"/>
            <a:ext cx="8121287" cy="6374673"/>
          </a:xfrm>
        </p:spPr>
        <p:txBody>
          <a:bodyPr>
            <a:norm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endParaRPr lang="cs-CZ" sz="21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cs-CZ" sz="2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9. </a:t>
            </a:r>
            <a:r>
              <a:rPr lang="cs-CZ" sz="21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 větších motorů musíme omezit velikost záběrného </a:t>
            </a:r>
            <a:r>
              <a:rPr lang="cs-CZ" sz="2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proudu: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endParaRPr lang="cs-CZ" sz="21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endParaRPr lang="cs-CZ" sz="2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cs-CZ" sz="2100" dirty="0" smtClean="0">
              <a:solidFill>
                <a:schemeClr val="bg1"/>
              </a:solidFill>
              <a:latin typeface="Arial" panose="020B0604020202020204" pitchFamily="34" charset="0"/>
              <a:cs typeface="Arial" pitchFamily="34" charset="0"/>
            </a:endParaRPr>
          </a:p>
          <a:p>
            <a:pPr algn="l"/>
            <a:endParaRPr lang="cs-CZ" sz="2100" dirty="0">
              <a:solidFill>
                <a:schemeClr val="bg1"/>
              </a:solidFill>
              <a:latin typeface="Arial" panose="020B0604020202020204" pitchFamily="34" charset="0"/>
              <a:cs typeface="Arial" pitchFamily="34" charset="0"/>
            </a:endParaRPr>
          </a:p>
          <a:p>
            <a:pPr algn="l"/>
            <a:endParaRPr lang="cs-CZ" sz="2100" dirty="0" smtClean="0">
              <a:solidFill>
                <a:schemeClr val="bg1"/>
              </a:solidFill>
              <a:latin typeface="Arial" panose="020B0604020202020204" pitchFamily="34" charset="0"/>
              <a:cs typeface="Arial" pitchFamily="34" charset="0"/>
            </a:endParaRPr>
          </a:p>
          <a:p>
            <a:pPr algn="l"/>
            <a:endParaRPr lang="cs-CZ" sz="2100" dirty="0">
              <a:solidFill>
                <a:schemeClr val="bg1"/>
              </a:solidFill>
              <a:latin typeface="Arial" panose="020B0604020202020204" pitchFamily="34" charset="0"/>
              <a:cs typeface="Arial" pitchFamily="34" charset="0"/>
            </a:endParaRPr>
          </a:p>
          <a:p>
            <a:pPr algn="l"/>
            <a:r>
              <a:rPr lang="cs-CZ" sz="2100" dirty="0" smtClean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10. </a:t>
            </a:r>
            <a:r>
              <a:rPr lang="cs-CZ" sz="21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 roztočení na jmenovité </a:t>
            </a:r>
            <a:r>
              <a:rPr lang="cs-CZ" sz="2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otáčky</a:t>
            </a:r>
          </a:p>
          <a:p>
            <a:pPr algn="l"/>
            <a:r>
              <a:rPr lang="cs-CZ" sz="2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při spouštění rezistorovým spouštěčem </a:t>
            </a:r>
            <a:r>
              <a:rPr lang="cs-CZ" sz="2100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endParaRPr lang="cs-CZ" sz="2100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sz="21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sz="21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sz="21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lvl="1">
              <a:spcBef>
                <a:spcPts val="0"/>
              </a:spcBef>
              <a:buClr>
                <a:schemeClr val="bg1"/>
              </a:buClr>
            </a:pPr>
            <a:r>
              <a:rPr lang="cs-CZ" sz="2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11</a:t>
            </a:r>
            <a:r>
              <a:rPr lang="cs-CZ" sz="21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. Při spouštění </a:t>
            </a:r>
            <a:r>
              <a:rPr lang="cs-CZ" sz="2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regulovatelným </a:t>
            </a:r>
            <a:endParaRPr lang="cs-CZ" sz="21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lvl="1">
              <a:spcBef>
                <a:spcPts val="0"/>
              </a:spcBef>
              <a:buClr>
                <a:schemeClr val="bg1"/>
              </a:buClr>
            </a:pPr>
            <a:r>
              <a:rPr lang="cs-CZ" sz="2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1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  zdrojem napětí</a:t>
            </a:r>
            <a:r>
              <a:rPr lang="cs-CZ" sz="21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0" lvl="1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sz="21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lvl="1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sz="21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lvl="1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sz="21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lvl="1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sz="21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lvl="2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sz="21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lvl="1">
              <a:buClrTx/>
            </a:pPr>
            <a:endParaRPr lang="cs-CZ" sz="21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cs-CZ" sz="21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cs-CZ" sz="2100" dirty="0" smtClean="0">
              <a:solidFill>
                <a:schemeClr val="bg1"/>
              </a:solidFill>
            </a:endParaRPr>
          </a:p>
          <a:p>
            <a:endParaRPr lang="cs-CZ" sz="2100" dirty="0">
              <a:solidFill>
                <a:schemeClr val="bg1"/>
              </a:solidFill>
            </a:endParaRPr>
          </a:p>
        </p:txBody>
      </p:sp>
      <p:sp>
        <p:nvSpPr>
          <p:cNvPr id="6" name="Zaoblený obdélník 5"/>
          <p:cNvSpPr/>
          <p:nvPr/>
        </p:nvSpPr>
        <p:spPr>
          <a:xfrm>
            <a:off x="5949476" y="3435734"/>
            <a:ext cx="2864324" cy="600891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>
              <a:lnSpc>
                <a:spcPct val="120000"/>
              </a:lnSpc>
              <a:buClr>
                <a:schemeClr val="bg1"/>
              </a:buClr>
            </a:pPr>
            <a:r>
              <a:rPr lang="cs-CZ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Spouštěč odpojíme.</a:t>
            </a:r>
            <a:endParaRPr lang="cs-CZ" dirty="0">
              <a:solidFill>
                <a:schemeClr val="accent6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aoblený obdélník 6"/>
          <p:cNvSpPr/>
          <p:nvPr/>
        </p:nvSpPr>
        <p:spPr>
          <a:xfrm>
            <a:off x="4597400" y="4787900"/>
            <a:ext cx="4216400" cy="1422399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cs-CZ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Nejdříve nastavíme velikost napětí na minimální hodnotu a poté napětí zvyšujeme.</a:t>
            </a:r>
          </a:p>
        </p:txBody>
      </p:sp>
      <p:sp>
        <p:nvSpPr>
          <p:cNvPr id="4" name="Zaoblený obdélník 3">
            <a:hlinkClick r:id="" action="ppaction://noaction" highlightClick="1"/>
          </p:cNvPr>
          <p:cNvSpPr/>
          <p:nvPr/>
        </p:nvSpPr>
        <p:spPr>
          <a:xfrm>
            <a:off x="4430918" y="1155700"/>
            <a:ext cx="4382881" cy="1397000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>
              <a:lnSpc>
                <a:spcPct val="150000"/>
              </a:lnSpc>
            </a:pPr>
            <a:endParaRPr lang="cs-CZ" dirty="0" smtClean="0">
              <a:solidFill>
                <a:schemeClr val="accent6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150000"/>
              </a:lnSpc>
            </a:pPr>
            <a:r>
              <a:rPr lang="cs-CZ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Spouštěcím </a:t>
            </a:r>
            <a:r>
              <a:rPr lang="cs-CZ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rezistorem zapojeným sériově k vinutí </a:t>
            </a:r>
            <a:r>
              <a:rPr lang="cs-CZ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rotoru. </a:t>
            </a:r>
          </a:p>
          <a:p>
            <a:pPr lvl="1">
              <a:lnSpc>
                <a:spcPct val="150000"/>
              </a:lnSpc>
            </a:pPr>
            <a:r>
              <a:rPr lang="cs-CZ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Snížením </a:t>
            </a:r>
            <a:r>
              <a:rPr lang="cs-CZ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napětí rotorového </a:t>
            </a:r>
            <a:r>
              <a:rPr lang="cs-CZ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zdroje.</a:t>
            </a:r>
            <a:endParaRPr lang="cs-CZ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  <a:buClr>
                <a:schemeClr val="bg1"/>
              </a:buClr>
            </a:pPr>
            <a:endParaRPr lang="cs-CZ" dirty="0">
              <a:solidFill>
                <a:schemeClr val="accent6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442888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93700" y="977901"/>
            <a:ext cx="8191499" cy="6685644"/>
          </a:xfrm>
        </p:spPr>
        <p:txBody>
          <a:bodyPr>
            <a:norm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cs-CZ" sz="21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12. Regulací otáček rozumíme</a:t>
            </a:r>
            <a:r>
              <a:rPr lang="cs-CZ" sz="2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1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cs-CZ" sz="2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endParaRPr lang="cs-CZ" sz="21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endParaRPr lang="cs-CZ" sz="21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endParaRPr lang="cs-CZ" sz="2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cs-CZ" sz="2100" dirty="0" smtClean="0">
                <a:solidFill>
                  <a:srgbClr val="000000"/>
                </a:solidFill>
                <a:latin typeface="Arial" panose="020B0604020202020204" pitchFamily="34" charset="0"/>
                <a:cs typeface="Arial" pitchFamily="34" charset="0"/>
              </a:rPr>
              <a:t>13. </a:t>
            </a:r>
            <a:r>
              <a:rPr lang="cs-CZ" sz="21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Otáčky stejnosměrného cize </a:t>
            </a:r>
            <a:endParaRPr lang="cs-CZ" sz="21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l"/>
            <a:r>
              <a:rPr lang="cs-CZ" sz="21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buzeného </a:t>
            </a:r>
            <a:r>
              <a:rPr lang="cs-CZ" sz="21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motoru lze regulovat</a:t>
            </a:r>
            <a:r>
              <a:rPr lang="cs-CZ" sz="2100" dirty="0" smtClean="0">
                <a:solidFill>
                  <a:srgbClr val="000000"/>
                </a:solidFill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cs-CZ" sz="21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endParaRPr lang="cs-CZ" sz="2100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sz="21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sz="21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sz="21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lvl="1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sz="21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lvl="1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sz="21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14. </a:t>
            </a:r>
            <a:r>
              <a:rPr lang="cs-CZ" sz="21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Úmyslné </a:t>
            </a:r>
            <a:r>
              <a:rPr lang="cs-CZ" sz="21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zpomalení nebo úplné </a:t>
            </a:r>
            <a:endParaRPr lang="cs-CZ" sz="21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0" lvl="1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sz="21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1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   zastavení </a:t>
            </a:r>
            <a:r>
              <a:rPr lang="cs-CZ" sz="21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rotoru</a:t>
            </a:r>
            <a:r>
              <a:rPr lang="cs-CZ" sz="21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je :</a:t>
            </a:r>
          </a:p>
          <a:p>
            <a:pPr marL="0" lvl="1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sz="21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lvl="1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sz="21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lvl="1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sz="21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lvl="1">
              <a:buClrTx/>
            </a:pP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6" name="Zaoblený obdélník 5"/>
          <p:cNvSpPr/>
          <p:nvPr/>
        </p:nvSpPr>
        <p:spPr>
          <a:xfrm>
            <a:off x="4811920" y="2466543"/>
            <a:ext cx="4014581" cy="1737157"/>
          </a:xfrm>
          <a:prstGeom prst="roundRect">
            <a:avLst>
              <a:gd name="adj" fmla="val 18860"/>
            </a:avLst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>
              <a:lnSpc>
                <a:spcPct val="150000"/>
              </a:lnSpc>
              <a:buClr>
                <a:srgbClr val="000000"/>
              </a:buClr>
            </a:pPr>
            <a:r>
              <a:rPr lang="cs-CZ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Změnou </a:t>
            </a:r>
            <a:r>
              <a:rPr lang="cs-CZ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napětí na </a:t>
            </a:r>
            <a:r>
              <a:rPr lang="cs-CZ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rotoru,</a:t>
            </a:r>
          </a:p>
          <a:p>
            <a:pPr lvl="1">
              <a:lnSpc>
                <a:spcPct val="150000"/>
              </a:lnSpc>
              <a:buClr>
                <a:srgbClr val="000000"/>
              </a:buClr>
            </a:pPr>
            <a:r>
              <a:rPr lang="cs-CZ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zařazením </a:t>
            </a:r>
            <a:r>
              <a:rPr lang="cs-CZ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rezistoru do série s rotorovým </a:t>
            </a:r>
            <a:r>
              <a:rPr lang="cs-CZ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vinutím, změnou </a:t>
            </a:r>
            <a:r>
              <a:rPr lang="cs-CZ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velikosti budícího proudu </a:t>
            </a:r>
            <a:r>
              <a:rPr lang="cs-CZ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cs-CZ" dirty="0">
              <a:solidFill>
                <a:schemeClr val="accent6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aoblený obdélník 6"/>
          <p:cNvSpPr/>
          <p:nvPr/>
        </p:nvSpPr>
        <p:spPr>
          <a:xfrm>
            <a:off x="4811920" y="4746576"/>
            <a:ext cx="4014580" cy="600891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>
              <a:lnSpc>
                <a:spcPct val="120000"/>
              </a:lnSpc>
            </a:pPr>
            <a:r>
              <a:rPr lang="cs-CZ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Brždění.</a:t>
            </a:r>
            <a:endParaRPr lang="cs-CZ" dirty="0">
              <a:solidFill>
                <a:schemeClr val="accent6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Zaoblený obdélník 3">
            <a:hlinkClick r:id="" action="ppaction://noaction" highlightClick="1"/>
          </p:cNvPr>
          <p:cNvSpPr/>
          <p:nvPr/>
        </p:nvSpPr>
        <p:spPr>
          <a:xfrm>
            <a:off x="4430918" y="1143930"/>
            <a:ext cx="4395582" cy="600891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  <a:buClr>
                <a:schemeClr val="bg1"/>
              </a:buClr>
            </a:pPr>
            <a:r>
              <a:rPr lang="cs-CZ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Úmyslnou změnu</a:t>
            </a:r>
            <a:r>
              <a:rPr lang="cs-CZ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 otáček </a:t>
            </a:r>
            <a:r>
              <a:rPr lang="cs-CZ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rotoru. </a:t>
            </a:r>
            <a:endParaRPr lang="cs-CZ" dirty="0">
              <a:solidFill>
                <a:schemeClr val="accent6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02540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93700" y="609600"/>
            <a:ext cx="8191499" cy="7053945"/>
          </a:xfrm>
        </p:spPr>
        <p:txBody>
          <a:bodyPr>
            <a:normAutofit/>
          </a:bodyPr>
          <a:lstStyle/>
          <a:p>
            <a:pPr algn="l"/>
            <a:r>
              <a:rPr lang="cs-CZ" sz="2100" dirty="0" smtClean="0">
                <a:solidFill>
                  <a:srgbClr val="000000"/>
                </a:solidFill>
                <a:latin typeface="Arial" panose="020B0604020202020204" pitchFamily="34" charset="0"/>
                <a:cs typeface="Arial" pitchFamily="34" charset="0"/>
              </a:rPr>
              <a:t>13. C</a:t>
            </a:r>
            <a:r>
              <a:rPr lang="cs-CZ" sz="2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ize buzené motory </a:t>
            </a:r>
            <a:r>
              <a:rPr lang="cs-CZ" sz="21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lze </a:t>
            </a:r>
            <a:r>
              <a:rPr lang="cs-CZ" sz="2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brzdit</a:t>
            </a:r>
            <a:r>
              <a:rPr lang="cs-CZ" sz="2100" dirty="0" smtClean="0">
                <a:solidFill>
                  <a:srgbClr val="000000"/>
                </a:solidFill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cs-CZ" sz="21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endParaRPr lang="cs-CZ" sz="2100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sz="21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sz="21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sz="21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lvl="1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sz="21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lvl="1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sz="21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14. Rekuperace nastává</a:t>
            </a:r>
            <a:r>
              <a:rPr lang="cs-CZ" sz="21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:</a:t>
            </a:r>
          </a:p>
          <a:p>
            <a:pPr marL="0" lvl="1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sz="21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lvl="1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sz="21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lvl="1"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sz="21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lvl="1">
              <a:buClrTx/>
            </a:pPr>
            <a:endParaRPr lang="cs-CZ" sz="21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lvl="1">
              <a:buClrTx/>
            </a:pPr>
            <a:r>
              <a:rPr lang="cs-CZ" sz="2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15. </a:t>
            </a:r>
            <a:r>
              <a:rPr lang="cs-CZ" sz="21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Motor začne brzdit reverzací </a:t>
            </a:r>
          </a:p>
          <a:p>
            <a:pPr marL="0" lvl="1">
              <a:buClrTx/>
            </a:pPr>
            <a:r>
              <a:rPr lang="cs-CZ" sz="21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1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   (protiproudem) :</a:t>
            </a:r>
            <a:endParaRPr lang="cs-CZ" sz="21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bg1"/>
              </a:buClr>
            </a:pP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6" name="Zaoblený obdélník 5"/>
          <p:cNvSpPr/>
          <p:nvPr/>
        </p:nvSpPr>
        <p:spPr>
          <a:xfrm>
            <a:off x="4811919" y="1435100"/>
            <a:ext cx="4014581" cy="1104900"/>
          </a:xfrm>
          <a:prstGeom prst="roundRect">
            <a:avLst>
              <a:gd name="adj" fmla="val 18860"/>
            </a:avLst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>
              <a:lnSpc>
                <a:spcPct val="150000"/>
              </a:lnSpc>
              <a:buClr>
                <a:srgbClr val="000000"/>
              </a:buClr>
            </a:pPr>
            <a:r>
              <a:rPr lang="cs-CZ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Do odporu, rekuperací a reverzací .</a:t>
            </a:r>
            <a:endParaRPr lang="cs-CZ" dirty="0">
              <a:solidFill>
                <a:schemeClr val="accent6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aoblený obdélník 6"/>
          <p:cNvSpPr/>
          <p:nvPr/>
        </p:nvSpPr>
        <p:spPr>
          <a:xfrm>
            <a:off x="3708400" y="2984500"/>
            <a:ext cx="5118099" cy="1549400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>
              <a:lnSpc>
                <a:spcPct val="120000"/>
              </a:lnSpc>
            </a:pPr>
            <a:r>
              <a:rPr lang="cs-CZ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Jsou-li </a:t>
            </a:r>
            <a:r>
              <a:rPr lang="cs-CZ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otáčky rotoru větší než otáčky naprázdno a velikost napětí indukovaného </a:t>
            </a:r>
            <a:endParaRPr lang="cs-CZ" dirty="0" smtClean="0">
              <a:solidFill>
                <a:schemeClr val="accent6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1" algn="ctr">
              <a:lnSpc>
                <a:spcPct val="120000"/>
              </a:lnSpc>
            </a:pPr>
            <a:r>
              <a:rPr lang="cs-CZ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do </a:t>
            </a:r>
            <a:r>
              <a:rPr lang="cs-CZ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vinutí rotoru je větší než napětí zdroje připojeného k </a:t>
            </a:r>
            <a:r>
              <a:rPr lang="cs-CZ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rotoru.</a:t>
            </a:r>
            <a:endParaRPr lang="cs-CZ" dirty="0">
              <a:solidFill>
                <a:schemeClr val="accent6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Zaoblený obdélník 7"/>
          <p:cNvSpPr/>
          <p:nvPr/>
        </p:nvSpPr>
        <p:spPr>
          <a:xfrm>
            <a:off x="4457701" y="4978400"/>
            <a:ext cx="4368800" cy="1397000"/>
          </a:xfrm>
          <a:prstGeom prst="roundRect">
            <a:avLst>
              <a:gd name="adj" fmla="val 18860"/>
            </a:avLst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>
              <a:lnSpc>
                <a:spcPct val="150000"/>
              </a:lnSpc>
              <a:buClr>
                <a:srgbClr val="000000"/>
              </a:buClr>
            </a:pPr>
            <a:endParaRPr lang="cs-CZ" dirty="0" smtClean="0">
              <a:solidFill>
                <a:schemeClr val="accent6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150000"/>
              </a:lnSpc>
              <a:buClr>
                <a:srgbClr val="000000"/>
              </a:buClr>
            </a:pPr>
            <a:r>
              <a:rPr lang="cs-CZ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Přepólováním napájecího </a:t>
            </a:r>
            <a:r>
              <a:rPr lang="cs-CZ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napětí rotoru </a:t>
            </a:r>
            <a:r>
              <a:rPr lang="cs-CZ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nebo napájecího </a:t>
            </a:r>
            <a:r>
              <a:rPr lang="cs-CZ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napětí buzení. </a:t>
            </a:r>
          </a:p>
          <a:p>
            <a:pPr lvl="1">
              <a:lnSpc>
                <a:spcPct val="150000"/>
              </a:lnSpc>
              <a:buClr>
                <a:srgbClr val="000000"/>
              </a:buClr>
            </a:pPr>
            <a:r>
              <a:rPr lang="cs-CZ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.</a:t>
            </a:r>
            <a:endParaRPr lang="cs-CZ" dirty="0">
              <a:solidFill>
                <a:schemeClr val="accent6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65303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/>
          <p:cNvSpPr>
            <a:spLocks noGrp="1"/>
          </p:cNvSpPr>
          <p:nvPr>
            <p:ph type="title"/>
          </p:nvPr>
        </p:nvSpPr>
        <p:spPr>
          <a:xfrm>
            <a:off x="-16457" y="-11327"/>
            <a:ext cx="9185857" cy="1752599"/>
          </a:xfrm>
        </p:spPr>
        <p:txBody>
          <a:bodyPr>
            <a:normAutofit/>
          </a:bodyPr>
          <a:lstStyle/>
          <a:p>
            <a:r>
              <a:rPr lang="cs-CZ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Seznam použitých zdrojů</a:t>
            </a:r>
            <a:endParaRPr lang="cs-CZ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673100" y="2263507"/>
            <a:ext cx="7670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dirty="0">
                <a:solidFill>
                  <a:srgbClr val="000000"/>
                </a:solidFill>
              </a:rPr>
              <a:t>VAVŘIŇÁK, Petr. </a:t>
            </a:r>
            <a:r>
              <a:rPr lang="cs-CZ" sz="2000" i="1" dirty="0">
                <a:solidFill>
                  <a:srgbClr val="000000"/>
                </a:solidFill>
              </a:rPr>
              <a:t>Elektrické stroje - pohony</a:t>
            </a:r>
            <a:r>
              <a:rPr lang="cs-CZ" sz="2000" dirty="0">
                <a:solidFill>
                  <a:srgbClr val="000000"/>
                </a:solidFill>
              </a:rPr>
              <a:t> [online]. Ostrava: SŠE Ostrava, projekt č. CZ.1.07/1.1.24/01.0066, </a:t>
            </a:r>
            <a:r>
              <a:rPr lang="cs-CZ" sz="2000" dirty="0" smtClean="0">
                <a:solidFill>
                  <a:srgbClr val="000000"/>
                </a:solidFill>
              </a:rPr>
              <a:t>2013, </a:t>
            </a:r>
            <a:r>
              <a:rPr lang="cs-CZ" sz="2000" dirty="0">
                <a:solidFill>
                  <a:srgbClr val="000000"/>
                </a:solidFill>
              </a:rPr>
              <a:t>[cit. 2014-04-04].</a:t>
            </a:r>
          </a:p>
        </p:txBody>
      </p:sp>
    </p:spTree>
    <p:extLst>
      <p:ext uri="{BB962C8B-B14F-4D97-AF65-F5344CB8AC3E}">
        <p14:creationId xmlns:p14="http://schemas.microsoft.com/office/powerpoint/2010/main" xmlns="" val="2300422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3563888" y="2560869"/>
            <a:ext cx="4824536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 vysvětlení principu činnosti budeme používat zjednodušené schéma</a:t>
            </a:r>
            <a:r>
              <a:rPr lang="cs-CZ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cs-CZ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vinutí pomocných pólů a kompenzační vinutí slouží „jen“ k potlačení reakce kotvy a ke zlepšení komutace).</a:t>
            </a: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713" t="19299" r="54183" b="51695"/>
          <a:stretch/>
        </p:blipFill>
        <p:spPr bwMode="auto">
          <a:xfrm>
            <a:off x="442676" y="2997272"/>
            <a:ext cx="2115666" cy="288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8" name="Obdélník 7"/>
          <p:cNvSpPr/>
          <p:nvPr/>
        </p:nvSpPr>
        <p:spPr>
          <a:xfrm>
            <a:off x="432000" y="2006871"/>
            <a:ext cx="810044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SCHÉMA ZAPOJENÍ</a:t>
            </a:r>
          </a:p>
        </p:txBody>
      </p:sp>
      <p:sp>
        <p:nvSpPr>
          <p:cNvPr id="7" name="Obdélník 6"/>
          <p:cNvSpPr/>
          <p:nvPr/>
        </p:nvSpPr>
        <p:spPr>
          <a:xfrm>
            <a:off x="3563888" y="4149080"/>
            <a:ext cx="5256584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cs-CZ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Připojíme-li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na cívky hlavních pólů zdroj stejnosměrného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napětí </a:t>
            </a:r>
            <a:r>
              <a:rPr lang="cs-CZ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</a:t>
            </a:r>
            <a:r>
              <a:rPr lang="cs-CZ" sz="2000" baseline="-25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začne jimi protékat stejnosměrný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proud </a:t>
            </a:r>
            <a:r>
              <a:rPr lang="cs-CZ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cs-CZ" sz="2000" baseline="-25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který vytvoří statické magnetické pole. </a:t>
            </a:r>
            <a:endParaRPr lang="cs-CZ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1907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3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2684358" y="2492896"/>
            <a:ext cx="5904656" cy="1420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Připojíme-li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zároveň vinutí rotoru </a:t>
            </a:r>
            <a:r>
              <a:rPr lang="cs-CZ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(přes komutátor a kartáče)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ke zdroji stejnosměrného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napětí </a:t>
            </a:r>
            <a:r>
              <a:rPr lang="cs-CZ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</a:t>
            </a:r>
            <a:r>
              <a:rPr lang="cs-CZ" sz="2000" baseline="-25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bude jím procházet </a:t>
            </a:r>
            <a:r>
              <a:rPr lang="cs-CZ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(přes kartáče a komutátor)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proud </a:t>
            </a:r>
            <a:r>
              <a:rPr lang="cs-CZ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cs-CZ" sz="2000" baseline="-25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cs-CZ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713" t="19299" r="54183" b="51695"/>
          <a:stretch/>
        </p:blipFill>
        <p:spPr bwMode="auto">
          <a:xfrm>
            <a:off x="432000" y="2997272"/>
            <a:ext cx="2115666" cy="288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8" name="Obdélník 7"/>
          <p:cNvSpPr/>
          <p:nvPr/>
        </p:nvSpPr>
        <p:spPr>
          <a:xfrm>
            <a:off x="428533" y="1774506"/>
            <a:ext cx="8100440" cy="496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PRINCIP ČINNOSTI</a:t>
            </a:r>
          </a:p>
        </p:txBody>
      </p:sp>
      <p:sp>
        <p:nvSpPr>
          <p:cNvPr id="7" name="Obdélník 6"/>
          <p:cNvSpPr/>
          <p:nvPr/>
        </p:nvSpPr>
        <p:spPr>
          <a:xfrm>
            <a:off x="2699792" y="4293096"/>
            <a:ext cx="6048672" cy="1881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 jelikož vodičem rotoru nacházejícího se v magnetickém poli hlavních pólů prochází proud </a:t>
            </a:r>
            <a:r>
              <a:rPr lang="cs-CZ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cs-CZ" sz="2000" baseline="-25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bude na vinutí rotoru působit síla </a:t>
            </a:r>
            <a:r>
              <a:rPr lang="cs-CZ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cs-CZ" sz="1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Flemingovo</a:t>
            </a:r>
            <a:r>
              <a:rPr lang="cs-CZ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pravidlo levé ruky)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která rotorem pohne a pootočí jej. </a:t>
            </a:r>
            <a:endParaRPr lang="cs-CZ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2384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3"/>
      <p:bldP spid="7" grpId="0" build="p" bldLvl="3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2699792" y="2420888"/>
            <a:ext cx="5904656" cy="1420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Zároveň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komutátor s kartáči změní směr proudu ve vinutí rotoru </a:t>
            </a:r>
            <a:r>
              <a:rPr lang="cs-CZ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(dojde ke komutaci)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 rotor se opět pootočí. </a:t>
            </a:r>
            <a:endParaRPr lang="cs-CZ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713" t="19299" r="54183" b="51695"/>
          <a:stretch/>
        </p:blipFill>
        <p:spPr bwMode="auto">
          <a:xfrm>
            <a:off x="432000" y="2997272"/>
            <a:ext cx="2115666" cy="288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8" name="Obdélník 7"/>
          <p:cNvSpPr/>
          <p:nvPr/>
        </p:nvSpPr>
        <p:spPr>
          <a:xfrm>
            <a:off x="420125" y="1767152"/>
            <a:ext cx="810044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PRINCIP ČINNOSTI</a:t>
            </a:r>
          </a:p>
        </p:txBody>
      </p:sp>
      <p:sp>
        <p:nvSpPr>
          <p:cNvPr id="7" name="Obdélník 6"/>
          <p:cNvSpPr/>
          <p:nvPr/>
        </p:nvSpPr>
        <p:spPr>
          <a:xfrm>
            <a:off x="2699792" y="3841268"/>
            <a:ext cx="5904656" cy="2343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Komutátor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tedy zajistí, že pod jižním pólem statoru bude vinutím rotoru procházet opačný proud než pod statorovým pólem severním a rotor se bude otáčet, tzn., že komutátor s kartáči pracuje jako rotační střídač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cs-CZ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3745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3"/>
      <p:bldP spid="7" grpId="0" build="p" bldLvl="3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432000" y="1916832"/>
            <a:ext cx="82089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cs-CZ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Je závislost otáček motoru na 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momentu stroje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  <a:endParaRPr lang="cs-CZ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432000" y="1556792"/>
            <a:ext cx="810044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OTÁČKOVÁ CHARAKTERISTIKA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6" name="Obdélník 5"/>
              <p:cNvSpPr/>
              <p:nvPr/>
            </p:nvSpPr>
            <p:spPr>
              <a:xfrm>
                <a:off x="432000" y="3126453"/>
                <a:ext cx="4788072" cy="298806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endParaRPr lang="cs-CZ" sz="20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cs-CZ" sz="20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U </a:t>
                </a:r>
                <a:r>
                  <a:rPr lang="cs-CZ" sz="20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dobře kompenzovaného stroje </a:t>
                </a:r>
                <a:r>
                  <a:rPr lang="cs-CZ" sz="20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/>
                </a:r>
                <a:br>
                  <a:rPr lang="cs-CZ" sz="20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</a:br>
                <a:r>
                  <a:rPr lang="cs-CZ" sz="16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cs-CZ" sz="1600" dirty="0">
                    <a:solidFill>
                      <a:schemeClr val="bg1"/>
                    </a:solidFill>
                    <a:latin typeface="Symbol" pitchFamily="18" charset="2"/>
                    <a:cs typeface="Arial" pitchFamily="34" charset="0"/>
                  </a:rPr>
                  <a:t>F</a:t>
                </a:r>
                <a:r>
                  <a:rPr lang="cs-CZ" sz="16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 se se zatížením nemění)</a:t>
                </a:r>
                <a:r>
                  <a:rPr lang="cs-CZ" sz="20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 se jedná o přímku </a:t>
                </a:r>
                <a:r>
                  <a:rPr lang="cs-CZ" sz="20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/>
                </a:r>
                <a:br>
                  <a:rPr lang="cs-CZ" sz="20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</a:br>
                <a:r>
                  <a:rPr lang="cs-CZ" sz="20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se </a:t>
                </a:r>
                <a:r>
                  <a:rPr lang="cs-CZ" sz="20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sklonem daným odporem </a:t>
                </a:r>
                <a:r>
                  <a:rPr lang="cs-CZ" sz="20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kotvy:</a:t>
                </a: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cs-CZ" sz="2000" smtClean="0">
                          <a:solidFill>
                            <a:schemeClr val="bg1"/>
                          </a:solidFill>
                          <a:latin typeface="Cambria Math"/>
                        </a:rPr>
                        <m:t>ω</m:t>
                      </m:r>
                      <m:r>
                        <a:rPr lang="cs-CZ" sz="2000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cs-CZ" sz="2000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cs-CZ" sz="200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U</m:t>
                          </m:r>
                        </m:num>
                        <m:den>
                          <m:sSub>
                            <m:sSubPr>
                              <m:ctrlPr>
                                <a:rPr lang="cs-CZ" sz="2000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cs-CZ" sz="200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C</m:t>
                              </m:r>
                            </m:e>
                            <m:sub>
                              <m:r>
                                <a:rPr lang="cs-CZ" sz="200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cs-CZ" sz="200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⋅</m:t>
                          </m:r>
                          <m:r>
                            <m:rPr>
                              <m:sty m:val="p"/>
                            </m:rPr>
                            <a:rPr lang="cs-CZ" sz="200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Φ</m:t>
                          </m:r>
                        </m:den>
                      </m:f>
                      <m:r>
                        <a:rPr lang="cs-CZ" sz="2000" i="1">
                          <a:solidFill>
                            <a:schemeClr val="bg1"/>
                          </a:solidFill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cs-CZ" sz="2000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cs-CZ" sz="2000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cs-CZ" sz="200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R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cs-CZ" sz="200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a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lang="cs-CZ" sz="2000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cs-CZ" sz="200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C</m:t>
                              </m:r>
                            </m:e>
                            <m:sub>
                              <m:r>
                                <a:rPr lang="cs-CZ" sz="200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cs-CZ" sz="200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r>
                            <a:rPr lang="cs-CZ" sz="200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⋅</m:t>
                          </m:r>
                          <m:sSup>
                            <m:sSupPr>
                              <m:ctrlPr>
                                <a:rPr lang="cs-CZ" sz="2000" i="1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cs-CZ" sz="200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Φ</m:t>
                              </m:r>
                            </m:e>
                            <m:sup>
                              <m:r>
                                <a:rPr lang="cs-CZ" sz="200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cs-CZ" sz="2000">
                          <a:solidFill>
                            <a:schemeClr val="bg1"/>
                          </a:solidFill>
                          <a:latin typeface="Cambria Math"/>
                        </a:rPr>
                        <m:t>⋅</m:t>
                      </m:r>
                      <m:sSub>
                        <m:sSubPr>
                          <m:ctrlPr>
                            <a:rPr lang="cs-CZ" sz="2000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cs-CZ" sz="200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M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cs-CZ" sz="200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h</m:t>
                          </m:r>
                        </m:sub>
                      </m:sSub>
                    </m:oMath>
                  </m:oMathPara>
                </a14:m>
                <a:endParaRPr lang="cs-CZ" sz="20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6" name="Obdélník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000" y="3126453"/>
                <a:ext cx="4788072" cy="2988062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l="-1401" r="-242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Obrázek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674" t="33824" r="43092" b="35428"/>
          <a:stretch/>
        </p:blipFill>
        <p:spPr bwMode="auto">
          <a:xfrm>
            <a:off x="5356892" y="3356992"/>
            <a:ext cx="3391572" cy="288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mc:AlternateContent xmlns:mc="http://schemas.openxmlformats.org/markup-compatibility/2006">
        <mc:Choice xmlns:a14="http://schemas.microsoft.com/office/drawing/2010/main" xmlns="" Requires="a14">
          <p:sp>
            <p:nvSpPr>
              <p:cNvPr id="9" name="TextovéPole 8"/>
              <p:cNvSpPr txBox="1"/>
              <p:nvPr/>
            </p:nvSpPr>
            <p:spPr>
              <a:xfrm>
                <a:off x="2032617" y="6114515"/>
                <a:ext cx="61427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cs-CZ" smtClean="0">
                          <a:solidFill>
                            <a:schemeClr val="bg1"/>
                          </a:solidFill>
                          <a:latin typeface="Cambria Math"/>
                        </a:rPr>
                        <m:t>tg</m:t>
                      </m:r>
                      <m:r>
                        <a:rPr lang="cs-CZ" b="0" i="0" smtClean="0">
                          <a:solidFill>
                            <a:schemeClr val="bg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cs-CZ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α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>
          <p:sp>
            <p:nvSpPr>
              <p:cNvPr id="9" name="TextovéPol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2617" y="6114515"/>
                <a:ext cx="614271" cy="369332"/>
              </a:xfrm>
              <a:prstGeom prst="rect">
                <a:avLst/>
              </a:prstGeom>
              <a:blipFill rotWithShape="1">
                <a:blip r:embed="rId4" cstate="print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0" name="TextovéPole 9"/>
              <p:cNvSpPr txBox="1"/>
              <p:nvPr/>
            </p:nvSpPr>
            <p:spPr>
              <a:xfrm>
                <a:off x="1115075" y="6120863"/>
                <a:ext cx="463588" cy="3629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cs-CZ" b="0" i="1" smtClean="0">
                          <a:solidFill>
                            <a:schemeClr val="bg1"/>
                          </a:solidFill>
                          <a:latin typeface="Cambria Math"/>
                          <a:sym typeface="Symbol"/>
                        </a:rPr>
                        <m:t></m:t>
                      </m:r>
                      <m:r>
                        <a:rPr lang="cs-CZ" b="0" i="0" baseline="-25000" smtClean="0">
                          <a:solidFill>
                            <a:schemeClr val="bg1"/>
                          </a:solidFill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cs-CZ" baseline="-25000" dirty="0"/>
              </a:p>
            </p:txBody>
          </p:sp>
        </mc:Choice>
        <mc:Fallback>
          <p:sp>
            <p:nvSpPr>
              <p:cNvPr id="10" name="TextovéPol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075" y="6120863"/>
                <a:ext cx="463588" cy="362984"/>
              </a:xfrm>
              <a:prstGeom prst="rect">
                <a:avLst/>
              </a:prstGeom>
              <a:blipFill rotWithShape="1">
                <a:blip r:embed="rId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Pravá složená závorka 10"/>
          <p:cNvSpPr/>
          <p:nvPr/>
        </p:nvSpPr>
        <p:spPr>
          <a:xfrm rot="5400000">
            <a:off x="1274861" y="5754475"/>
            <a:ext cx="144016" cy="576064"/>
          </a:xfrm>
          <a:prstGeom prst="rightBrace">
            <a:avLst>
              <a:gd name="adj1" fmla="val 23451"/>
              <a:gd name="adj2" fmla="val 50000"/>
            </a:avLst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Pravá složená závorka 11"/>
          <p:cNvSpPr/>
          <p:nvPr/>
        </p:nvSpPr>
        <p:spPr>
          <a:xfrm rot="5400000">
            <a:off x="2267744" y="5760823"/>
            <a:ext cx="144016" cy="576064"/>
          </a:xfrm>
          <a:prstGeom prst="rightBrace">
            <a:avLst>
              <a:gd name="adj1" fmla="val 23451"/>
              <a:gd name="adj2" fmla="val 50000"/>
            </a:avLst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637346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bldLvl="3"/>
      <p:bldP spid="8" grpId="0"/>
      <p:bldP spid="6" grpId="0" build="p" bldLvl="3"/>
      <p:bldP spid="9" grpId="0" animBg="1"/>
      <p:bldP spid="10" grpId="0" animBg="1"/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432000" y="1966774"/>
            <a:ext cx="820891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Spouštění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motoru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= jeho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roztočení z klidového stavu. </a:t>
            </a:r>
            <a:endParaRPr lang="cs-CZ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Při spouštění se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nejdříve připojí zdroj napětí k budícímu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vinutí (</a:t>
            </a:r>
            <a:r>
              <a:rPr lang="cs-CZ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</a:t>
            </a:r>
            <a:r>
              <a:rPr lang="cs-CZ" sz="2000" baseline="-25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nastaví se příslušný budící proud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cs-CZ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cs-CZ" sz="2000" baseline="-25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 a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 poté se připojí zdroj napětí k vinutí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rotoru (</a:t>
            </a:r>
            <a:r>
              <a:rPr lang="cs-CZ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</a:t>
            </a:r>
            <a:r>
              <a:rPr lang="cs-CZ" sz="2000" baseline="-25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). </a:t>
            </a:r>
          </a:p>
          <a:p>
            <a:pPr>
              <a:lnSpc>
                <a:spcPct val="150000"/>
              </a:lnSpc>
            </a:pP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 tomto okamžiku nastává velký proudový odběr, který musíme často omezovat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Motory do výkonu cca 1 kW </a:t>
            </a:r>
            <a:r>
              <a:rPr lang="cs-CZ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(omezeni dané velikostí záběrného proudu)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spouštíme jen přímým připojením ke zdroji napětí (</a:t>
            </a:r>
            <a:r>
              <a:rPr lang="cs-CZ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</a:t>
            </a:r>
            <a:r>
              <a:rPr lang="cs-CZ" sz="2000" baseline="-25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). </a:t>
            </a:r>
          </a:p>
          <a:p>
            <a:pPr>
              <a:lnSpc>
                <a:spcPct val="150000"/>
              </a:lnSpc>
            </a:pPr>
            <a:endParaRPr lang="cs-CZ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432000" y="1412776"/>
            <a:ext cx="810044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SPOUŠTĚNÍ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74271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8" grpId="0"/>
    </p:bldLst>
  </p:timing>
</p:sld>
</file>

<file path=ppt/theme/theme1.xml><?xml version="1.0" encoding="utf-8"?>
<a:theme xmlns:a="http://schemas.openxmlformats.org/drawingml/2006/main" name="TIM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TIME</Template>
  <TotalTime>1860</TotalTime>
  <Words>1168</Words>
  <Application>Microsoft Office PowerPoint</Application>
  <PresentationFormat>Předvádění na obrazovce (4:3)</PresentationFormat>
  <Paragraphs>296</Paragraphs>
  <Slides>45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45</vt:i4>
      </vt:variant>
    </vt:vector>
  </HeadingPairs>
  <TitlesOfParts>
    <vt:vector size="46" baseType="lpstr">
      <vt:lpstr>TIME</vt:lpstr>
      <vt:lpstr>Snímek 1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Snímek 11</vt:lpstr>
      <vt:lpstr>Snímek 12</vt:lpstr>
      <vt:lpstr>Snímek 13</vt:lpstr>
      <vt:lpstr>Snímek 14</vt:lpstr>
      <vt:lpstr>Snímek 15</vt:lpstr>
      <vt:lpstr>Snímek 16</vt:lpstr>
      <vt:lpstr>Snímek 17</vt:lpstr>
      <vt:lpstr>Snímek 18</vt:lpstr>
      <vt:lpstr>Snímek 19</vt:lpstr>
      <vt:lpstr>Snímek 20</vt:lpstr>
      <vt:lpstr>Snímek 21</vt:lpstr>
      <vt:lpstr>Snímek 22</vt:lpstr>
      <vt:lpstr>Snímek 23</vt:lpstr>
      <vt:lpstr>Snímek 24</vt:lpstr>
      <vt:lpstr>Snímek 25</vt:lpstr>
      <vt:lpstr>Snímek 26</vt:lpstr>
      <vt:lpstr>Snímek 27</vt:lpstr>
      <vt:lpstr>Snímek 28</vt:lpstr>
      <vt:lpstr>Snímek 29</vt:lpstr>
      <vt:lpstr>Snímek 30</vt:lpstr>
      <vt:lpstr>Snímek 31</vt:lpstr>
      <vt:lpstr>Snímek 32</vt:lpstr>
      <vt:lpstr>Snímek 33</vt:lpstr>
      <vt:lpstr>Snímek 34</vt:lpstr>
      <vt:lpstr>Snímek 35</vt:lpstr>
      <vt:lpstr>Snímek 36</vt:lpstr>
      <vt:lpstr>Snímek 37</vt:lpstr>
      <vt:lpstr>Snímek 38</vt:lpstr>
      <vt:lpstr>Snímek 39</vt:lpstr>
      <vt:lpstr>Shrnutí učiva</vt:lpstr>
      <vt:lpstr>Snímek 41</vt:lpstr>
      <vt:lpstr>Snímek 42</vt:lpstr>
      <vt:lpstr>Snímek 43</vt:lpstr>
      <vt:lpstr>Snímek 44</vt:lpstr>
      <vt:lpstr>Seznam použitých zdrojů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PPV</dc:creator>
  <cp:lastModifiedBy>Erda</cp:lastModifiedBy>
  <cp:revision>180</cp:revision>
  <dcterms:created xsi:type="dcterms:W3CDTF">2012-07-12T23:33:55Z</dcterms:created>
  <dcterms:modified xsi:type="dcterms:W3CDTF">2014-08-24T21:09:58Z</dcterms:modified>
</cp:coreProperties>
</file>