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7" r:id="rId2"/>
    <p:sldId id="268" r:id="rId3"/>
    <p:sldId id="258" r:id="rId4"/>
    <p:sldId id="259" r:id="rId5"/>
    <p:sldId id="260" r:id="rId6"/>
    <p:sldId id="261" r:id="rId7"/>
    <p:sldId id="263" r:id="rId8"/>
    <p:sldId id="264" r:id="rId9"/>
    <p:sldId id="269" r:id="rId10"/>
    <p:sldId id="271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BB8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7" autoAdjust="0"/>
    <p:restoredTop sz="94660"/>
  </p:normalViewPr>
  <p:slideViewPr>
    <p:cSldViewPr>
      <p:cViewPr>
        <p:scale>
          <a:sx n="80" d="100"/>
          <a:sy n="80" d="100"/>
        </p:scale>
        <p:origin x="-1422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DDB58-87F6-4A2A-BFE2-59C0B181A714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AAD7E-A2E9-4886-B270-D37B3A0B9B4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0890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6AB11-066D-426E-B49B-13F12203877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8957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5318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188FF"/>
            </a:gs>
            <a:gs pos="13000">
              <a:srgbClr val="85C2FF"/>
            </a:gs>
            <a:gs pos="28000">
              <a:srgbClr val="B9DCFF"/>
            </a:gs>
            <a:gs pos="99000">
              <a:srgbClr val="E1F0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E6773-CBE8-4292-8DCA-A405737080D9}" type="datetimeFigureOut">
              <a:rPr lang="cs-CZ" smtClean="0"/>
              <a:pPr/>
              <a:t>24.8.2014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DE8B6-4915-4A2B-88D3-D60EDB179C4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7133" y="284434"/>
            <a:ext cx="60150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2406195"/>
              </p:ext>
            </p:extLst>
          </p:nvPr>
        </p:nvGraphicFramePr>
        <p:xfrm>
          <a:off x="581480" y="1929789"/>
          <a:ext cx="7974045" cy="3900190"/>
        </p:xfrm>
        <a:graphic>
          <a:graphicData uri="http://schemas.openxmlformats.org/drawingml/2006/table">
            <a:tbl>
              <a:tblPr/>
              <a:tblGrid>
                <a:gridCol w="2526697"/>
                <a:gridCol w="5447348"/>
              </a:tblGrid>
              <a:tr h="44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VY_32_INOVACE_537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Stejnosměrné stroje – Reakce kotvy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Ing.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Hynečková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Blanka, Ing. Carbolová Miroslava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 4. 4. 2014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čtyřletého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Druhý ročník tříletého denního studia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+mn-cs"/>
                        </a:rPr>
                        <a:t>První ročník dvouletého denního nástavbového studia.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5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Elektrické stroje a přístroje/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Vysvětlení pojmu reakce kotvy, vznik a potlačení  </a:t>
                      </a:r>
                    </a:p>
                  </a:txBody>
                  <a:tcPr marL="67500" marR="67500" marT="13500" marB="135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1701421" y="6160884"/>
            <a:ext cx="60007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161797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5383" y="1374"/>
            <a:ext cx="7514035" cy="1752599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Seznam použitých zdrojů</a:t>
            </a:r>
            <a:endParaRPr lang="cs-CZ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1236661" y="1455312"/>
            <a:ext cx="7029869" cy="35630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2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dirty="0" smtClean="0"/>
              <a:t>[</a:t>
            </a:r>
            <a:r>
              <a:rPr lang="cs-CZ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1]   </a:t>
            </a:r>
            <a:r>
              <a:rPr lang="cs-CZ" sz="2200" dirty="0" smtClean="0"/>
              <a:t>VAVŘIŇÁK</a:t>
            </a:r>
            <a:r>
              <a:rPr lang="cs-CZ" sz="2200" dirty="0"/>
              <a:t>, Petr. </a:t>
            </a:r>
            <a:r>
              <a:rPr lang="cs-CZ" sz="2200" i="1" dirty="0"/>
              <a:t>Elektrické stroje - pohony</a:t>
            </a:r>
            <a:r>
              <a:rPr lang="cs-CZ" sz="2200" dirty="0"/>
              <a:t> [online]. Ostrava: SŠE Ostrava, </a:t>
            </a:r>
            <a:r>
              <a:rPr lang="cs-CZ" sz="2200" dirty="0" smtClean="0"/>
              <a:t>projekt č</a:t>
            </a:r>
            <a:r>
              <a:rPr lang="cs-CZ" sz="2200" dirty="0"/>
              <a:t>. CZ.1.07/1.1.24/01.0066, 2013, </a:t>
            </a:r>
            <a:r>
              <a:rPr lang="cs-CZ" sz="2200" dirty="0" smtClean="0"/>
              <a:t>[</a:t>
            </a:r>
            <a:r>
              <a:rPr lang="cs-CZ" sz="2200" dirty="0"/>
              <a:t>cit. 2014-04-04].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xmlns="" val="279178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371600" y="1341209"/>
            <a:ext cx="6400800" cy="46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ANOTACE</a:t>
            </a:r>
            <a:endParaRPr lang="cs-CZ" sz="24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899592" y="3752557"/>
            <a:ext cx="7502024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900"/>
              </a:spcBef>
            </a:pPr>
            <a:r>
              <a:rPr lang="cs-CZ" sz="2400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METODICKÝ </a:t>
            </a:r>
            <a:r>
              <a:rPr lang="cs-CZ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POKYN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endParaRPr lang="cs-CZ" sz="1500" dirty="0">
              <a:solidFill>
                <a:schemeClr val="bg1"/>
              </a:solidFill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15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je určen k interaktivní </a:t>
            </a: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výuce</a:t>
            </a:r>
            <a:r>
              <a:rPr lang="cs-CZ" sz="1500" dirty="0" smtClean="0">
                <a:latin typeface="Times New Roman" pitchFamily="18" charset="0"/>
                <a:ea typeface="Calibri" pitchFamily="34" charset="0"/>
              </a:rPr>
              <a:t>.</a:t>
            </a:r>
            <a:endParaRPr lang="cs-CZ" sz="1500" dirty="0">
              <a:latin typeface="Times New Roman" pitchFamily="18" charset="0"/>
              <a:ea typeface="Calibri" pitchFamily="34" charset="0"/>
            </a:endParaRP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Výukový text se zobrazí pří kliknutí myší.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Vzhledem k rozsahu učiva lze výukový materiál použít ve více než jedné vyučovací hodině.</a:t>
            </a:r>
          </a:p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cs-CZ" sz="15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</a:rPr>
              <a:t>Správná odpověď v části shrnutí učiva se zobrazí při kliknutí myší na zástupný symbol          .</a:t>
            </a:r>
          </a:p>
        </p:txBody>
      </p:sp>
      <p:sp>
        <p:nvSpPr>
          <p:cNvPr id="2" name="Zaoblený obdélník 1"/>
          <p:cNvSpPr/>
          <p:nvPr/>
        </p:nvSpPr>
        <p:spPr>
          <a:xfrm>
            <a:off x="7668286" y="5839486"/>
            <a:ext cx="384772" cy="1448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899592" y="1874068"/>
            <a:ext cx="7502024" cy="1573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Tento materiál je určen pro výuku předmětu Elektrické stroje a přístroje, a je možné jej využít u tříletých, čtyřletých i nástavbových forem studia oborů elektro. </a:t>
            </a: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Výukový materiál popisuje magnetický obvod elektrických strojů, ztráty v magnetickém obvodu</a:t>
            </a:r>
            <a:r>
              <a:rPr kumimoji="0" lang="cs-CZ" sz="1500" b="0" i="0" u="none" strike="noStrike" kern="5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 elektrotechnické plechy používané na výrobu magnetického obvodu</a:t>
            </a:r>
            <a:r>
              <a:rPr kumimoji="0" lang="cs-CZ" sz="1500" b="0" i="0" u="none" strike="noStrike" kern="5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elektrických strojů včetně jejich výroby. </a:t>
            </a:r>
            <a:endParaRPr kumimoji="0" lang="cs-CZ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740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32000" y="2520000"/>
            <a:ext cx="47880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Pojmem „reakce kotvy“ nazýváme magnetické pole vytvářené proudem procházejícím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vinutím rotoru. Vyznačujeme jej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(stejně jako jiná </a:t>
            </a:r>
            <a:r>
              <a:rPr lang="cs-CZ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pole)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magnetickými indukčními čarami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 obr. oranžová barva)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79" t="7890" r="1799" b="12095"/>
          <a:stretch/>
        </p:blipFill>
        <p:spPr bwMode="auto">
          <a:xfrm>
            <a:off x="5076055" y="1700805"/>
            <a:ext cx="3905090" cy="45826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837397" y="260648"/>
            <a:ext cx="34692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spc="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REAKCE KOTVY</a:t>
            </a:r>
            <a:endParaRPr lang="cs-CZ" sz="2800" b="1" spc="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8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432000" y="2520000"/>
            <a:ext cx="4788072" cy="1881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indukční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čáry reakce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kotvy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jsou kolmé na indukční čáry magnetického pole hlavních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pólů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 obr.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modrá barva)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7" t="7799" r="1494" b="11771"/>
          <a:stretch/>
        </p:blipFill>
        <p:spPr bwMode="auto">
          <a:xfrm>
            <a:off x="5076054" y="1628799"/>
            <a:ext cx="3904838" cy="45805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8164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287984" y="2060848"/>
            <a:ext cx="4788072" cy="3174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Obě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pole se sčítají a výsledné pole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 obr.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zelená barva)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má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proti magnetickému poli hlavních pólů posunutou magnetickou neutrálu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(směr posunutí magnetické neutrály závisí na činnosti stroje, u dynam je posunutá ve směru otáčení‚ u motorů proti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směru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otáčení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je deformováno. 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34" b="7602"/>
          <a:stretch/>
        </p:blipFill>
        <p:spPr bwMode="auto">
          <a:xfrm>
            <a:off x="5076056" y="1628799"/>
            <a:ext cx="3904072" cy="46908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09209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251520" y="1161481"/>
            <a:ext cx="810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Deformace je dobře patrná na průběhu magnetické indukce v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závislosti na poloze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(magnetické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pole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 vytláčeno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 jedné straně pólového nástavce hlavního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pólu)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048" r="6810" b="52381"/>
          <a:stretch/>
        </p:blipFill>
        <p:spPr bwMode="auto">
          <a:xfrm>
            <a:off x="3477394" y="2411111"/>
            <a:ext cx="5409086" cy="2349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02064" y="4869160"/>
            <a:ext cx="87139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Vzniká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přesycení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(deformované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nehomogenní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pole)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=&gt; indukce různých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napětí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cívkách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rotoru =&gt;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napěťový rozdíl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mezi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lamelami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komutátoru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tzv. lamelové napětí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jiskření na komutátoru. 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126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048" r="6810" b="52381"/>
          <a:stretch/>
        </p:blipFill>
        <p:spPr bwMode="auto">
          <a:xfrm>
            <a:off x="2123727" y="3843396"/>
            <a:ext cx="5589388" cy="24278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323528" y="1628800"/>
            <a:ext cx="83164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Reakce </a:t>
            </a:r>
            <a:r>
              <a:rPr lang="cs-CZ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kotvy je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stroji </a:t>
            </a:r>
            <a:r>
              <a:rPr lang="cs-CZ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nežádoucí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Potlačujeme ji pomocnými póly, popř. kompenzačním vinutím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(větší stroje)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Prochází jimi (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při jakémkoliv zatížení)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stejný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proud =&gt; Vytváří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stejné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opačného směru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=&gt;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Kompenzuje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(potlačuje)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reakci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kotvy. </a:t>
            </a:r>
          </a:p>
        </p:txBody>
      </p:sp>
    </p:spTree>
    <p:extLst>
      <p:ext uri="{BB962C8B-B14F-4D97-AF65-F5344CB8AC3E}">
        <p14:creationId xmlns:p14="http://schemas.microsoft.com/office/powerpoint/2010/main" xmlns="" val="142660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181" r="11673" b="53567"/>
          <a:stretch/>
        </p:blipFill>
        <p:spPr bwMode="auto">
          <a:xfrm>
            <a:off x="1720995" y="2348878"/>
            <a:ext cx="5762302" cy="25136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Obdélník 7"/>
          <p:cNvSpPr/>
          <p:nvPr/>
        </p:nvSpPr>
        <p:spPr>
          <a:xfrm>
            <a:off x="420124" y="1062577"/>
            <a:ext cx="810044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Potlačením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reakce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kotvy se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zmenšuje i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deformace výsledného magnetického pole </a:t>
            </a:r>
            <a:r>
              <a:rPr lang="cs-CZ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(v obrázku fialková barva)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1891" y="5013176"/>
            <a:ext cx="810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 snížení napěťového rozdílu mezi lamelami a tím i jiskření na komutátoru navíc lamely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které mají mít stejné napětí, vzájemně propojujeme tzv. lamelovými spojkami </a:t>
            </a:r>
            <a:r>
              <a:rPr lang="cs-CZ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(propojkami)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9937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179490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Shrnutí učiva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3400" y="940526"/>
            <a:ext cx="8275750" cy="6374673"/>
          </a:xfrm>
        </p:spPr>
        <p:txBody>
          <a:bodyPr>
            <a:normAutofit/>
          </a:bodyPr>
          <a:lstStyle/>
          <a:p>
            <a:endParaRPr lang="cs-CZ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Pojmem „reakce kotvy“ nazýváme 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cs-CZ" sz="21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buClr>
                <a:schemeClr val="bg1"/>
              </a:buClr>
            </a:pP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Magnetické indukční čáry reakce kotvy jsou kolmé 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Výsledné </a:t>
            </a:r>
            <a:r>
              <a:rPr lang="cs-CZ" sz="21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mag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pole 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má 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proti </a:t>
            </a:r>
            <a:r>
              <a:rPr lang="cs-CZ" sz="21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mag</a:t>
            </a:r>
            <a:r>
              <a:rPr lang="cs-CZ" sz="2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poli hlavních pólů  </a:t>
            </a: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lnSpc>
                <a:spcPct val="120000"/>
              </a:lnSpc>
              <a:buClrTx/>
            </a:pPr>
            <a:endParaRPr lang="cs-CZ" sz="2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Nežádoucí vliv reakce kotvy kompenzujeme:</a:t>
            </a:r>
          </a:p>
          <a:p>
            <a:pPr marL="0" lvl="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endParaRPr lang="cs-CZ" sz="2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1">
              <a:buClrTx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533400" y="2992789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indukčním čarám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magnetického pole hlavních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pólů.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533400" y="4233760"/>
            <a:ext cx="7722326" cy="6008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</a:pP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posunutou magnetickou neutrálu a je </a:t>
            </a: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deformováno.</a:t>
            </a:r>
            <a:endParaRPr lang="cs-CZ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533400" y="5445224"/>
            <a:ext cx="7722326" cy="628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omocnými póly, popř. kompenzačním vinutím u velkých strojů</a:t>
            </a:r>
            <a:endParaRPr lang="cs-CZ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aoblený obdélník 3">
            <a:hlinkClick r:id="" action="ppaction://noaction" highlightClick="1"/>
          </p:cNvPr>
          <p:cNvSpPr/>
          <p:nvPr/>
        </p:nvSpPr>
        <p:spPr>
          <a:xfrm>
            <a:off x="533400" y="1844823"/>
            <a:ext cx="7722326" cy="6458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</a:pPr>
            <a:r>
              <a:rPr lang="cs-CZ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magnetické </a:t>
            </a:r>
            <a:r>
              <a:rPr lang="cs-CZ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pole vytvářené proudem procházejícím vinutím rotoru.</a:t>
            </a:r>
          </a:p>
        </p:txBody>
      </p:sp>
    </p:spTree>
    <p:extLst>
      <p:ext uri="{BB962C8B-B14F-4D97-AF65-F5344CB8AC3E}">
        <p14:creationId xmlns:p14="http://schemas.microsoft.com/office/powerpoint/2010/main" xmlns="" val="53350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M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TIME</Template>
  <TotalTime>660</TotalTime>
  <Words>427</Words>
  <Application>Microsoft Office PowerPoint</Application>
  <PresentationFormat>Předvádění na obrazovce (4:3)</PresentationFormat>
  <Paragraphs>63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TIME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Shrnutí učiva</vt:lpstr>
      <vt:lpstr> Seznam použitých zdrojů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PPV</dc:creator>
  <cp:lastModifiedBy>Erda</cp:lastModifiedBy>
  <cp:revision>55</cp:revision>
  <dcterms:created xsi:type="dcterms:W3CDTF">2012-07-12T23:33:55Z</dcterms:created>
  <dcterms:modified xsi:type="dcterms:W3CDTF">2014-08-24T21:10:25Z</dcterms:modified>
</cp:coreProperties>
</file>