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70" r:id="rId2"/>
    <p:sldId id="272" r:id="rId3"/>
    <p:sldId id="256" r:id="rId4"/>
    <p:sldId id="260" r:id="rId5"/>
    <p:sldId id="258" r:id="rId6"/>
    <p:sldId id="257" r:id="rId7"/>
    <p:sldId id="259" r:id="rId8"/>
    <p:sldId id="262" r:id="rId9"/>
    <p:sldId id="263" r:id="rId10"/>
    <p:sldId id="273" r:id="rId11"/>
    <p:sldId id="264" r:id="rId12"/>
    <p:sldId id="267" r:id="rId13"/>
    <p:sldId id="269" r:id="rId14"/>
    <p:sldId id="266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92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943060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124829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0811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4370974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93056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719970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784692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188967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665610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74919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87422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3894896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9658624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193150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000583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722834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28652-C6AC-45C9-8CD7-855B817FA23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5775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50915" cy="156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46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5252286"/>
              </p:ext>
            </p:extLst>
          </p:nvPr>
        </p:nvGraphicFramePr>
        <p:xfrm>
          <a:off x="1027922" y="1856791"/>
          <a:ext cx="8001000" cy="3943158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VY_32_INOVACE_535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Synchronní stroje –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rozdělení synchronních strojů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Miroslava Carbolová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2. 1. 2014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alternátor, motor, kompenzátor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1508449" y="601082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cs-CZ" sz="1400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400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399444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244" y="141669"/>
            <a:ext cx="6733223" cy="587276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ástupný symbol pro text 7"/>
          <p:cNvSpPr>
            <a:spLocks noGrp="1"/>
          </p:cNvSpPr>
          <p:nvPr>
            <p:ph type="body" sz="half" idx="2"/>
          </p:nvPr>
        </p:nvSpPr>
        <p:spPr>
          <a:xfrm>
            <a:off x="6233376" y="3966693"/>
            <a:ext cx="3335628" cy="1403797"/>
          </a:xfrm>
        </p:spPr>
        <p:txBody>
          <a:bodyPr>
            <a:normAutofit/>
          </a:bodyPr>
          <a:lstStyle/>
          <a:p>
            <a:r>
              <a:rPr lang="cs-CZ" sz="1600" dirty="0" smtClean="0"/>
              <a:t>Obr. Rotor s vyniklými póly </a:t>
            </a:r>
            <a:r>
              <a:rPr lang="en-US" sz="1600" dirty="0" smtClean="0"/>
              <a:t>[2]</a:t>
            </a:r>
            <a:endParaRPr lang="cs-CZ" sz="1600" dirty="0"/>
          </a:p>
        </p:txBody>
      </p:sp>
    </p:spTree>
    <p:extLst>
      <p:ext uri="{BB962C8B-B14F-4D97-AF65-F5344CB8AC3E}">
        <p14:creationId xmlns="" xmlns:p14="http://schemas.microsoft.com/office/powerpoint/2010/main" val="1961646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2. S hladkým rotorem </a:t>
            </a:r>
            <a:endParaRPr lang="cs-CZ" b="1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1072751" y="3129565"/>
            <a:ext cx="8596668" cy="2232175"/>
          </a:xfrm>
        </p:spPr>
        <p:txBody>
          <a:bodyPr>
            <a:noAutofit/>
          </a:bodyPr>
          <a:lstStyle/>
          <a:p>
            <a:r>
              <a:rPr lang="cs-CZ" sz="2400" dirty="0" smtClean="0"/>
              <a:t>Rotor je pevný válec s podélnými drážkami na povrchu a </a:t>
            </a:r>
          </a:p>
          <a:p>
            <a:r>
              <a:rPr lang="cs-CZ" sz="2400" dirty="0" smtClean="0"/>
              <a:t>v nich je uloženo dvoupólové budicí vinutí napájené stejnosměrným proudem.</a:t>
            </a:r>
            <a:r>
              <a:rPr lang="cs-CZ" sz="2400" dirty="0" smtClean="0">
                <a:latin typeface="Calibri"/>
              </a:rPr>
              <a:t>[1]</a:t>
            </a:r>
            <a:endParaRPr lang="cs-CZ" sz="2400" dirty="0"/>
          </a:p>
          <a:p>
            <a:r>
              <a:rPr lang="cs-CZ" sz="2400" dirty="0"/>
              <a:t> </a:t>
            </a:r>
          </a:p>
          <a:p>
            <a:endParaRPr lang="cs-CZ" sz="2400" dirty="0"/>
          </a:p>
        </p:txBody>
      </p:sp>
      <p:pic>
        <p:nvPicPr>
          <p:cNvPr id="4" name="obrázek 66" descr="obr26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783" t="-519"/>
          <a:stretch/>
        </p:blipFill>
        <p:spPr bwMode="auto">
          <a:xfrm>
            <a:off x="3078051" y="4404576"/>
            <a:ext cx="5019165" cy="2047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095470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596313" cy="717550"/>
          </a:xfrm>
        </p:spPr>
        <p:txBody>
          <a:bodyPr>
            <a:noAutofit/>
          </a:bodyPr>
          <a:lstStyle/>
          <a:p>
            <a:pPr algn="ctr"/>
            <a:r>
              <a:rPr lang="cs-CZ" b="1" dirty="0" smtClean="0"/>
              <a:t>Test</a:t>
            </a:r>
            <a:br>
              <a:rPr lang="cs-CZ" b="1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700388" y="1646710"/>
            <a:ext cx="4183063" cy="971550"/>
          </a:xfrm>
        </p:spPr>
        <p:txBody>
          <a:bodyPr>
            <a:noAutofit/>
          </a:bodyPr>
          <a:lstStyle/>
          <a:p>
            <a:r>
              <a:rPr lang="cs-CZ" sz="2000" dirty="0" smtClean="0"/>
              <a:t>1. Synchronní stroj na </a:t>
            </a:r>
            <a:r>
              <a:rPr lang="cs-CZ" sz="2000" dirty="0"/>
              <a:t>přeměnu elektrické energie na energii mechanickou při stálých synchronních </a:t>
            </a:r>
            <a:r>
              <a:rPr lang="cs-CZ" sz="2000" dirty="0" smtClean="0"/>
              <a:t>otáčkách se nazývá:</a:t>
            </a:r>
            <a:endParaRPr lang="cs-CZ" sz="20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4294967295"/>
          </p:nvPr>
        </p:nvSpPr>
        <p:spPr>
          <a:xfrm>
            <a:off x="700388" y="4228373"/>
            <a:ext cx="4184650" cy="971550"/>
          </a:xfrm>
        </p:spPr>
        <p:txBody>
          <a:bodyPr>
            <a:noAutofit/>
          </a:bodyPr>
          <a:lstStyle/>
          <a:p>
            <a:r>
              <a:rPr lang="cs-CZ" sz="2000" dirty="0" smtClean="0"/>
              <a:t>2. </a:t>
            </a:r>
            <a:r>
              <a:rPr lang="cs-CZ" sz="2000" dirty="0"/>
              <a:t>Synchronní </a:t>
            </a:r>
            <a:r>
              <a:rPr lang="cs-CZ" sz="2000" dirty="0" smtClean="0"/>
              <a:t>stroj na </a:t>
            </a:r>
            <a:r>
              <a:rPr lang="cs-CZ" sz="2000" dirty="0"/>
              <a:t>výrobu střídavé elektrické energie </a:t>
            </a:r>
            <a:r>
              <a:rPr lang="cs-CZ" sz="2000" dirty="0" smtClean="0"/>
              <a:t>se nazývá:</a:t>
            </a:r>
          </a:p>
          <a:p>
            <a:pPr marL="0" indent="0">
              <a:buNone/>
            </a:pPr>
            <a:r>
              <a:rPr lang="cs-CZ" sz="2000" dirty="0"/>
              <a:t> </a:t>
            </a:r>
          </a:p>
        </p:txBody>
      </p:sp>
      <p:sp>
        <p:nvSpPr>
          <p:cNvPr id="12" name="Ovál 11"/>
          <p:cNvSpPr/>
          <p:nvPr/>
        </p:nvSpPr>
        <p:spPr>
          <a:xfrm>
            <a:off x="5826961" y="2132430"/>
            <a:ext cx="2026508" cy="1692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Synchronní motor</a:t>
            </a:r>
            <a:endParaRPr lang="cs-CZ" sz="2000" dirty="0"/>
          </a:p>
        </p:txBody>
      </p:sp>
      <p:sp>
        <p:nvSpPr>
          <p:cNvPr id="13" name="Ovál 12"/>
          <p:cNvSpPr/>
          <p:nvPr/>
        </p:nvSpPr>
        <p:spPr>
          <a:xfrm>
            <a:off x="5913459" y="4861381"/>
            <a:ext cx="1940010" cy="1692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A</a:t>
            </a:r>
            <a:r>
              <a:rPr lang="cs-CZ" sz="2000" dirty="0" smtClean="0"/>
              <a:t>lternátor</a:t>
            </a:r>
            <a:endParaRPr lang="cs-CZ" sz="2000" dirty="0"/>
          </a:p>
        </p:txBody>
      </p:sp>
    </p:spTree>
    <p:extLst>
      <p:ext uri="{BB962C8B-B14F-4D97-AF65-F5344CB8AC3E}">
        <p14:creationId xmlns="" xmlns:p14="http://schemas.microsoft.com/office/powerpoint/2010/main" val="5832123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494270" y="1203904"/>
            <a:ext cx="4852087" cy="199355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cs-CZ" dirty="0"/>
          </a:p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494270" y="1700010"/>
            <a:ext cx="4184650" cy="3849529"/>
          </a:xfrm>
        </p:spPr>
        <p:txBody>
          <a:bodyPr>
            <a:normAutofit/>
          </a:bodyPr>
          <a:lstStyle/>
          <a:p>
            <a:r>
              <a:rPr lang="cs-CZ" sz="2000" dirty="0"/>
              <a:t>3</a:t>
            </a:r>
            <a:r>
              <a:rPr lang="cs-CZ" sz="2000" dirty="0" smtClean="0"/>
              <a:t>. Podle provedení rotoru rozeznáváme synchronní stroje:</a:t>
            </a:r>
            <a:endParaRPr lang="cs-CZ" sz="2000" dirty="0"/>
          </a:p>
        </p:txBody>
      </p:sp>
      <p:sp>
        <p:nvSpPr>
          <p:cNvPr id="11" name="Ovál 10"/>
          <p:cNvSpPr/>
          <p:nvPr/>
        </p:nvSpPr>
        <p:spPr>
          <a:xfrm>
            <a:off x="5063878" y="1957589"/>
            <a:ext cx="2843750" cy="20734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S vyniklými póly a hladkým rotorem</a:t>
            </a:r>
            <a:endParaRPr lang="cs-CZ" sz="2000" dirty="0"/>
          </a:p>
        </p:txBody>
      </p:sp>
    </p:spTree>
    <p:extLst>
      <p:ext uri="{BB962C8B-B14F-4D97-AF65-F5344CB8AC3E}">
        <p14:creationId xmlns="" xmlns:p14="http://schemas.microsoft.com/office/powerpoint/2010/main" val="126291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použitých zdrojů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[1]	VOŽENÍLEK</a:t>
            </a:r>
            <a:r>
              <a:rPr lang="cs-CZ" dirty="0"/>
              <a:t>, Ladislav; LSTIBŮREK, František. </a:t>
            </a:r>
            <a:r>
              <a:rPr lang="cs-CZ" i="1" dirty="0"/>
              <a:t>Základy elektrotechniky II</a:t>
            </a:r>
            <a:r>
              <a:rPr lang="cs-CZ" dirty="0"/>
              <a:t>. </a:t>
            </a:r>
            <a:r>
              <a:rPr lang="cs-CZ" dirty="0" smtClean="0"/>
              <a:t>	    	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technické literatury, 1985, ISBN 04-522-85.</a:t>
            </a:r>
          </a:p>
          <a:p>
            <a:pPr marL="0" indent="0">
              <a:buNone/>
            </a:pPr>
            <a:r>
              <a:rPr lang="cs-CZ" dirty="0" smtClean="0"/>
              <a:t>[2]	ŘÍHA</a:t>
            </a:r>
            <a:r>
              <a:rPr lang="cs-CZ" dirty="0"/>
              <a:t>, Josef. </a:t>
            </a:r>
            <a:r>
              <a:rPr lang="cs-CZ" i="1" dirty="0" smtClean="0"/>
              <a:t>Elektrické </a:t>
            </a:r>
            <a:r>
              <a:rPr lang="cs-CZ" i="1" dirty="0"/>
              <a:t>stroje a přístroje</a:t>
            </a:r>
            <a:r>
              <a:rPr lang="cs-CZ" dirty="0"/>
              <a:t>. </a:t>
            </a:r>
            <a:r>
              <a:rPr lang="cs-CZ" dirty="0" smtClean="0"/>
              <a:t>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</a:t>
            </a:r>
            <a:r>
              <a:rPr lang="cs-CZ" dirty="0" smtClean="0"/>
              <a:t>	   	    	technické </a:t>
            </a:r>
            <a:r>
              <a:rPr lang="cs-CZ" dirty="0"/>
              <a:t>literatury, 1986, ISBN 04-527-86.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[3]	VAVŘIŇÁK</a:t>
            </a:r>
            <a:r>
              <a:rPr lang="cs-CZ" dirty="0"/>
              <a:t>, Petr. </a:t>
            </a:r>
            <a:r>
              <a:rPr lang="cs-CZ" i="1" dirty="0"/>
              <a:t>Elektrické stroje a přístroje</a:t>
            </a:r>
            <a:r>
              <a:rPr lang="cs-CZ" dirty="0"/>
              <a:t>: Učební texty pro žáky naší </a:t>
            </a:r>
            <a:r>
              <a:rPr lang="cs-CZ" dirty="0" smtClean="0"/>
              <a:t>   	    	školy </a:t>
            </a:r>
            <a:r>
              <a:rPr lang="cs-CZ" dirty="0"/>
              <a:t>[online]. [cit. 29.12.2013]. Dostupný na WWW: </a:t>
            </a:r>
            <a:r>
              <a:rPr lang="cs-CZ" dirty="0" smtClean="0"/>
              <a:t>	  	    	  		http</a:t>
            </a:r>
            <a:r>
              <a:rPr lang="cs-CZ" dirty="0"/>
              <a:t>://</a:t>
            </a:r>
            <a:r>
              <a:rPr lang="cs-CZ" dirty="0" smtClean="0"/>
              <a:t>dev.webdevel.cz/na-jizdarne.cz/wp-				  				    	</a:t>
            </a:r>
            <a:r>
              <a:rPr lang="cs-CZ" dirty="0" err="1" smtClean="0"/>
              <a:t>content</a:t>
            </a:r>
            <a:r>
              <a:rPr lang="cs-CZ" dirty="0" smtClean="0"/>
              <a:t>/</a:t>
            </a:r>
            <a:r>
              <a:rPr lang="cs-CZ" dirty="0" err="1" smtClean="0"/>
              <a:t>uploads</a:t>
            </a:r>
            <a:r>
              <a:rPr lang="cs-CZ" dirty="0" smtClean="0"/>
              <a:t>/2013/10/elektricke_stroje_a_pristroje.pdf 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254224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833051" y="101463"/>
            <a:ext cx="8534400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Cílem výukového materiálu je seznámit žáky s rozdělením </a:t>
            </a:r>
            <a:r>
              <a:rPr lang="cs-CZ" sz="20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synchronních </a:t>
            </a: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strojů a definovat základní typy </a:t>
            </a:r>
            <a:r>
              <a:rPr lang="cs-CZ" sz="20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synchronních </a:t>
            </a: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strojů.  </a:t>
            </a:r>
            <a:endParaRPr lang="cs-CZ" sz="2400" kern="0" dirty="0">
              <a:solidFill>
                <a:sysClr val="windowText" lastClr="000000"/>
              </a:solidFill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947351" y="3556451"/>
            <a:ext cx="8305800" cy="244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Materiál je určen pro interaktivní výuku.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Při testu se kliknutím myší na zástupný symbol            objeví v zástupném symbolu 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4" name="Ovál 3"/>
          <p:cNvSpPr/>
          <p:nvPr/>
        </p:nvSpPr>
        <p:spPr>
          <a:xfrm>
            <a:off x="5934525" y="5334000"/>
            <a:ext cx="555483" cy="247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514265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83534" y="1602322"/>
            <a:ext cx="6444920" cy="1679832"/>
          </a:xfrm>
        </p:spPr>
        <p:txBody>
          <a:bodyPr>
            <a:noAutofit/>
          </a:bodyPr>
          <a:lstStyle/>
          <a:p>
            <a:pPr algn="ctr"/>
            <a:r>
              <a:rPr lang="cs-CZ" sz="4800" b="1" dirty="0" smtClean="0"/>
              <a:t>Rozdělení synchronních strojů</a:t>
            </a:r>
            <a:endParaRPr lang="cs-CZ" sz="48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4294967295"/>
          </p:nvPr>
        </p:nvSpPr>
        <p:spPr>
          <a:xfrm>
            <a:off x="0" y="4051300"/>
            <a:ext cx="8113690" cy="1096963"/>
          </a:xfrm>
        </p:spPr>
        <p:txBody>
          <a:bodyPr/>
          <a:lstStyle/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182142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87218" y="2327922"/>
            <a:ext cx="700384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600" b="1" dirty="0" smtClean="0"/>
              <a:t>Rozdělení synchronních strojů</a:t>
            </a:r>
          </a:p>
          <a:p>
            <a:pPr algn="ctr">
              <a:lnSpc>
                <a:spcPct val="150000"/>
              </a:lnSpc>
            </a:pPr>
            <a:r>
              <a:rPr lang="cs-CZ" sz="3600" b="1" dirty="0" smtClean="0"/>
              <a:t>podle </a:t>
            </a:r>
            <a:r>
              <a:rPr lang="cs-CZ" sz="3600" b="1" dirty="0"/>
              <a:t>způsobu </a:t>
            </a:r>
            <a:r>
              <a:rPr lang="cs-CZ" sz="3600" b="1" dirty="0" smtClean="0"/>
              <a:t>práce: </a:t>
            </a:r>
          </a:p>
        </p:txBody>
      </p:sp>
    </p:spTree>
    <p:extLst>
      <p:ext uri="{BB962C8B-B14F-4D97-AF65-F5344CB8AC3E}">
        <p14:creationId xmlns="" xmlns:p14="http://schemas.microsoft.com/office/powerpoint/2010/main" val="332800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1</a:t>
            </a:r>
            <a:r>
              <a:rPr lang="cs-CZ" b="1" dirty="0" smtClean="0"/>
              <a:t>. Alternátor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887400" y="3605428"/>
            <a:ext cx="8596668" cy="15709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400" dirty="0" smtClean="0"/>
              <a:t>Synchronní generátor na výrobu střídavé elektrické energie.</a:t>
            </a:r>
          </a:p>
          <a:p>
            <a:pPr>
              <a:spcBef>
                <a:spcPts val="0"/>
              </a:spcBef>
            </a:pPr>
            <a:endParaRPr lang="cs-CZ" sz="2400" dirty="0"/>
          </a:p>
        </p:txBody>
      </p:sp>
    </p:spTree>
    <p:extLst>
      <p:ext uri="{BB962C8B-B14F-4D97-AF65-F5344CB8AC3E}">
        <p14:creationId xmlns="" xmlns:p14="http://schemas.microsoft.com/office/powerpoint/2010/main" val="3335456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Zástupný symbol pro obsah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369313" y="3580714"/>
                <a:ext cx="8596668" cy="1570962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cs-CZ" sz="2400" dirty="0" smtClean="0"/>
                  <a:t>Stroje na přeměnu elektrické energie na energii mechanickou</a:t>
                </a:r>
                <a:r>
                  <a:rPr lang="cs-CZ" sz="2400" dirty="0"/>
                  <a:t> </a:t>
                </a:r>
                <a:r>
                  <a:rPr lang="cs-CZ" sz="2400" dirty="0" smtClean="0"/>
                  <a:t>při stálých synchronních otáčkách, které jsou dány kmitočtem sítě: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400" dirty="0"/>
                  <a:t>	</a:t>
                </a:r>
                <a:r>
                  <a:rPr lang="cs-CZ" sz="2400" dirty="0" smtClean="0"/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8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sz="2800" dirty="0">
                    <a:solidFill>
                      <a:srgbClr val="C00000"/>
                    </a:solidFill>
                    <a:latin typeface="Calibri"/>
                  </a:rPr>
                  <a:t>=</a:t>
                </a:r>
                <a:r>
                  <a:rPr lang="cs-CZ" sz="2800" dirty="0" smtClean="0">
                    <a:solidFill>
                      <a:srgbClr val="C00000"/>
                    </a:solidFill>
                    <a:latin typeface="Calibri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60</m:t>
                        </m:r>
                        <m:r>
                          <a:rPr lang="cs-CZ" sz="2800" i="1" dirty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cs-CZ" sz="28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cs-CZ" sz="28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𝑝</m:t>
                        </m:r>
                      </m:den>
                    </m:f>
                  </m:oMath>
                </a14:m>
                <a:r>
                  <a:rPr lang="cs-CZ" sz="2800" dirty="0" smtClean="0"/>
                  <a:t> </a:t>
                </a:r>
                <a:r>
                  <a:rPr lang="cs-CZ" sz="2000" dirty="0" smtClean="0">
                    <a:latin typeface="Calibri"/>
                  </a:rPr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000" b="0" i="1" dirty="0" smtClean="0">
                            <a:latin typeface="Cambria Math"/>
                          </a:rPr>
                          <m:t>𝑚𝑖𝑛</m:t>
                        </m:r>
                      </m:e>
                      <m:sup>
                        <m:r>
                          <a:rPr lang="cs-CZ" sz="2000" b="0" i="1" dirty="0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000" dirty="0" smtClean="0">
                    <a:latin typeface="Calibri"/>
                  </a:rPr>
                  <a:t>]</a:t>
                </a:r>
                <a:endParaRPr lang="cs-CZ" sz="20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cs-CZ" sz="2400" dirty="0"/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369313" y="3580714"/>
                <a:ext cx="8596668" cy="1570962"/>
              </a:xfrm>
              <a:blipFill rotWithShape="1">
                <a:blip r:embed="rId2" cstate="print"/>
                <a:stretch>
                  <a:fillRect l="-1135" t="-58140" b="-170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2</a:t>
            </a:r>
            <a:r>
              <a:rPr lang="cs-CZ" b="1" dirty="0" smtClean="0"/>
              <a:t>. Synchronní motor</a:t>
            </a:r>
            <a:endParaRPr lang="cs-CZ" b="1" dirty="0"/>
          </a:p>
        </p:txBody>
      </p:sp>
    </p:spTree>
    <p:extLst>
      <p:ext uri="{BB962C8B-B14F-4D97-AF65-F5344CB8AC3E}">
        <p14:creationId xmlns="" xmlns:p14="http://schemas.microsoft.com/office/powerpoint/2010/main" val="3338066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3. Synchronní kompenzátor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1394027" y="3593070"/>
            <a:ext cx="8596668" cy="15709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400" dirty="0" smtClean="0"/>
              <a:t>Ke kompenzaci účiníku (cos</a:t>
            </a:r>
            <a:r>
              <a:rPr lang="el-GR" sz="2400" dirty="0" smtClean="0">
                <a:latin typeface="Calibri"/>
              </a:rPr>
              <a:t>ϕ</a:t>
            </a:r>
            <a:r>
              <a:rPr lang="cs-CZ" sz="2400" dirty="0" smtClean="0">
                <a:latin typeface="Calibri"/>
              </a:rPr>
              <a:t>)</a:t>
            </a:r>
            <a:r>
              <a:rPr lang="cs-CZ" sz="2400" dirty="0" smtClean="0"/>
              <a:t>. Jde vlastně o synchronní stroj v chodu naprázdno (bez zatížení).</a:t>
            </a:r>
            <a:endParaRPr lang="cs-CZ" sz="2400" dirty="0"/>
          </a:p>
        </p:txBody>
      </p:sp>
    </p:spTree>
    <p:extLst>
      <p:ext uri="{BB962C8B-B14F-4D97-AF65-F5344CB8AC3E}">
        <p14:creationId xmlns="" xmlns:p14="http://schemas.microsoft.com/office/powerpoint/2010/main" val="17178753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112108" y="2136339"/>
            <a:ext cx="80318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cs-CZ" sz="3600" b="1" dirty="0" smtClean="0">
                <a:solidFill>
                  <a:prstClr val="black"/>
                </a:solidFill>
              </a:rPr>
              <a:t>Rozdělení synchronních </a:t>
            </a:r>
            <a:r>
              <a:rPr lang="cs-CZ" sz="3600" b="1" dirty="0">
                <a:solidFill>
                  <a:prstClr val="black"/>
                </a:solidFill>
              </a:rPr>
              <a:t>strojů podle </a:t>
            </a:r>
            <a:r>
              <a:rPr lang="cs-CZ" sz="3600" b="1" dirty="0" smtClean="0">
                <a:solidFill>
                  <a:prstClr val="black"/>
                </a:solidFill>
              </a:rPr>
              <a:t>provedení </a:t>
            </a:r>
            <a:r>
              <a:rPr lang="cs-CZ" sz="3600" b="1" dirty="0" smtClean="0">
                <a:solidFill>
                  <a:schemeClr val="accent1"/>
                </a:solidFill>
              </a:rPr>
              <a:t>rotoru</a:t>
            </a:r>
            <a:r>
              <a:rPr lang="cs-CZ" sz="3600" b="1" dirty="0" smtClean="0">
                <a:solidFill>
                  <a:prstClr val="black"/>
                </a:solidFill>
              </a:rPr>
              <a:t>: </a:t>
            </a:r>
            <a:endParaRPr lang="cs-C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7075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1. S vyniklými póly 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32243" y="3605427"/>
            <a:ext cx="8596668" cy="15709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cs-CZ" sz="2400" dirty="0" smtClean="0"/>
              <a:t>Rotor je složen z rotorového kola, na kterém je upevněn určitý počet pólů (čtyři a více) a každý pól má svou budicí cívku.</a:t>
            </a:r>
            <a:endParaRPr lang="cs-CZ" sz="2400" dirty="0"/>
          </a:p>
        </p:txBody>
      </p:sp>
    </p:spTree>
    <p:extLst>
      <p:ext uri="{BB962C8B-B14F-4D97-AF65-F5344CB8AC3E}">
        <p14:creationId xmlns="" xmlns:p14="http://schemas.microsoft.com/office/powerpoint/2010/main" val="2389052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1094</TotalTime>
  <Words>331</Words>
  <Application>Microsoft Office PowerPoint</Application>
  <PresentationFormat>Vlastní</PresentationFormat>
  <Paragraphs>61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Faseta</vt:lpstr>
      <vt:lpstr>Snímek 1</vt:lpstr>
      <vt:lpstr>Snímek 2</vt:lpstr>
      <vt:lpstr>Rozdělení synchronních strojů</vt:lpstr>
      <vt:lpstr>Snímek 4</vt:lpstr>
      <vt:lpstr>1. Alternátor </vt:lpstr>
      <vt:lpstr>2. Synchronní motor</vt:lpstr>
      <vt:lpstr>3. Synchronní kompenzátor</vt:lpstr>
      <vt:lpstr>Snímek 8</vt:lpstr>
      <vt:lpstr>1. S vyniklými póly </vt:lpstr>
      <vt:lpstr>Snímek 10</vt:lpstr>
      <vt:lpstr>2. S hladkým rotorem </vt:lpstr>
      <vt:lpstr>Test  </vt:lpstr>
      <vt:lpstr>Snímek 13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Asynchronní stroje</dc:title>
  <dc:creator>Edita</dc:creator>
  <cp:lastModifiedBy>Erda</cp:lastModifiedBy>
  <cp:revision>91</cp:revision>
  <dcterms:created xsi:type="dcterms:W3CDTF">2013-12-25T09:11:21Z</dcterms:created>
  <dcterms:modified xsi:type="dcterms:W3CDTF">2014-08-24T21:16:08Z</dcterms:modified>
  <cp:contentStatus/>
</cp:coreProperties>
</file>