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5"/>
  </p:notesMasterIdLst>
  <p:sldIdLst>
    <p:sldId id="294" r:id="rId2"/>
    <p:sldId id="295" r:id="rId3"/>
    <p:sldId id="296" r:id="rId4"/>
    <p:sldId id="292" r:id="rId5"/>
    <p:sldId id="304" r:id="rId6"/>
    <p:sldId id="276" r:id="rId7"/>
    <p:sldId id="305" r:id="rId8"/>
    <p:sldId id="306" r:id="rId9"/>
    <p:sldId id="307" r:id="rId10"/>
    <p:sldId id="310" r:id="rId11"/>
    <p:sldId id="311" r:id="rId12"/>
    <p:sldId id="302" r:id="rId13"/>
    <p:sldId id="29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32B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80" d="100"/>
          <a:sy n="80" d="100"/>
        </p:scale>
        <p:origin x="-10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5649A-62E6-4671-B3DA-D3C22676817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7016D-1B4F-4105-8ACC-E4545F002CD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976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8355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1492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8826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74348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09628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42787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2610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06675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0868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8471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002935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9298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7151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1591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9331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6713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0158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6187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1250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1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73252759"/>
              </p:ext>
            </p:extLst>
          </p:nvPr>
        </p:nvGraphicFramePr>
        <p:xfrm>
          <a:off x="554320" y="1814710"/>
          <a:ext cx="8073633" cy="4110784"/>
        </p:xfrm>
        <a:graphic>
          <a:graphicData uri="http://schemas.openxmlformats.org/drawingml/2006/table">
            <a:tbl>
              <a:tblPr/>
              <a:tblGrid>
                <a:gridCol w="2558253"/>
                <a:gridCol w="5515380"/>
              </a:tblGrid>
              <a:tr h="44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VY_32_INOVACE_534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Synchronní stroje – Paralelní spolupráce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1. 4. 2014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Podmínky paralelní spolupráce, synchronizace a fázování.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476563" y="6088457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70227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1461655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6"/>
                </a:solidFill>
              </a:rPr>
              <a:t>Způsoby zajištění podmínek fázování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1127168" y="1805050"/>
            <a:ext cx="4311731" cy="593766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rgbClr val="FF0000"/>
                </a:solidFill>
              </a:rPr>
              <a:t>4. Stejné Napětí ve fázi </a:t>
            </a:r>
            <a:endParaRPr lang="cs-CZ" sz="22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533399" y="2612571"/>
            <a:ext cx="4929250" cy="3918858"/>
          </a:xfrm>
        </p:spPr>
        <p:txBody>
          <a:bodyPr>
            <a:normAutofit lnSpcReduction="10000"/>
          </a:bodyPr>
          <a:lstStyle/>
          <a:p>
            <a:pPr marL="742950" lvl="1" indent="-285750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 fáze sítě a generátoru jsou zapojeny žárovky</a:t>
            </a:r>
          </a:p>
          <a:p>
            <a:pPr marL="742950" lvl="1" indent="-285750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nejsou-li napětí alternátoru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sítě ve fázi, žárovky se postupně rozsvěcují a zhasínají – dojem točivého světelného pole</a:t>
            </a:r>
          </a:p>
          <a:p>
            <a:pPr marL="742950" lvl="1" indent="-285750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ynchronismus nastane při zastavení světelného pole</a:t>
            </a: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8609" y="2119813"/>
            <a:ext cx="2876068" cy="401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5554854" y="6138518"/>
            <a:ext cx="3183577" cy="6304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cs-CZ" sz="1200" dirty="0" smtClean="0"/>
              <a:t>Obr. Fázování pomocí žárovek zapojených na točivé světelné pole </a:t>
            </a:r>
            <a:r>
              <a:rPr lang="en-US" sz="1200" dirty="0" smtClean="0"/>
              <a:t>[</a:t>
            </a:r>
            <a:r>
              <a:rPr lang="cs-CZ" sz="1200" dirty="0"/>
              <a:t>2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7" name="Obdélník 6">
            <a:hlinkClick r:id="rId3" action="ppaction://hlinksldjump"/>
          </p:cNvPr>
          <p:cNvSpPr/>
          <p:nvPr/>
        </p:nvSpPr>
        <p:spPr>
          <a:xfrm>
            <a:off x="95002" y="6305797"/>
            <a:ext cx="1021280" cy="456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ZPĚT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625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1461655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6"/>
                </a:solidFill>
              </a:rPr>
              <a:t>Způsoby zajištění podmínek fázování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1139043" y="1579419"/>
            <a:ext cx="4311731" cy="593766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rgbClr val="FF0000"/>
                </a:solidFill>
              </a:rPr>
              <a:t>4. Stejné Napětí ve fázi </a:t>
            </a:r>
            <a:endParaRPr lang="cs-CZ" sz="22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533399" y="2208810"/>
            <a:ext cx="4929250" cy="4322619"/>
          </a:xfrm>
        </p:spPr>
        <p:txBody>
          <a:bodyPr>
            <a:normAutofit fontScale="92500" lnSpcReduction="10000"/>
          </a:bodyPr>
          <a:lstStyle/>
          <a:p>
            <a:pPr marL="742950" lvl="1" indent="-285750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současné době jsou žárovky nahrazeny tzv.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synchronoskopem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tj.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měřící přístroj jehož ukazovatel se otáčí doprava nebo doleva</a:t>
            </a:r>
          </a:p>
          <a:p>
            <a:pPr marL="742950" lvl="1" indent="-285750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fázování dojde při zastavení ukazovatele </a:t>
            </a:r>
            <a:r>
              <a:rPr lang="cs-CZ" sz="2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synchronoskopu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na dané značce </a:t>
            </a:r>
          </a:p>
          <a:p>
            <a:pPr marL="742950" lvl="1" indent="-285750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otáčky alternátoru při fázování krátkodobě snížíme nebo zvýšíme </a:t>
            </a:r>
          </a:p>
          <a:p>
            <a:pPr marL="742950" lvl="1" indent="-285750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5610403" y="5897786"/>
            <a:ext cx="3183577" cy="6304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cs-CZ" sz="1200" dirty="0" smtClean="0"/>
              <a:t>Obr. Měření mezi alternátorem sítí </a:t>
            </a:r>
            <a:r>
              <a:rPr lang="en-US" sz="1200" dirty="0" smtClean="0"/>
              <a:t>[</a:t>
            </a:r>
            <a:r>
              <a:rPr lang="cs-CZ" sz="1200" dirty="0"/>
              <a:t>2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pic>
        <p:nvPicPr>
          <p:cNvPr id="7" name="Obrázek 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5698" y="1769423"/>
            <a:ext cx="3488527" cy="4061361"/>
          </a:xfrm>
          <a:prstGeom prst="rect">
            <a:avLst/>
          </a:prstGeom>
        </p:spPr>
      </p:pic>
      <p:sp>
        <p:nvSpPr>
          <p:cNvPr id="8" name="Obdélník 7">
            <a:hlinkClick r:id="rId3" action="ppaction://hlinksldjump"/>
          </p:cNvPr>
          <p:cNvSpPr/>
          <p:nvPr/>
        </p:nvSpPr>
        <p:spPr>
          <a:xfrm>
            <a:off x="142502" y="6311222"/>
            <a:ext cx="1496293" cy="43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ZPĚT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077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6720" y="1323030"/>
            <a:ext cx="87172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Z těchto energetických důvodů je nutná paralelní spolupráce: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Další připojení alternátorů se provádí: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Při fázování nemá vzniknout žádný: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Podmínky fázování jsou: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26720" y="2386941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polehlivé zabezpečení dodávky el. </a:t>
            </a:r>
            <a:r>
              <a:rPr lang="cs-CZ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cs-CZ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nergie, udržování napětí a kmitočtu, kompenzace účiníku  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26720" y="3527892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paralelně, nestačí-li stávající alternátory pokrýt potřebný příkon.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26720" y="4633217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roudový náraz v síti ani vyrovnávací moment.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26720" y="5743609"/>
            <a:ext cx="7722326" cy="5768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tejný sled fází, stejný kmitočet, stejné jmenovité napětí, stejné napětí ve fázi.</a:t>
            </a:r>
            <a:endParaRPr lang="cs-CZ" dirty="0">
              <a:solidFill>
                <a:schemeClr val="tx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Nadpis 1"/>
          <p:cNvSpPr txBox="1">
            <a:spLocks/>
          </p:cNvSpPr>
          <p:nvPr/>
        </p:nvSpPr>
        <p:spPr>
          <a:xfrm>
            <a:off x="533400" y="733285"/>
            <a:ext cx="8077200" cy="11794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b="1" smtClean="0">
                <a:solidFill>
                  <a:schemeClr val="bg1"/>
                </a:solidFill>
              </a:rPr>
              <a:t>Shrnutí učiva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4908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58345" y="1238506"/>
            <a:ext cx="57582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4932" y="1019200"/>
            <a:ext cx="7514035" cy="1314449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Seznam použitých zdrojů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8345" y="2403566"/>
            <a:ext cx="8489564" cy="348024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[1]	VAVŘIŇÁK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ING, Petr. </a:t>
            </a:r>
            <a:r>
              <a:rPr lang="cs-CZ" i="1" dirty="0">
                <a:latin typeface="Arial" panose="020B0604020202020204" pitchFamily="34" charset="0"/>
                <a:cs typeface="Arial" panose="020B0604020202020204" pitchFamily="34" charset="0"/>
              </a:rPr>
              <a:t>Elektrické stroje a přístroje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 Učební texty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 	žáky naší školy 	[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].[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cit.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15.2.2014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].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Dostupný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WWW:	http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dev.webdevel.cz/na-jizdarne.cz/wp-	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uploads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/2013/10/elektricke_stroje_a_pristroje.pdf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2]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	ŘÍHA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Josef. </a:t>
            </a:r>
            <a:r>
              <a:rPr lang="cs-CZ" i="1" dirty="0">
                <a:latin typeface="Arial" panose="020B0604020202020204" pitchFamily="34" charset="0"/>
                <a:cs typeface="Arial" panose="020B0604020202020204" pitchFamily="34" charset="0"/>
              </a:rPr>
              <a:t>elektrické stroje a přístroje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. Praha: SNTL -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	nakladatelství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technické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	literatury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1986, ISBN 2920.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4019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35386" y="98968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24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1" y="3559427"/>
            <a:ext cx="7492971" cy="273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Materiál je určen k interaktivní výuce.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Výukový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text se zobrazí pří kliknutí myší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6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Kliknutím na zástupný symbol 	    </a:t>
            </a:r>
            <a:r>
              <a:rPr lang="cs-CZ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    přejdeme </a:t>
            </a:r>
            <a:r>
              <a:rPr lang="cs-CZ" sz="16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na stránku, kde je vysvětlen daný pojem.</a:t>
            </a: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Správná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odpověď v části shrnutí učiva se zobrazí při kliknutí myší na zástupný 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symbol            .</a:t>
            </a: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 flipV="1">
            <a:off x="7672811" y="5664572"/>
            <a:ext cx="439092" cy="1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929630" y="1726619"/>
            <a:ext cx="7212312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Cílem výukového materiálu je seznámit žáky s podmínkami paralelní spolupráce synchronních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strojů, jejich synchronizací a fázování. 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Šipka doprava 3"/>
          <p:cNvSpPr/>
          <p:nvPr/>
        </p:nvSpPr>
        <p:spPr>
          <a:xfrm>
            <a:off x="3574472" y="5227575"/>
            <a:ext cx="534389" cy="3302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1753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7102" y="1088572"/>
            <a:ext cx="8229600" cy="5556067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Paralelní spolupráce synchronních strojů</a:t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xmlns="" val="10451797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3067" y="707572"/>
            <a:ext cx="8077200" cy="1251857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Podmínky paralelní spolupráce</a:t>
            </a:r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5981" y="1872343"/>
            <a:ext cx="8251371" cy="4393474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chemeClr val="bg1"/>
              </a:buClr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 energetických důvodů: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polehlivé zabezpečení dodávky energie</a:t>
            </a: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držování napětí</a:t>
            </a:r>
            <a:endParaRPr lang="cs-CZ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držování kmitočtu</a:t>
            </a:r>
          </a:p>
          <a:p>
            <a:pPr marL="2171700" lvl="4" indent="-342900">
              <a:lnSpc>
                <a:spcPct val="150000"/>
              </a:lnSpc>
              <a:buClr>
                <a:schemeClr val="bg1"/>
              </a:buClr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ompenzace účiníku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27208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3067" y="707572"/>
            <a:ext cx="8077200" cy="1251857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Podmínky paralelní spolupráce</a:t>
            </a:r>
            <a: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5981" y="1872343"/>
            <a:ext cx="8251371" cy="4393474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150000"/>
              </a:lnSpc>
              <a:buClr>
                <a:schemeClr val="bg1"/>
              </a:buClr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Nestačí-li výkon všech spolupracujících alternátorů k pokrytí požadovaného příkonu, musí se paralelně připojit další.</a:t>
            </a:r>
          </a:p>
          <a:p>
            <a:pPr lvl="1">
              <a:lnSpc>
                <a:spcPct val="150000"/>
              </a:lnSpc>
              <a:buClr>
                <a:schemeClr val="bg1"/>
              </a:buClr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tzv. fázování </a:t>
            </a:r>
            <a:r>
              <a:rPr lang="cs-CZ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nemá vzniknout v okamžiku připojení žádný proudový náraz v síti a vyrovnávací moment mezi sítí a </a:t>
            </a:r>
            <a:r>
              <a:rPr lang="cs-CZ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strojem, z toho vyplývají tyto podmínky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286000" lvl="4" indent="-457200">
              <a:lnSpc>
                <a:spcPct val="150000"/>
              </a:lnSpc>
              <a:buClr>
                <a:srgbClr val="FF0000"/>
              </a:buClr>
              <a:buSzPct val="100000"/>
              <a:buFont typeface="+mj-lt"/>
              <a:buAutoNum type="arabicPeriod"/>
            </a:pP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tejný sled fází</a:t>
            </a:r>
          </a:p>
          <a:p>
            <a:pPr marL="2286000" lvl="4" indent="-457200">
              <a:lnSpc>
                <a:spcPct val="150000"/>
              </a:lnSpc>
              <a:buClr>
                <a:srgbClr val="FF0000"/>
              </a:buClr>
              <a:buSzPct val="100000"/>
              <a:buFont typeface="+mj-lt"/>
              <a:buAutoNum type="arabicPeriod" startAt="2"/>
            </a:pP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tejný kmitočet                   </a:t>
            </a:r>
            <a:endParaRPr lang="cs-CZ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286000" lvl="4" indent="-457200">
              <a:lnSpc>
                <a:spcPct val="150000"/>
              </a:lnSpc>
              <a:buClr>
                <a:srgbClr val="FF0000"/>
              </a:buClr>
              <a:buSzPct val="100000"/>
              <a:buFont typeface="+mj-lt"/>
              <a:buAutoNum type="arabicPeriod" startAt="2"/>
            </a:pP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stejné jmenovité napětí	</a:t>
            </a:r>
          </a:p>
          <a:p>
            <a:pPr marL="2286000" lvl="4" indent="-457200">
              <a:lnSpc>
                <a:spcPct val="150000"/>
              </a:lnSpc>
              <a:buClr>
                <a:srgbClr val="FF0000"/>
              </a:buClr>
              <a:buSzPct val="100000"/>
              <a:buFont typeface="+mj-lt"/>
              <a:buAutoNum type="arabicPeriod" startAt="2"/>
            </a:pP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tejné napětí ve fázi</a:t>
            </a:r>
            <a:endParaRPr lang="cs-CZ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>
            <a:off x="5776038" y="4091049"/>
            <a:ext cx="693399" cy="3384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>
            <a:hlinkClick r:id="rId3" action="ppaction://hlinksldjump"/>
          </p:cNvPr>
          <p:cNvSpPr/>
          <p:nvPr/>
        </p:nvSpPr>
        <p:spPr>
          <a:xfrm>
            <a:off x="5771107" y="4512623"/>
            <a:ext cx="698330" cy="3527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prava 9">
            <a:hlinkClick r:id="rId4" action="ppaction://hlinksldjump"/>
          </p:cNvPr>
          <p:cNvSpPr/>
          <p:nvPr/>
        </p:nvSpPr>
        <p:spPr>
          <a:xfrm>
            <a:off x="5771107" y="5042203"/>
            <a:ext cx="698330" cy="349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prava 10">
            <a:hlinkClick r:id="rId5" action="ppaction://hlinksldjump"/>
          </p:cNvPr>
          <p:cNvSpPr/>
          <p:nvPr/>
        </p:nvSpPr>
        <p:spPr>
          <a:xfrm>
            <a:off x="5776038" y="5552842"/>
            <a:ext cx="693399" cy="349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2966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1461655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6"/>
                </a:solidFill>
              </a:rPr>
              <a:t>Způsoby zajištění podmínek fázování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1127167" y="1921604"/>
            <a:ext cx="6382361" cy="838200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rgbClr val="FF0000"/>
                </a:solidFill>
              </a:rPr>
              <a:t>1. Stejný sled fází</a:t>
            </a:r>
            <a:endParaRPr lang="cs-CZ" sz="22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533400" y="2956957"/>
            <a:ext cx="8004958" cy="3062844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ontroluje se jen při prvním připojení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alý asynchronní motor se musí otáčet stejným smyslem </a:t>
            </a:r>
          </a:p>
          <a:p>
            <a:pPr lvl="1">
              <a:lnSpc>
                <a:spcPct val="150000"/>
              </a:lnSpc>
              <a:buClrTx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po připojení k síti i při připojení na svorky alternátoru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omuto zařízení říkáme ukazovatel sledu fází</a:t>
            </a:r>
            <a:endParaRPr lang="cs-CZ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</a:pPr>
            <a:endParaRPr lang="cs-CZ" dirty="0"/>
          </a:p>
        </p:txBody>
      </p:sp>
      <p:sp>
        <p:nvSpPr>
          <p:cNvPr id="5" name="Obdélník 4">
            <a:hlinkClick r:id="rId2" action="ppaction://hlinksldjump"/>
          </p:cNvPr>
          <p:cNvSpPr/>
          <p:nvPr/>
        </p:nvSpPr>
        <p:spPr>
          <a:xfrm>
            <a:off x="1104404" y="6002976"/>
            <a:ext cx="1745673" cy="623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ZPĚT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179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1461655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6"/>
                </a:solidFill>
              </a:rPr>
              <a:t>Způsoby zajištění podmínek fázování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1127168" y="1805050"/>
            <a:ext cx="3634837" cy="736270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rgbClr val="FF0000"/>
                </a:solidFill>
              </a:rPr>
              <a:t>2. Stejný kmitočet</a:t>
            </a:r>
            <a:endParaRPr lang="cs-CZ" sz="22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533400" y="2909455"/>
            <a:ext cx="8004958" cy="3621974"/>
          </a:xfrm>
        </p:spPr>
        <p:txBody>
          <a:bodyPr>
            <a:normAutofit/>
          </a:bodyPr>
          <a:lstStyle/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ontroluje se při každém připojování </a:t>
            </a:r>
          </a:p>
          <a:p>
            <a:pPr lvl="1">
              <a:lnSpc>
                <a:spcPct val="150000"/>
              </a:lnSpc>
              <a:buClrTx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alternátorů k síti, tzn. při fázování 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ontroluje se dvěma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kmitoměry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cs-CZ" sz="8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sz="20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cs-CZ" sz="20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cs-CZ" sz="8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2</a:t>
            </a:r>
            <a:endParaRPr lang="cs-CZ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nastavuje se změnou otáček pohonného motoru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astaví se jen přibližně </a:t>
            </a:r>
            <a:endParaRPr lang="cs-CZ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</a:pPr>
            <a:endParaRPr lang="cs-CZ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60732878"/>
              </p:ext>
            </p:extLst>
          </p:nvPr>
        </p:nvGraphicFramePr>
        <p:xfrm>
          <a:off x="5795589" y="1873002"/>
          <a:ext cx="3167505" cy="2661905"/>
        </p:xfrm>
        <a:graphic>
          <a:graphicData uri="http://schemas.openxmlformats.org/presentationml/2006/ole">
            <p:oleObj spid="_x0000_s1055" r:id="rId3" imgW="6335009" imgH="5323810" progId="">
              <p:embed/>
            </p:oleObj>
          </a:graphicData>
        </a:graphic>
      </p:graphicFrame>
      <p:sp>
        <p:nvSpPr>
          <p:cNvPr id="6" name="Obdélník 5">
            <a:hlinkClick r:id="rId4" action="ppaction://hlinksldjump"/>
          </p:cNvPr>
          <p:cNvSpPr/>
          <p:nvPr/>
        </p:nvSpPr>
        <p:spPr>
          <a:xfrm>
            <a:off x="1104404" y="6002976"/>
            <a:ext cx="1745673" cy="623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ZPĚT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5997039" y="4561571"/>
            <a:ext cx="2897579" cy="6267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r">
              <a:buClrTx/>
            </a:pPr>
            <a:r>
              <a:rPr lang="cs-CZ" sz="1200" dirty="0" smtClean="0"/>
              <a:t>Obr. Schéma zapojení měřících přístrojů při fázování </a:t>
            </a:r>
            <a:r>
              <a:rPr lang="en-US" sz="1200" dirty="0" smtClean="0"/>
              <a:t>[</a:t>
            </a:r>
            <a:r>
              <a:rPr lang="cs-CZ" sz="1200" dirty="0" smtClean="0"/>
              <a:t>1</a:t>
            </a:r>
            <a:r>
              <a:rPr lang="en-US" sz="1200" dirty="0" smtClean="0"/>
              <a:t>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xmlns="" val="470294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1461655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6"/>
                </a:solidFill>
              </a:rPr>
              <a:t>Způsoby zajištění podmínek fázování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1127168" y="1805050"/>
            <a:ext cx="4311731" cy="736270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rgbClr val="FF0000"/>
                </a:solidFill>
              </a:rPr>
              <a:t>3. Stejné jmenovité napětí </a:t>
            </a:r>
            <a:endParaRPr lang="cs-CZ" sz="22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533400" y="2909455"/>
            <a:ext cx="8004958" cy="3621974"/>
          </a:xfrm>
        </p:spPr>
        <p:txBody>
          <a:bodyPr>
            <a:normAutofit fontScale="92500" lnSpcReduction="20000"/>
          </a:bodyPr>
          <a:lstStyle/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ontroluje se při každém připojování </a:t>
            </a:r>
          </a:p>
          <a:p>
            <a:pPr lvl="1">
              <a:lnSpc>
                <a:spcPct val="150000"/>
              </a:lnSpc>
              <a:buClrTx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alternátorů k síti, tzn. při fázování 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ontroluje se dvěma voltmetry </a:t>
            </a:r>
            <a:r>
              <a:rPr lang="cs-CZ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8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sz="20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cs-CZ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800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lnSpc>
                <a:spcPct val="150000"/>
              </a:lnSpc>
              <a:buClrTx/>
            </a:pP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oba voltmetry tvoří jeden přístroj s          </a:t>
            </a:r>
          </a:p>
          <a:p>
            <a:pPr lvl="1">
              <a:lnSpc>
                <a:spcPct val="150000"/>
              </a:lnSpc>
              <a:buClrTx/>
            </a:pP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jednou stupnicí a dvěma ručkami, při shodnosti se ručky kryjí</a:t>
            </a:r>
            <a:r>
              <a:rPr lang="cs-CZ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</a:t>
            </a:r>
            <a:endParaRPr lang="cs-CZ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nastaví se regulací buzení fázovaného stroje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Tx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Tx/>
            </a:pPr>
            <a:endParaRPr lang="cs-CZ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55212327"/>
              </p:ext>
            </p:extLst>
          </p:nvPr>
        </p:nvGraphicFramePr>
        <p:xfrm>
          <a:off x="5795589" y="1686296"/>
          <a:ext cx="3167505" cy="2731325"/>
        </p:xfrm>
        <a:graphic>
          <a:graphicData uri="http://schemas.openxmlformats.org/presentationml/2006/ole">
            <p:oleObj spid="_x0000_s2074" r:id="rId3" imgW="6335009" imgH="5323810" progId="">
              <p:embed/>
            </p:oleObj>
          </a:graphicData>
        </a:graphic>
      </p:graphicFrame>
      <p:sp>
        <p:nvSpPr>
          <p:cNvPr id="6" name="Obdélník 5">
            <a:hlinkClick r:id="rId4" action="ppaction://hlinksldjump"/>
          </p:cNvPr>
          <p:cNvSpPr/>
          <p:nvPr/>
        </p:nvSpPr>
        <p:spPr>
          <a:xfrm>
            <a:off x="1104404" y="6002976"/>
            <a:ext cx="1745673" cy="623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ZPĚT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5997039" y="4466568"/>
            <a:ext cx="2897579" cy="6267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r">
              <a:buClrTx/>
            </a:pPr>
            <a:r>
              <a:rPr lang="cs-CZ" sz="1200" dirty="0" smtClean="0"/>
              <a:t>Obr. Schéma zapojení měřících přístrojů při fázování </a:t>
            </a:r>
            <a:r>
              <a:rPr lang="en-US" sz="1200" dirty="0" smtClean="0"/>
              <a:t>[</a:t>
            </a:r>
            <a:r>
              <a:rPr lang="cs-CZ" sz="1200" dirty="0" smtClean="0"/>
              <a:t>1</a:t>
            </a:r>
            <a:r>
              <a:rPr lang="en-US" sz="1200" dirty="0" smtClean="0"/>
              <a:t>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xmlns="" val="3357466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1461655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6"/>
                </a:solidFill>
              </a:rPr>
              <a:t>Způsoby zajištění podmínek fázování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3"/>
          </p:nvPr>
        </p:nvSpPr>
        <p:spPr>
          <a:xfrm>
            <a:off x="1127168" y="1805050"/>
            <a:ext cx="4311731" cy="593766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rgbClr val="FF0000"/>
                </a:solidFill>
              </a:rPr>
              <a:t>4. Stejné Napětí ve fázi </a:t>
            </a:r>
            <a:endParaRPr lang="cs-CZ" sz="22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533400" y="2612571"/>
            <a:ext cx="8004958" cy="2624447"/>
          </a:xfrm>
        </p:spPr>
        <p:txBody>
          <a:bodyPr>
            <a:normAutofit fontScale="92500" lnSpcReduction="10000"/>
          </a:bodyPr>
          <a:lstStyle/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ontroluje se při každém připojování alternátorů k síti, tzn. při fázování </a:t>
            </a:r>
            <a:endParaRPr lang="cs-CZ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ato podmínka je nejdůležitější neboť při shodnosti frekvence </a:t>
            </a:r>
          </a:p>
          <a:p>
            <a:pPr lvl="1">
              <a:lnSpc>
                <a:spcPct val="150000"/>
              </a:lnSpc>
              <a:buClrTx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a velikosti napětí může dojít k tzv. fázovému posunu:</a:t>
            </a:r>
          </a:p>
          <a:p>
            <a:pPr lvl="1">
              <a:lnSpc>
                <a:spcPct val="150000"/>
              </a:lnSpc>
              <a:buClrTx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l-GR" sz="2000" dirty="0" smtClean="0">
                <a:solidFill>
                  <a:schemeClr val="bg1"/>
                </a:solidFill>
                <a:latin typeface="Arial Narrow"/>
                <a:cs typeface="Arial"/>
              </a:rPr>
              <a:t>Δ</a:t>
            </a:r>
            <a:r>
              <a:rPr lang="cs-CZ" sz="2000" dirty="0" smtClean="0">
                <a:solidFill>
                  <a:schemeClr val="bg1"/>
                </a:solidFill>
                <a:latin typeface="Arial Narrow"/>
                <a:cs typeface="Arial"/>
              </a:rPr>
              <a:t>U = </a:t>
            </a:r>
            <a:r>
              <a:rPr lang="cs-CZ" sz="2000" dirty="0" err="1" smtClean="0">
                <a:solidFill>
                  <a:schemeClr val="bg1"/>
                </a:solidFill>
                <a:latin typeface="Arial Narrow"/>
                <a:cs typeface="Arial"/>
              </a:rPr>
              <a:t>U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 Narrow"/>
                <a:cs typeface="Arial"/>
              </a:rPr>
              <a:t>g</a:t>
            </a:r>
            <a:r>
              <a:rPr lang="cs-CZ" sz="2000" baseline="-25000" dirty="0" smtClean="0">
                <a:solidFill>
                  <a:schemeClr val="bg1"/>
                </a:solidFill>
                <a:latin typeface="Arial Narrow"/>
                <a:cs typeface="Arial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 Narrow"/>
                <a:cs typeface="Arial"/>
              </a:rPr>
              <a:t>- </a:t>
            </a:r>
            <a:r>
              <a:rPr lang="cs-CZ" sz="2000" dirty="0" err="1" smtClean="0">
                <a:solidFill>
                  <a:schemeClr val="bg1"/>
                </a:solidFill>
                <a:latin typeface="Arial Narrow"/>
                <a:cs typeface="Arial"/>
              </a:rPr>
              <a:t>U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 Narrow"/>
                <a:cs typeface="Arial"/>
              </a:rPr>
              <a:t>s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Tx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7180" y="4677985"/>
            <a:ext cx="3707397" cy="189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6554578" y="5196787"/>
            <a:ext cx="2363791" cy="8550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cs-CZ" sz="1200" dirty="0" smtClean="0"/>
              <a:t>Obr. Fázový posun mezi    napětím </a:t>
            </a:r>
            <a:r>
              <a:rPr lang="cs-CZ" sz="1200" dirty="0" err="1" smtClean="0"/>
              <a:t>U</a:t>
            </a:r>
            <a:r>
              <a:rPr lang="cs-CZ" sz="1200" baseline="-25000" dirty="0" err="1" smtClean="0"/>
              <a:t>g</a:t>
            </a:r>
            <a:r>
              <a:rPr lang="cs-CZ" sz="1200" dirty="0" smtClean="0"/>
              <a:t> alternátoru a napětím </a:t>
            </a:r>
            <a:r>
              <a:rPr lang="cs-CZ" sz="1200" dirty="0" err="1" smtClean="0"/>
              <a:t>U</a:t>
            </a:r>
            <a:r>
              <a:rPr lang="cs-CZ" sz="1200" baseline="-25000" dirty="0" err="1" smtClean="0"/>
              <a:t>s</a:t>
            </a:r>
            <a:r>
              <a:rPr lang="cs-CZ" sz="1200" dirty="0" smtClean="0"/>
              <a:t> sítě </a:t>
            </a:r>
            <a:r>
              <a:rPr lang="en-US" sz="1200" dirty="0" smtClean="0"/>
              <a:t>[</a:t>
            </a:r>
            <a:r>
              <a:rPr lang="cs-CZ" sz="1200" dirty="0"/>
              <a:t>2</a:t>
            </a:r>
            <a:r>
              <a:rPr lang="en-US" sz="1200" dirty="0" smtClean="0"/>
              <a:t>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xmlns="" val="363879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Řez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3704</TotalTime>
  <Words>605</Words>
  <Application>Microsoft Office PowerPoint</Application>
  <PresentationFormat>Předvádění na obrazovce (4:3)</PresentationFormat>
  <Paragraphs>118</Paragraphs>
  <Slides>13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0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Řez</vt:lpstr>
      <vt:lpstr>Snímek 1</vt:lpstr>
      <vt:lpstr>Snímek 2</vt:lpstr>
      <vt:lpstr>Paralelní spolupráce synchronních strojů </vt:lpstr>
      <vt:lpstr>Podmínky paralelní spolupráce </vt:lpstr>
      <vt:lpstr>Podmínky paralelní spolupráce </vt:lpstr>
      <vt:lpstr>Způsoby zajištění podmínek fázování</vt:lpstr>
      <vt:lpstr>Způsoby zajištění podmínek fázování</vt:lpstr>
      <vt:lpstr>Způsoby zajištění podmínek fázování</vt:lpstr>
      <vt:lpstr>Způsoby zajištění podmínek fázování</vt:lpstr>
      <vt:lpstr>Způsoby zajištění podmínek fázování</vt:lpstr>
      <vt:lpstr>Způsoby zajištění podmínek fázování</vt:lpstr>
      <vt:lpstr>Snímek 12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197</cp:revision>
  <dcterms:created xsi:type="dcterms:W3CDTF">2012-07-12T23:33:55Z</dcterms:created>
  <dcterms:modified xsi:type="dcterms:W3CDTF">2014-08-24T21:06:05Z</dcterms:modified>
  <cp:contentStatus/>
</cp:coreProperties>
</file>