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6"/>
  </p:notesMasterIdLst>
  <p:sldIdLst>
    <p:sldId id="272" r:id="rId2"/>
    <p:sldId id="273" r:id="rId3"/>
    <p:sldId id="274" r:id="rId4"/>
    <p:sldId id="258" r:id="rId5"/>
    <p:sldId id="281" r:id="rId6"/>
    <p:sldId id="282" r:id="rId7"/>
    <p:sldId id="286" r:id="rId8"/>
    <p:sldId id="284" r:id="rId9"/>
    <p:sldId id="285" r:id="rId10"/>
    <p:sldId id="287" r:id="rId11"/>
    <p:sldId id="288" r:id="rId12"/>
    <p:sldId id="289" r:id="rId13"/>
    <p:sldId id="290" r:id="rId14"/>
    <p:sldId id="280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32B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61035-522B-4256-AA85-C30E48D60D0C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6AB11-066D-426E-B49B-13F12203877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55106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91455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91455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91455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847466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29016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5468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4757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8164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6304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846621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62890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32888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81443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011212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609196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35487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74321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15567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527923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7512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</p:sldLayoutIdLst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9793018"/>
              </p:ext>
            </p:extLst>
          </p:nvPr>
        </p:nvGraphicFramePr>
        <p:xfrm>
          <a:off x="399799" y="1988840"/>
          <a:ext cx="6870607" cy="3478338"/>
        </p:xfrm>
        <a:graphic>
          <a:graphicData uri="http://schemas.openxmlformats.org/drawingml/2006/table">
            <a:tbl>
              <a:tblPr/>
              <a:tblGrid>
                <a:gridCol w="2177056"/>
                <a:gridCol w="4693551"/>
              </a:tblGrid>
              <a:tr h="406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VY_32_INOVACE_533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Synchronní stroje  – turboalternátory a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hydroalternátory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Miroslava Carbolová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3. 2.2014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dvouletého denního nástavbového studia. 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konstrukce turboalternátoru a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hydroalternátoru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683568" y="6021288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938336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Podnadpis 5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83569" y="1484784"/>
                <a:ext cx="6696744" cy="4608512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cs-CZ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cs-CZ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otor </a:t>
                </a:r>
                <a:r>
                  <a:rPr lang="cs-CZ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tvořen hřídelí na níž je magnetové kolo s příslušným počtem pólů </a:t>
                </a:r>
                <a:r>
                  <a:rPr lang="cs-CZ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(4 - 36</a:t>
                </a:r>
                <a:r>
                  <a:rPr lang="cs-CZ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). </a:t>
                </a:r>
                <a:endParaRPr lang="cs-CZ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cs-CZ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cs-CZ" sz="2400" dirty="0" smtClean="0"/>
                  <a:t>Na </a:t>
                </a:r>
                <a:r>
                  <a:rPr lang="cs-CZ" sz="2400" dirty="0"/>
                  <a:t>pólech je navinuto budící vinutí, zapojené sériově tak, aby vznikl vždy střídavě severní a jižní pól. </a:t>
                </a:r>
                <a:endParaRPr lang="cs-CZ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endParaRPr lang="cs-CZ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l"/>
                <a:r>
                  <a:rPr lang="cs-CZ" sz="2400" dirty="0">
                    <a:latin typeface="Arial" pitchFamily="34" charset="0"/>
                    <a:cs typeface="Arial" pitchFamily="34" charset="0"/>
                  </a:rPr>
                  <a:t>Pomaluběžné stroje s otáčkami 1500/min a </a:t>
                </a:r>
                <a:r>
                  <a:rPr lang="cs-CZ" sz="2400" dirty="0" smtClean="0">
                    <a:latin typeface="Arial" pitchFamily="34" charset="0"/>
                    <a:cs typeface="Arial" pitchFamily="34" charset="0"/>
                  </a:rPr>
                  <a:t>méně, podle vztahu: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24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4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4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cs-CZ" sz="24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4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4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60</m:t>
                        </m:r>
                        <m:r>
                          <a:rPr lang="cs-CZ" sz="2400" i="1" dirty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cs-CZ" sz="24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𝑓</m:t>
                        </m:r>
                      </m:num>
                      <m:den>
                        <m:r>
                          <a:rPr lang="cs-CZ" sz="24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𝑝</m:t>
                        </m:r>
                      </m:den>
                    </m:f>
                  </m:oMath>
                </a14:m>
                <a:r>
                  <a:rPr lang="cs-CZ" sz="2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24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cs-CZ" sz="2400" i="1" dirty="0">
                            <a:latin typeface="Cambria Math"/>
                          </a:rPr>
                          <m:t>𝑚𝑖𝑛</m:t>
                        </m:r>
                      </m:e>
                      <m:sup>
                        <m:r>
                          <a:rPr lang="cs-CZ" sz="2400" i="1" dirty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cs-CZ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  <a:r>
                  <a:rPr lang="cs-CZ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kde </a:t>
                </a:r>
                <a:r>
                  <a:rPr lang="cs-CZ" sz="2400" i="1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</a:t>
                </a:r>
                <a:r>
                  <a:rPr lang="cs-CZ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je frekvence, </a:t>
                </a:r>
                <a:r>
                  <a:rPr lang="cs-CZ" sz="2400" i="1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</a:t>
                </a:r>
                <a:r>
                  <a:rPr lang="cs-CZ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je počet pólových dvojic.</a:t>
                </a:r>
              </a:p>
              <a:p>
                <a:pPr algn="l"/>
                <a:endParaRPr lang="cs-CZ" sz="2400" dirty="0">
                  <a:latin typeface="Arial" pitchFamily="34" charset="0"/>
                  <a:cs typeface="Arial" pitchFamily="34" charset="0"/>
                </a:endParaRPr>
              </a:p>
              <a:p>
                <a:pPr algn="l"/>
                <a:endParaRPr lang="cs-CZ" sz="2400" dirty="0">
                  <a:latin typeface="Arial" pitchFamily="34" charset="0"/>
                  <a:cs typeface="Arial" pitchFamily="34" charset="0"/>
                </a:endParaRPr>
              </a:p>
              <a:p>
                <a:pPr algn="l"/>
                <a:endParaRPr lang="cs-CZ" sz="2400" dirty="0">
                  <a:latin typeface="Arial" pitchFamily="34" charset="0"/>
                  <a:cs typeface="Arial" pitchFamily="34" charset="0"/>
                </a:endParaRPr>
              </a:p>
              <a:p>
                <a:pPr algn="l"/>
                <a:endParaRPr lang="cs-CZ" sz="24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Podnadpis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83569" y="1484784"/>
                <a:ext cx="6696744" cy="4608512"/>
              </a:xfrm>
              <a:blipFill rotWithShape="1">
                <a:blip r:embed="rId2" cstate="print"/>
                <a:stretch>
                  <a:fillRect l="-1365" t="-92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013554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99" y="1844824"/>
            <a:ext cx="6347714" cy="38164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Rotor nejčastěji poskládán z plechů, pro zamezení ztrát vzniklých pulsací budicího proudu (velké stroje složeny ze segmentů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buNone/>
            </a:pPr>
            <a:endParaRPr lang="cs-CZ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Stroje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s velkou vzduchovou mezerou mají rotor vyroben z jednoho kusu železa. 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2443494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75184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000" b="1" dirty="0"/>
              <a:t>Test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4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000" dirty="0" smtClean="0"/>
              <a:t>1. Synchronní stroj s hladkým rotorem se nazývá:</a:t>
            </a:r>
          </a:p>
          <a:p>
            <a:endParaRPr lang="cs-CZ" sz="2000" dirty="0" smtClean="0"/>
          </a:p>
          <a:p>
            <a:endParaRPr lang="cs-CZ" sz="2000" dirty="0"/>
          </a:p>
          <a:p>
            <a:endParaRPr lang="cs-CZ" sz="2000" dirty="0" smtClean="0"/>
          </a:p>
          <a:p>
            <a:endParaRPr lang="cs-CZ" sz="2000" dirty="0" smtClean="0"/>
          </a:p>
          <a:p>
            <a:r>
              <a:rPr lang="cs-CZ" sz="2000" dirty="0" smtClean="0"/>
              <a:t>2. Kolika pólový je rotor turboalternátoru:</a:t>
            </a:r>
          </a:p>
          <a:p>
            <a:endParaRPr lang="cs-CZ" sz="2000" dirty="0"/>
          </a:p>
        </p:txBody>
      </p:sp>
      <p:sp>
        <p:nvSpPr>
          <p:cNvPr id="5" name="Ovál 4"/>
          <p:cNvSpPr/>
          <p:nvPr/>
        </p:nvSpPr>
        <p:spPr>
          <a:xfrm>
            <a:off x="2339752" y="2636913"/>
            <a:ext cx="324036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Turboalternátor</a:t>
            </a:r>
            <a:endParaRPr lang="cs-CZ" sz="2000" dirty="0"/>
          </a:p>
        </p:txBody>
      </p:sp>
      <p:sp>
        <p:nvSpPr>
          <p:cNvPr id="7" name="Ovál 6"/>
          <p:cNvSpPr/>
          <p:nvPr/>
        </p:nvSpPr>
        <p:spPr>
          <a:xfrm>
            <a:off x="2267744" y="4797152"/>
            <a:ext cx="324036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Dvoupólový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2928475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3. Na jaké části obvodu rotoru turboalternátoru jsou rozloženy drážky pro uložení vinutí: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4.Jaké otáčky má 6-ti pólový </a:t>
            </a:r>
            <a:r>
              <a:rPr lang="cs-CZ" dirty="0" err="1" smtClean="0"/>
              <a:t>hydroalternátor</a:t>
            </a:r>
            <a:r>
              <a:rPr lang="cs-CZ" dirty="0" smtClean="0"/>
              <a:t>:</a:t>
            </a:r>
          </a:p>
          <a:p>
            <a:endParaRPr lang="cs-CZ" dirty="0"/>
          </a:p>
        </p:txBody>
      </p:sp>
      <p:sp>
        <p:nvSpPr>
          <p:cNvPr id="4" name="Ovál 3"/>
          <p:cNvSpPr/>
          <p:nvPr/>
        </p:nvSpPr>
        <p:spPr>
          <a:xfrm>
            <a:off x="2339752" y="2924944"/>
            <a:ext cx="324036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Přibližně na 2/3 </a:t>
            </a:r>
            <a:endParaRPr lang="cs-CZ" sz="20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Ovál 4"/>
              <p:cNvSpPr/>
              <p:nvPr/>
            </p:nvSpPr>
            <p:spPr>
              <a:xfrm>
                <a:off x="1403648" y="5013176"/>
                <a:ext cx="4536504" cy="129614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cs-CZ" sz="2000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cs-CZ" sz="20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cs-CZ" sz="20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cs-CZ" sz="20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dirty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i="1" dirty="0">
                            <a:solidFill>
                              <a:srgbClr val="000000"/>
                            </a:solidFill>
                            <a:latin typeface="Cambria Math"/>
                          </a:rPr>
                          <m:t>60</m:t>
                        </m:r>
                        <m:r>
                          <a:rPr lang="cs-CZ" sz="2000" i="1" dirty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cs-CZ" sz="2000" i="1" dirty="0">
                            <a:solidFill>
                              <a:srgbClr val="000000"/>
                            </a:solidFill>
                            <a:latin typeface="Cambria Math"/>
                          </a:rPr>
                          <m:t>𝑓</m:t>
                        </m:r>
                      </m:num>
                      <m:den>
                        <m:r>
                          <a:rPr lang="cs-CZ" sz="2000" i="1" dirty="0">
                            <a:solidFill>
                              <a:srgbClr val="000000"/>
                            </a:solidFill>
                            <a:latin typeface="Cambria Math"/>
                          </a:rPr>
                          <m:t>𝑝</m:t>
                        </m:r>
                      </m:den>
                    </m:f>
                  </m:oMath>
                </a14:m>
                <a:r>
                  <a:rPr lang="cs-CZ" sz="2000" dirty="0" smtClean="0"/>
                  <a:t> =</a:t>
                </a:r>
                <a:r>
                  <a:rPr lang="cs-CZ" sz="20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0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000" dirty="0">
                            <a:latin typeface="Cambria Math"/>
                          </a:rPr>
                          <m:t>60∙</m:t>
                        </m:r>
                        <m:r>
                          <a:rPr lang="cs-CZ" sz="2000" b="0" i="0" dirty="0" smtClean="0">
                            <a:latin typeface="Cambria Math"/>
                          </a:rPr>
                          <m:t>50</m:t>
                        </m:r>
                      </m:num>
                      <m:den>
                        <m:r>
                          <a:rPr lang="cs-CZ" sz="2000" b="0" i="0" dirty="0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cs-CZ" sz="2000" dirty="0" smtClean="0"/>
                  <a:t> = 1000/min</a:t>
                </a:r>
                <a:endParaRPr lang="cs-CZ" sz="2000" dirty="0"/>
              </a:p>
            </p:txBody>
          </p:sp>
        </mc:Choice>
        <mc:Fallback>
          <p:sp>
            <p:nvSpPr>
              <p:cNvPr id="5" name="Ovál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5013176"/>
                <a:ext cx="4536504" cy="1296144"/>
              </a:xfrm>
              <a:prstGeom prst="ellipse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0237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58345" y="1238506"/>
            <a:ext cx="575824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35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6920" y="1628800"/>
            <a:ext cx="7514035" cy="1314449"/>
          </a:xfrm>
        </p:spPr>
        <p:txBody>
          <a:bodyPr/>
          <a:lstStyle/>
          <a:p>
            <a:pPr algn="ctr"/>
            <a:r>
              <a:rPr lang="cs-CZ" dirty="0" smtClean="0"/>
              <a:t>Seznam použitých zdrojů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58345" y="3501008"/>
            <a:ext cx="7191186" cy="23828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[1]	ŘÍHA</a:t>
            </a:r>
            <a:r>
              <a:rPr lang="cs-CZ" dirty="0"/>
              <a:t>, Josef. </a:t>
            </a:r>
            <a:r>
              <a:rPr lang="cs-CZ" i="1" dirty="0"/>
              <a:t>Elektrické stroje a přístroje</a:t>
            </a:r>
            <a:r>
              <a:rPr lang="cs-CZ" dirty="0"/>
              <a:t>. Praha: </a:t>
            </a:r>
            <a:r>
              <a:rPr lang="cs-CZ" dirty="0" smtClean="0"/>
              <a:t> . 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[2]	VAVŘIŇÁK</a:t>
            </a:r>
            <a:r>
              <a:rPr lang="cs-CZ" dirty="0"/>
              <a:t>, Petr. </a:t>
            </a:r>
            <a:r>
              <a:rPr lang="cs-CZ" i="1" dirty="0"/>
              <a:t>Elektrické stroje a přístroje</a:t>
            </a:r>
            <a:r>
              <a:rPr lang="cs-CZ" dirty="0"/>
              <a:t>: Učební texty </a:t>
            </a:r>
            <a:r>
              <a:rPr lang="cs-CZ" dirty="0" smtClean="0"/>
              <a:t>	pro </a:t>
            </a:r>
            <a:r>
              <a:rPr lang="cs-CZ" dirty="0"/>
              <a:t>žáky naší školy [online]. [cit. </a:t>
            </a:r>
            <a:r>
              <a:rPr lang="cs-CZ" dirty="0" smtClean="0"/>
              <a:t>2.12.2014]. </a:t>
            </a:r>
            <a:r>
              <a:rPr lang="cs-CZ" dirty="0"/>
              <a:t>Dostupný na </a:t>
            </a:r>
            <a:r>
              <a:rPr lang="cs-CZ" dirty="0" smtClean="0"/>
              <a:t>	WWW</a:t>
            </a:r>
            <a:r>
              <a:rPr lang="cs-CZ" dirty="0"/>
              <a:t>: http://dev.webdevel.cz/na-jizdarne.cz/wp- </a:t>
            </a:r>
            <a:r>
              <a:rPr lang="cs-CZ" dirty="0" smtClean="0"/>
              <a:t>	</a:t>
            </a:r>
            <a:r>
              <a:rPr lang="cs-CZ" dirty="0" err="1" smtClean="0"/>
              <a:t>content</a:t>
            </a:r>
            <a:r>
              <a:rPr lang="cs-CZ" dirty="0" smtClean="0"/>
              <a:t>/</a:t>
            </a:r>
            <a:r>
              <a:rPr lang="cs-CZ" dirty="0" err="1" smtClean="0"/>
              <a:t>uploads</a:t>
            </a:r>
            <a:r>
              <a:rPr lang="cs-CZ" dirty="0" smtClean="0"/>
              <a:t>/2013/10/elektricke_stroje_a_pristroje.pdf 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sz="2850" dirty="0"/>
          </a:p>
        </p:txBody>
      </p:sp>
    </p:spTree>
    <p:extLst>
      <p:ext uri="{BB962C8B-B14F-4D97-AF65-F5344CB8AC3E}">
        <p14:creationId xmlns:p14="http://schemas.microsoft.com/office/powerpoint/2010/main" xmlns="" val="2373237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539552" y="-118221"/>
            <a:ext cx="6400800" cy="329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Tento 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Cílem výukového materiálu je seznámit žáky s rozdělením synchronních strojů </a:t>
            </a:r>
            <a:r>
              <a:rPr lang="cs-CZ" sz="2000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dle konstrukce rotoru a </a:t>
            </a:r>
            <a:r>
              <a:rPr lang="cs-CZ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definovat základní typy synchronních strojů.  </a:t>
            </a:r>
            <a:endParaRPr lang="cs-CZ" sz="2000" kern="0" dirty="0">
              <a:solidFill>
                <a:sysClr val="windowText" lastClr="000000"/>
              </a:solidFill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539552" y="3579432"/>
            <a:ext cx="6229350" cy="269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</a:t>
            </a:r>
            <a:r>
              <a:rPr lang="cs-CZ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POKYN</a:t>
            </a:r>
            <a:endParaRPr lang="cs-CZ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Materiál je určen pro interaktivní výuku. 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Výukový text se zobrazí pří kliknutí myší.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Při testu se kliknutím myší na zástupný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symbol            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objeví v zástupném symbolu správná odpověď.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2000" dirty="0" smtClean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4" name="Ovál 3"/>
          <p:cNvSpPr/>
          <p:nvPr/>
        </p:nvSpPr>
        <p:spPr>
          <a:xfrm>
            <a:off x="5580112" y="5121432"/>
            <a:ext cx="555483" cy="247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84780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900" b="1" dirty="0" smtClean="0"/>
              <a:t/>
            </a:r>
            <a:br>
              <a:rPr lang="cs-CZ" sz="4900" b="1" dirty="0" smtClean="0"/>
            </a:br>
            <a:r>
              <a:rPr lang="cs-CZ" sz="4900" b="1" dirty="0" smtClean="0"/>
              <a:t>Alternátory</a:t>
            </a:r>
            <a:br>
              <a:rPr lang="cs-CZ" sz="4900" b="1" dirty="0" smtClean="0"/>
            </a:br>
            <a:r>
              <a:rPr lang="cs-CZ" sz="3300" b="1" dirty="0" smtClean="0"/>
              <a:t/>
            </a:r>
            <a:br>
              <a:rPr lang="cs-CZ" sz="3300" b="1" dirty="0" smtClean="0"/>
            </a:br>
            <a:r>
              <a:rPr lang="cs-CZ" sz="3300" dirty="0"/>
              <a:t/>
            </a:r>
            <a:br>
              <a:rPr lang="cs-CZ" sz="3300" dirty="0"/>
            </a:br>
            <a:endParaRPr lang="cs-CZ" sz="33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11560" y="4077072"/>
            <a:ext cx="6347715" cy="1513914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Stator synchronních strojů má vždy stejnou konstrukci. Odlišují se konstrukcí rotoru</a:t>
            </a:r>
            <a:r>
              <a:rPr lang="cs-CZ" sz="2400" dirty="0" smtClean="0"/>
              <a:t>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2635943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467544" y="3212976"/>
            <a:ext cx="6768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Synchronní generátory poháněné parními turbínami. Jde o rychloběžné stroje s otáčkami 3000/min.</a:t>
            </a:r>
          </a:p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Dlouhé stroje s malým průměrem s hřídelí uloženou vodorovně.                          </a:t>
            </a:r>
          </a:p>
          <a:p>
            <a:pPr algn="ctr">
              <a:lnSpc>
                <a:spcPct val="150000"/>
              </a:lnSpc>
            </a:pPr>
            <a:endParaRPr lang="cs-CZ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654263" y="1700808"/>
            <a:ext cx="4362092" cy="7397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 algn="ctr">
              <a:lnSpc>
                <a:spcPct val="150000"/>
              </a:lnSpc>
              <a:buFont typeface="+mj-lt"/>
              <a:buAutoNum type="arabicPeriod"/>
            </a:pPr>
            <a:r>
              <a:rPr lang="cs-CZ" sz="3200" b="1" spc="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Turboalternátory</a:t>
            </a:r>
            <a:endParaRPr lang="cs-CZ" sz="3200" b="1" spc="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83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539552" y="2453138"/>
            <a:ext cx="66967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Vykován z jednoho kusu chromniklové oceli.</a:t>
            </a:r>
          </a:p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Na přibližně 2/3 obvodu jsou vyfrézovány podélné drážky.</a:t>
            </a:r>
          </a:p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V drážkách je uloženo soustředné budicí vinutí napájené stejnosměrným proudem tak, že se rotor magnetuje dvoupólově (2 póly = 1 pólová dvojice).</a:t>
            </a:r>
          </a:p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                        </a:t>
            </a:r>
          </a:p>
          <a:p>
            <a:pPr algn="ctr">
              <a:lnSpc>
                <a:spcPct val="150000"/>
              </a:lnSpc>
            </a:pPr>
            <a:endParaRPr lang="cs-CZ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132231" y="1196752"/>
            <a:ext cx="1406154" cy="7397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200" b="1" spc="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cs-CZ" sz="3200" b="1" spc="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otor</a:t>
            </a:r>
            <a:endParaRPr lang="cs-CZ" sz="3200" b="1" spc="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552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obrázek 66" descr="obr26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456"/>
          <a:stretch>
            <a:fillRect/>
          </a:stretch>
        </p:blipFill>
        <p:spPr bwMode="auto">
          <a:xfrm>
            <a:off x="0" y="2078991"/>
            <a:ext cx="7596336" cy="221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24311" y="4509120"/>
            <a:ext cx="6347714" cy="566738"/>
          </a:xfrm>
        </p:spPr>
        <p:txBody>
          <a:bodyPr>
            <a:normAutofit/>
          </a:bodyPr>
          <a:lstStyle/>
          <a:p>
            <a:pPr algn="ctr"/>
            <a:r>
              <a:rPr lang="cs-CZ" sz="1600" dirty="0" smtClean="0">
                <a:solidFill>
                  <a:srgbClr val="000000"/>
                </a:solidFill>
              </a:rPr>
              <a:t>       Obr. Dvoupólový hladký rotor bez vinutí </a:t>
            </a:r>
            <a:r>
              <a:rPr lang="en-US" sz="1600" dirty="0" smtClean="0">
                <a:solidFill>
                  <a:srgbClr val="000000"/>
                </a:solidFill>
              </a:rPr>
              <a:t>[2]</a:t>
            </a:r>
            <a:endParaRPr lang="cs-CZ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0654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1720840"/>
            <a:ext cx="69127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Konce vinutí jsou vyvedeny ke dvěma kroužkům, ke kterým je přiváděn stejnosměrný proud.</a:t>
            </a:r>
            <a:endParaRPr lang="cs-CZ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Drážky jsou uzavřeny bronzovými nebo duralovými klíny.</a:t>
            </a:r>
            <a:endParaRPr lang="cs-CZ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Klíny mají na koncích kladivové hlavy a vzájemně se dotýkají – tím vytvářejí spojovací kruhy tlumiče (zabraňuje kývání rotoru).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7222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517848" y="2996952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Synchronní generátory poháněné vodními turbínami, nejčastěji Kaplanovými nebo </a:t>
            </a:r>
            <a:r>
              <a:rPr lang="cs-CZ" sz="2400" dirty="0">
                <a:latin typeface="Arial" pitchFamily="34" charset="0"/>
                <a:cs typeface="Arial" pitchFamily="34" charset="0"/>
              </a:rPr>
              <a:t>F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rancisovými. </a:t>
            </a:r>
          </a:p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Stroje s velkým průměrem, malou délkou.</a:t>
            </a:r>
          </a:p>
          <a:p>
            <a:pPr>
              <a:lnSpc>
                <a:spcPct val="150000"/>
              </a:lnSpc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>Hřídel obvykle uložena svisle.                          </a:t>
            </a:r>
          </a:p>
          <a:p>
            <a:pPr algn="ctr">
              <a:lnSpc>
                <a:spcPct val="150000"/>
              </a:lnSpc>
            </a:pPr>
            <a:endParaRPr lang="cs-CZ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615487" y="1330931"/>
            <a:ext cx="4429419" cy="7397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200" b="1" spc="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cs-CZ" sz="3200" b="1" spc="2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Hydroalternátory</a:t>
            </a:r>
            <a:endParaRPr lang="cs-CZ" sz="3200" b="1" spc="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552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sz="half" idx="2"/>
          </p:nvPr>
        </p:nvSpPr>
        <p:spPr>
          <a:xfrm>
            <a:off x="971600" y="4866258"/>
            <a:ext cx="5976664" cy="1731093"/>
          </a:xfrm>
        </p:spPr>
        <p:txBody>
          <a:bodyPr/>
          <a:lstStyle/>
          <a:p>
            <a:r>
              <a:rPr lang="cs-CZ" dirty="0" smtClean="0"/>
              <a:t>Obr. </a:t>
            </a:r>
            <a:r>
              <a:rPr lang="cs-CZ" sz="1600" dirty="0" err="1" smtClean="0"/>
              <a:t>Hydroalternátor</a:t>
            </a:r>
            <a:r>
              <a:rPr lang="cs-CZ" dirty="0" smtClean="0"/>
              <a:t> </a:t>
            </a:r>
            <a:r>
              <a:rPr lang="en-US" sz="1600" dirty="0" smtClean="0"/>
              <a:t>[</a:t>
            </a:r>
            <a:r>
              <a:rPr lang="cs-CZ" sz="1600" dirty="0" smtClean="0"/>
              <a:t>2</a:t>
            </a:r>
            <a:r>
              <a:rPr lang="en-US" sz="1600" dirty="0" smtClean="0"/>
              <a:t>]</a:t>
            </a:r>
            <a:endParaRPr lang="cs-CZ" sz="1600" dirty="0" smtClean="0"/>
          </a:p>
          <a:p>
            <a:r>
              <a:rPr lang="cs-CZ" dirty="0"/>
              <a:t> </a:t>
            </a:r>
            <a:r>
              <a:rPr lang="cs-CZ" dirty="0" smtClean="0"/>
              <a:t>      1 – pól rotoru</a:t>
            </a:r>
          </a:p>
          <a:p>
            <a:r>
              <a:rPr lang="cs-CZ" dirty="0"/>
              <a:t> </a:t>
            </a:r>
            <a:r>
              <a:rPr lang="cs-CZ" dirty="0" smtClean="0"/>
              <a:t>      2 – budicí vinutí</a:t>
            </a:r>
            <a:endParaRPr lang="cs-CZ" dirty="0"/>
          </a:p>
        </p:txBody>
      </p:sp>
      <p:pic>
        <p:nvPicPr>
          <p:cNvPr id="1026" name="Picture 2" descr="C:\Users\ROBOTI-1\Desktop\Bez názvu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5184"/>
            <a:ext cx="5114925" cy="479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9124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Živly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1344</TotalTime>
  <Words>386</Words>
  <Application>Microsoft Office PowerPoint</Application>
  <PresentationFormat>Předvádění na obrazovce (4:3)</PresentationFormat>
  <Paragraphs>75</Paragraphs>
  <Slides>14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Faseta</vt:lpstr>
      <vt:lpstr>Snímek 1</vt:lpstr>
      <vt:lpstr>Snímek 2</vt:lpstr>
      <vt:lpstr> Alternátory   </vt:lpstr>
      <vt:lpstr>Snímek 4</vt:lpstr>
      <vt:lpstr>Snímek 5</vt:lpstr>
      <vt:lpstr>       Obr. Dvoupólový hladký rotor bez vinutí [2]</vt:lpstr>
      <vt:lpstr>Snímek 7</vt:lpstr>
      <vt:lpstr>Snímek 8</vt:lpstr>
      <vt:lpstr>Snímek 9</vt:lpstr>
      <vt:lpstr>Snímek 10</vt:lpstr>
      <vt:lpstr>Snímek 11</vt:lpstr>
      <vt:lpstr>Test </vt:lpstr>
      <vt:lpstr>Snímek 13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PPV</dc:creator>
  <cp:lastModifiedBy>Erda</cp:lastModifiedBy>
  <cp:revision>92</cp:revision>
  <dcterms:created xsi:type="dcterms:W3CDTF">2012-07-12T23:33:55Z</dcterms:created>
  <dcterms:modified xsi:type="dcterms:W3CDTF">2014-08-24T21:11:05Z</dcterms:modified>
</cp:coreProperties>
</file>