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13"/>
  </p:notesMasterIdLst>
  <p:sldIdLst>
    <p:sldId id="294" r:id="rId2"/>
    <p:sldId id="295" r:id="rId3"/>
    <p:sldId id="296" r:id="rId4"/>
    <p:sldId id="292" r:id="rId5"/>
    <p:sldId id="312" r:id="rId6"/>
    <p:sldId id="313" r:id="rId7"/>
    <p:sldId id="314" r:id="rId8"/>
    <p:sldId id="315" r:id="rId9"/>
    <p:sldId id="316" r:id="rId10"/>
    <p:sldId id="302" r:id="rId11"/>
    <p:sldId id="29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32BB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 snapToGrid="0">
      <p:cViewPr>
        <p:scale>
          <a:sx n="80" d="100"/>
          <a:sy n="80" d="100"/>
        </p:scale>
        <p:origin x="-1092" y="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5649A-62E6-4671-B3DA-D3C22676817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7016D-1B4F-4105-8ACC-E4545F002CD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497695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6AB11-066D-426E-B49B-13F122038771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83555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14921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88269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74348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309628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842787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26105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06675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0868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84718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002935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92984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07151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01591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593318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67135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001589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61879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01250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2275" y="136388"/>
            <a:ext cx="6015038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90513282"/>
              </p:ext>
            </p:extLst>
          </p:nvPr>
        </p:nvGraphicFramePr>
        <p:xfrm>
          <a:off x="554320" y="1814710"/>
          <a:ext cx="8073633" cy="4110784"/>
        </p:xfrm>
        <a:graphic>
          <a:graphicData uri="http://schemas.openxmlformats.org/drawingml/2006/table">
            <a:tbl>
              <a:tblPr/>
              <a:tblGrid>
                <a:gridCol w="2558253"/>
                <a:gridCol w="5515380"/>
              </a:tblGrid>
              <a:tr h="445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VY_32_INOVACE_532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Synchronní stroje – Princip práce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 Blanka, Ing. Carbolová Miroslava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 5. 2. 2014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dvouletého denního nástavbového studia. 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50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Princip práce synchronního stroje.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1476563" y="6088457"/>
            <a:ext cx="600075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1702271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426720" y="842230"/>
            <a:ext cx="87172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Podle </a:t>
            </a: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způsobu práce 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synchronní </a:t>
            </a: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alternátory dělíme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na </a:t>
            </a: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Podle konstrukce synchronní </a:t>
            </a: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alternátory dělíme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na :</a:t>
            </a: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Rotor alternátoru </a:t>
            </a:r>
            <a:r>
              <a:rPr lang="cs-CZ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buzen 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Budeme-li otáčet rotorem </a:t>
            </a:r>
            <a:r>
              <a:rPr lang="cs-CZ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altrernátoru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synchronními otáčkami: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cs-CZ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Velikost indukovaného napětí </a:t>
            </a:r>
            <a:r>
              <a:rPr lang="cs-CZ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 statoru je funkcí:</a:t>
            </a: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aoblený obdélník 5"/>
          <p:cNvSpPr/>
          <p:nvPr/>
        </p:nvSpPr>
        <p:spPr>
          <a:xfrm>
            <a:off x="441564" y="1637877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bg1"/>
              </a:buClr>
            </a:pPr>
            <a:r>
              <a:rPr lang="cs-CZ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cs-C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lternátory, motory a synchronní kompenzátory.</a:t>
            </a:r>
            <a:endParaRPr lang="cs-CZ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426720" y="2731327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cs-CZ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ydroalternátory</a:t>
            </a:r>
            <a:r>
              <a:rPr lang="cs-C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 turboalternátory.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426720" y="3848526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tejnosměrným proudem.</a:t>
            </a:r>
            <a:endParaRPr lang="cs-CZ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426720" y="4977601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vytvoří se ve vzduchové mezeře točivé magnetické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pole.</a:t>
            </a:r>
            <a:endParaRPr lang="cs-CZ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426720" y="6093806"/>
            <a:ext cx="7722326" cy="5768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/>
              <a:t>magnetického toku </a:t>
            </a:r>
            <a:r>
              <a:rPr lang="cs-CZ" b="1" dirty="0">
                <a:sym typeface="Symbol"/>
              </a:rPr>
              <a:t></a:t>
            </a:r>
            <a:r>
              <a:rPr lang="cs-CZ" dirty="0"/>
              <a:t> vybuzeného budícím proudem rotoru </a:t>
            </a:r>
            <a:r>
              <a:rPr lang="cs-CZ" b="1" dirty="0" err="1"/>
              <a:t>I</a:t>
            </a:r>
            <a:r>
              <a:rPr lang="cs-CZ" b="1" baseline="-25000" dirty="0" err="1"/>
              <a:t>b</a:t>
            </a:r>
            <a:r>
              <a:rPr lang="cs-CZ" dirty="0"/>
              <a:t>.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Nadpis 1"/>
          <p:cNvSpPr txBox="1">
            <a:spLocks/>
          </p:cNvSpPr>
          <p:nvPr/>
        </p:nvSpPr>
        <p:spPr>
          <a:xfrm>
            <a:off x="441564" y="117564"/>
            <a:ext cx="8077200" cy="117949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28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Shrnutí učiva</a:t>
            </a:r>
            <a:endParaRPr lang="cs-CZ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4908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358345" y="1238506"/>
            <a:ext cx="575824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35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4932" y="1019200"/>
            <a:ext cx="7514035" cy="1314449"/>
          </a:xfrm>
        </p:spPr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Seznam použitých zdrojů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58345" y="2403566"/>
            <a:ext cx="8489564" cy="348024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 smtClean="0">
                <a:cs typeface="Arial" panose="020B0604020202020204" pitchFamily="34" charset="0"/>
              </a:rPr>
              <a:t>[1]	VAVŘIŇÁK</a:t>
            </a:r>
            <a:r>
              <a:rPr lang="cs-CZ" sz="1800" dirty="0">
                <a:cs typeface="Arial" panose="020B0604020202020204" pitchFamily="34" charset="0"/>
              </a:rPr>
              <a:t>, ING, Petr. </a:t>
            </a:r>
            <a:r>
              <a:rPr lang="cs-CZ" sz="1800" i="1" dirty="0">
                <a:cs typeface="Arial" panose="020B0604020202020204" pitchFamily="34" charset="0"/>
              </a:rPr>
              <a:t>Elektrické stroje a přístroje</a:t>
            </a:r>
            <a:r>
              <a:rPr lang="cs-CZ" sz="1800" dirty="0">
                <a:cs typeface="Arial" panose="020B0604020202020204" pitchFamily="34" charset="0"/>
              </a:rPr>
              <a:t>: Učební texty </a:t>
            </a:r>
            <a:r>
              <a:rPr lang="cs-CZ" sz="1800" dirty="0" smtClean="0">
                <a:cs typeface="Arial" panose="020B0604020202020204" pitchFamily="34" charset="0"/>
              </a:rPr>
              <a:t>pro 	žáky 	naší školy [</a:t>
            </a:r>
            <a:r>
              <a:rPr lang="cs-CZ" sz="1800" dirty="0">
                <a:cs typeface="Arial" panose="020B0604020202020204" pitchFamily="34" charset="0"/>
              </a:rPr>
              <a:t>online</a:t>
            </a:r>
            <a:r>
              <a:rPr lang="cs-CZ" sz="1800" dirty="0" smtClean="0">
                <a:cs typeface="Arial" panose="020B0604020202020204" pitchFamily="34" charset="0"/>
              </a:rPr>
              <a:t>].[</a:t>
            </a:r>
            <a:r>
              <a:rPr lang="cs-CZ" sz="1800" dirty="0">
                <a:cs typeface="Arial" panose="020B0604020202020204" pitchFamily="34" charset="0"/>
              </a:rPr>
              <a:t>cit. </a:t>
            </a:r>
            <a:r>
              <a:rPr lang="cs-CZ" sz="1800" dirty="0" smtClean="0">
                <a:cs typeface="Arial" panose="020B0604020202020204" pitchFamily="34" charset="0"/>
              </a:rPr>
              <a:t>15.2.2014</a:t>
            </a:r>
            <a:r>
              <a:rPr lang="cs-CZ" sz="1800" dirty="0">
                <a:cs typeface="Arial" panose="020B0604020202020204" pitchFamily="34" charset="0"/>
              </a:rPr>
              <a:t>]. </a:t>
            </a:r>
            <a:endParaRPr lang="cs-CZ" sz="1800" dirty="0" smtClean="0"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>
                <a:cs typeface="Arial" panose="020B0604020202020204" pitchFamily="34" charset="0"/>
              </a:rPr>
              <a:t>	</a:t>
            </a:r>
            <a:r>
              <a:rPr lang="cs-CZ" sz="1800" dirty="0" smtClean="0">
                <a:cs typeface="Arial" panose="020B0604020202020204" pitchFamily="34" charset="0"/>
              </a:rPr>
              <a:t>Dostupný </a:t>
            </a:r>
            <a:r>
              <a:rPr lang="cs-CZ" sz="1800" dirty="0">
                <a:cs typeface="Arial" panose="020B0604020202020204" pitchFamily="34" charset="0"/>
              </a:rPr>
              <a:t>na </a:t>
            </a:r>
            <a:r>
              <a:rPr lang="cs-CZ" sz="1800" dirty="0" smtClean="0">
                <a:cs typeface="Arial" panose="020B0604020202020204" pitchFamily="34" charset="0"/>
              </a:rPr>
              <a:t>WWW:	http</a:t>
            </a:r>
            <a:r>
              <a:rPr lang="cs-CZ" sz="1800" dirty="0">
                <a:cs typeface="Arial" panose="020B0604020202020204" pitchFamily="34" charset="0"/>
              </a:rPr>
              <a:t>://</a:t>
            </a:r>
            <a:r>
              <a:rPr lang="cs-CZ" sz="1800" dirty="0" smtClean="0">
                <a:cs typeface="Arial" panose="020B0604020202020204" pitchFamily="34" charset="0"/>
              </a:rPr>
              <a:t>dev.webdevel.cz/na-jizdarne.cz/wp-	</a:t>
            </a:r>
            <a:r>
              <a:rPr lang="cs-CZ" sz="1800" dirty="0" err="1" smtClean="0">
                <a:cs typeface="Arial" panose="020B0604020202020204" pitchFamily="34" charset="0"/>
              </a:rPr>
              <a:t>content</a:t>
            </a:r>
            <a:r>
              <a:rPr lang="cs-CZ" sz="1800" dirty="0" smtClean="0">
                <a:cs typeface="Arial" panose="020B0604020202020204" pitchFamily="34" charset="0"/>
              </a:rPr>
              <a:t>/</a:t>
            </a:r>
            <a:r>
              <a:rPr lang="cs-CZ" sz="1800" dirty="0" err="1" smtClean="0">
                <a:cs typeface="Arial" panose="020B0604020202020204" pitchFamily="34" charset="0"/>
              </a:rPr>
              <a:t>uploads</a:t>
            </a:r>
            <a:r>
              <a:rPr lang="cs-CZ" sz="1800" dirty="0" smtClean="0">
                <a:cs typeface="Arial" panose="020B0604020202020204" pitchFamily="34" charset="0"/>
              </a:rPr>
              <a:t>/2013/10/elektricke_stroje_a_pristroje.pdf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800" dirty="0" smtClean="0"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>
                <a:cs typeface="Arial" panose="020B0604020202020204" pitchFamily="34" charset="0"/>
              </a:rPr>
              <a:t>[2] 	VOŽENÍLEK, Ladislav; LSTIBŮREK, František. </a:t>
            </a:r>
            <a:r>
              <a:rPr lang="cs-CZ" sz="1800" i="1" dirty="0">
                <a:cs typeface="Arial" panose="020B0604020202020204" pitchFamily="34" charset="0"/>
              </a:rPr>
              <a:t>Základy </a:t>
            </a:r>
            <a:r>
              <a:rPr lang="cs-CZ" sz="1800" i="1" dirty="0" smtClean="0">
                <a:cs typeface="Arial" panose="020B0604020202020204" pitchFamily="34" charset="0"/>
              </a:rPr>
              <a:t>elektrotechniky II</a:t>
            </a:r>
            <a:r>
              <a:rPr lang="cs-CZ" sz="1800" dirty="0" smtClean="0">
                <a:cs typeface="Arial" panose="020B0604020202020204" pitchFamily="34" charset="0"/>
              </a:rPr>
              <a:t>. 	Praha: SNTL </a:t>
            </a:r>
            <a:r>
              <a:rPr lang="cs-CZ" sz="1800" dirty="0">
                <a:cs typeface="Arial" panose="020B0604020202020204" pitchFamily="34" charset="0"/>
              </a:rPr>
              <a:t>- nakladatelství technické literatury, 1985, ISBN 04-522-85.</a:t>
            </a:r>
          </a:p>
          <a:p>
            <a:pPr marL="0" indent="0">
              <a:buNone/>
            </a:pPr>
            <a:endParaRPr lang="cs-CZ" sz="1800" dirty="0" smtClean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18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40198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335386" y="989689"/>
            <a:ext cx="6400800" cy="46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  <a:endParaRPr lang="cs-CZ" sz="2400" b="1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899591" y="3752557"/>
            <a:ext cx="7492971" cy="234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</a:t>
            </a:r>
            <a:r>
              <a:rPr lang="cs-CZ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POKYN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endParaRPr lang="cs-CZ" sz="15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Materiál je určen k interaktivní výuce.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Výukový </a:t>
            </a:r>
            <a:r>
              <a:rPr lang="cs-CZ" sz="1500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text se zobrazí pří kliknutí myší.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Správná </a:t>
            </a:r>
            <a:r>
              <a:rPr lang="cs-CZ" sz="1500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odpověď v části shrnutí učiva se zobrazí při kliknutí myší na zástupný </a:t>
            </a: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symbol            .</a:t>
            </a:r>
            <a:endParaRPr lang="cs-CZ" sz="1500" dirty="0">
              <a:solidFill>
                <a:schemeClr val="bg1"/>
              </a:solidFill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endParaRPr lang="cs-CZ" sz="15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2" name="Zaoblený obdélník 1"/>
          <p:cNvSpPr/>
          <p:nvPr/>
        </p:nvSpPr>
        <p:spPr>
          <a:xfrm flipV="1">
            <a:off x="7672811" y="5493535"/>
            <a:ext cx="439092" cy="18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929630" y="1726619"/>
            <a:ext cx="7212312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5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Tento materiál je určen pro výuku předmětu Elektrické stroje a přístroje, a je možné jej využít u tříletých, čtyřletých i nástavbových forem studia oborů elektro. </a:t>
            </a: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5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kumimoji="0" lang="cs-CZ" sz="1500" b="0" i="0" u="none" strike="noStrike" kern="5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Cílem výukového materiálu je seznámit žáky s principem</a:t>
            </a:r>
            <a:r>
              <a:rPr kumimoji="0" lang="cs-CZ" sz="1500" b="0" i="0" u="none" strike="noStrike" kern="5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cs-CZ" sz="1500" b="0" i="0" u="none" strike="noStrike" kern="5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práce synchronního</a:t>
            </a:r>
            <a:r>
              <a:rPr kumimoji="0" lang="cs-CZ" sz="1500" b="0" i="0" u="none" strike="noStrike" kern="5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cs-CZ" sz="1500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alte</a:t>
            </a:r>
            <a:r>
              <a:rPr kumimoji="0" lang="cs-CZ" sz="1500" b="0" i="0" u="none" strike="noStrike" kern="5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rnátoru</a:t>
            </a:r>
            <a:r>
              <a:rPr kumimoji="0" lang="cs-CZ" sz="1500" b="0" i="0" u="none" strike="noStrike" kern="5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</a:t>
            </a:r>
            <a:endParaRPr kumimoji="0" lang="cs-CZ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7539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7102" y="1088572"/>
            <a:ext cx="8229600" cy="5556067"/>
          </a:xfrm>
        </p:spPr>
        <p:txBody>
          <a:bodyPr>
            <a:norm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Princip činnosti synchronního alternátoru</a:t>
            </a:r>
            <a:b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cs-CZ" sz="5400" dirty="0"/>
          </a:p>
        </p:txBody>
      </p:sp>
    </p:spTree>
    <p:extLst>
      <p:ext uri="{BB962C8B-B14F-4D97-AF65-F5344CB8AC3E}">
        <p14:creationId xmlns:p14="http://schemas.microsoft.com/office/powerpoint/2010/main" xmlns="" val="1045179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15981" y="1872343"/>
            <a:ext cx="8251371" cy="4393474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Clr>
                <a:schemeClr val="bg1"/>
              </a:buClr>
            </a:pPr>
            <a:r>
              <a:rPr lang="cs-CZ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Synchronní alternátory dělíme </a:t>
            </a:r>
            <a:r>
              <a:rPr lang="cs-CZ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odle způsobu práce na:</a:t>
            </a:r>
            <a:endParaRPr lang="cs-CZ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286000" lvl="4" indent="-457200">
              <a:lnSpc>
                <a:spcPct val="150000"/>
              </a:lnSpc>
              <a:buClr>
                <a:schemeClr val="bg1"/>
              </a:buClr>
              <a:buSzPct val="100000"/>
              <a:buFont typeface="+mj-lt"/>
              <a:buAutoNum type="arabicPeriod"/>
            </a:pPr>
            <a:r>
              <a:rPr lang="cs-CZ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alternátory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– přeměna mech. energie na elektrickou, v tomto režimu pracují nejčastěji, proto si vysvětlíme jejich princip práce,</a:t>
            </a:r>
          </a:p>
          <a:p>
            <a:pPr marL="2286000" lvl="4" indent="-457200">
              <a:lnSpc>
                <a:spcPct val="150000"/>
              </a:lnSpc>
              <a:buClr>
                <a:schemeClr val="bg1"/>
              </a:buClr>
              <a:buSzPct val="100000"/>
              <a:buFont typeface="+mj-lt"/>
              <a:buAutoNum type="arabicPeriod"/>
            </a:pPr>
            <a:r>
              <a:rPr lang="cs-CZ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cs-CZ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otory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– přeměna el. energie na mechanickou, </a:t>
            </a:r>
            <a:endParaRPr lang="cs-CZ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286000" lvl="4" indent="-457200">
              <a:lnSpc>
                <a:spcPct val="150000"/>
              </a:lnSpc>
              <a:buClr>
                <a:schemeClr val="bg1"/>
              </a:buClr>
              <a:buSzPct val="100000"/>
              <a:buFont typeface="+mj-lt"/>
              <a:buAutoNum type="arabicPeriod"/>
            </a:pPr>
            <a:r>
              <a:rPr lang="cs-CZ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cs-CZ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ompenzátory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kompenzace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účiníku.</a:t>
            </a:r>
          </a:p>
          <a:p>
            <a:pPr lvl="4">
              <a:lnSpc>
                <a:spcPct val="150000"/>
              </a:lnSpc>
              <a:buClr>
                <a:schemeClr val="bg1"/>
              </a:buClr>
              <a:buSzPct val="100000"/>
            </a:pPr>
            <a:endParaRPr lang="cs-CZ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027208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105" y="922317"/>
            <a:ext cx="8251371" cy="4393474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Clr>
                <a:schemeClr val="bg1"/>
              </a:buClr>
            </a:pPr>
            <a:r>
              <a:rPr lang="cs-CZ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Synchronní alternátory dělíme </a:t>
            </a:r>
            <a:r>
              <a:rPr lang="cs-CZ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odle konstrukce na:</a:t>
            </a:r>
          </a:p>
          <a:p>
            <a:pPr lvl="1">
              <a:lnSpc>
                <a:spcPct val="150000"/>
              </a:lnSpc>
              <a:buClr>
                <a:schemeClr val="bg1"/>
              </a:buClr>
            </a:pPr>
            <a:endParaRPr lang="cs-CZ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286000" lvl="4" indent="-457200">
              <a:lnSpc>
                <a:spcPct val="150000"/>
              </a:lnSpc>
              <a:buClr>
                <a:schemeClr val="bg1"/>
              </a:buClr>
              <a:buSzPct val="100000"/>
              <a:buFont typeface="+mj-lt"/>
              <a:buAutoNum type="arabicPeriod"/>
            </a:pPr>
            <a:r>
              <a:rPr lang="cs-CZ" sz="2000" dirty="0" err="1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hydroalternátory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– přeměna energie vody a vodních toků na energii elektrickou, </a:t>
            </a:r>
          </a:p>
          <a:p>
            <a:pPr marL="2286000" lvl="4" indent="-457200">
              <a:lnSpc>
                <a:spcPct val="150000"/>
              </a:lnSpc>
              <a:buClr>
                <a:schemeClr val="bg1"/>
              </a:buClr>
              <a:buSzPct val="100000"/>
              <a:buFont typeface="+mj-lt"/>
              <a:buAutoNum type="arabicPeriod"/>
            </a:pPr>
            <a:r>
              <a:rPr lang="cs-CZ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turboalternátory</a:t>
            </a:r>
            <a:r>
              <a:rPr lang="cs-CZ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– přeměna nejčastěji tepelné energie na energii elektrickou.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184506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0936" y="1543047"/>
            <a:ext cx="5171654" cy="44137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ástupný symbol pro text 4"/>
          <p:cNvSpPr>
            <a:spLocks noGrp="1"/>
          </p:cNvSpPr>
          <p:nvPr>
            <p:ph type="body" sz="half" idx="4294967295"/>
          </p:nvPr>
        </p:nvSpPr>
        <p:spPr>
          <a:xfrm>
            <a:off x="783771" y="712519"/>
            <a:ext cx="7576458" cy="127296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000" dirty="0" smtClean="0">
                <a:solidFill>
                  <a:srgbClr val="000000"/>
                </a:solidFill>
              </a:rPr>
              <a:t>Obr. </a:t>
            </a:r>
            <a:r>
              <a:rPr lang="cs-CZ" sz="2000" dirty="0" smtClean="0">
                <a:solidFill>
                  <a:srgbClr val="FF0000"/>
                </a:solidFill>
              </a:rPr>
              <a:t>Konstrukční uspořádání synchronních strojů </a:t>
            </a:r>
            <a:r>
              <a:rPr lang="en-US" sz="2000" dirty="0" smtClean="0">
                <a:solidFill>
                  <a:srgbClr val="000000"/>
                </a:solidFill>
              </a:rPr>
              <a:t>[</a:t>
            </a:r>
            <a:r>
              <a:rPr lang="cs-CZ" sz="2000" dirty="0" smtClean="0">
                <a:solidFill>
                  <a:srgbClr val="000000"/>
                </a:solidFill>
              </a:rPr>
              <a:t>2</a:t>
            </a:r>
            <a:r>
              <a:rPr lang="en-US" sz="2000" dirty="0" smtClean="0">
                <a:solidFill>
                  <a:srgbClr val="000000"/>
                </a:solidFill>
              </a:rPr>
              <a:t>]</a:t>
            </a:r>
            <a:endParaRPr lang="cs-CZ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27182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1365662"/>
            <a:ext cx="8077200" cy="1116281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rgbClr val="FF0000"/>
                </a:solidFill>
              </a:rPr>
              <a:t>Princip činnosti synchronního alternátoru</a:t>
            </a:r>
            <a:endParaRPr lang="cs-CZ" sz="2400" dirty="0">
              <a:solidFill>
                <a:srgbClr val="FF0000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9648" y="2398816"/>
            <a:ext cx="8254342" cy="3538846"/>
          </a:xfrm>
        </p:spPr>
        <p:txBody>
          <a:bodyPr>
            <a:normAutofit/>
          </a:bodyPr>
          <a:lstStyle/>
          <a:p>
            <a:r>
              <a:rPr lang="cs-CZ" sz="2000" dirty="0" smtClean="0">
                <a:solidFill>
                  <a:srgbClr val="000000"/>
                </a:solidFill>
              </a:rPr>
              <a:t>	Rotor je buzen stejnosměrným proudem, takže se vytvoří statické magnetické pole.</a:t>
            </a:r>
          </a:p>
          <a:p>
            <a:endParaRPr lang="cs-CZ" sz="2000" dirty="0" smtClean="0">
              <a:solidFill>
                <a:srgbClr val="000000"/>
              </a:solidFill>
            </a:endParaRPr>
          </a:p>
          <a:p>
            <a:r>
              <a:rPr lang="cs-CZ" sz="2000" dirty="0">
                <a:solidFill>
                  <a:srgbClr val="000000"/>
                </a:solidFill>
              </a:rPr>
              <a:t>	</a:t>
            </a:r>
            <a:r>
              <a:rPr lang="cs-CZ" sz="2000" dirty="0" smtClean="0">
                <a:solidFill>
                  <a:srgbClr val="000000"/>
                </a:solidFill>
              </a:rPr>
              <a:t>Budeme-li rotorem </a:t>
            </a:r>
            <a:r>
              <a:rPr lang="cs-CZ" sz="2000" dirty="0"/>
              <a:t>otáčet synchronními </a:t>
            </a:r>
            <a:r>
              <a:rPr lang="cs-CZ" sz="2000" dirty="0" smtClean="0"/>
              <a:t>otáčkami  </a:t>
            </a:r>
            <a:r>
              <a:rPr lang="cs-CZ" sz="2000" dirty="0" err="1" smtClean="0">
                <a:solidFill>
                  <a:schemeClr val="accent6"/>
                </a:solidFill>
              </a:rPr>
              <a:t>n</a:t>
            </a:r>
            <a:r>
              <a:rPr lang="cs-CZ" sz="2000" baseline="-25000" dirty="0" err="1" smtClean="0">
                <a:solidFill>
                  <a:schemeClr val="accent6"/>
                </a:solidFill>
              </a:rPr>
              <a:t>s</a:t>
            </a:r>
            <a:r>
              <a:rPr lang="cs-CZ" sz="2000" dirty="0" smtClean="0">
                <a:solidFill>
                  <a:schemeClr val="accent6"/>
                </a:solidFill>
              </a:rPr>
              <a:t> = 60.f/p</a:t>
            </a:r>
            <a:r>
              <a:rPr lang="cs-CZ" sz="2000" dirty="0" smtClean="0"/>
              <a:t>, vytvoří se ve vzduchové mezeře točivé magnetické pole. </a:t>
            </a:r>
            <a:endParaRPr lang="cs-CZ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29688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4395" y="1187532"/>
            <a:ext cx="7552705" cy="2149434"/>
          </a:xfrm>
        </p:spPr>
        <p:txBody>
          <a:bodyPr/>
          <a:lstStyle/>
          <a:p>
            <a:r>
              <a:rPr lang="cs-CZ" dirty="0"/>
              <a:t>Indukce v každém bodě vzduchové mezery se bude měnit </a:t>
            </a:r>
            <a:r>
              <a:rPr lang="cs-CZ" dirty="0" smtClean="0"/>
              <a:t>sinusově.</a:t>
            </a:r>
            <a:endParaRPr lang="cs-CZ" dirty="0"/>
          </a:p>
        </p:txBody>
      </p:sp>
      <p:pic>
        <p:nvPicPr>
          <p:cNvPr id="4" name="obrázek 65" descr="obr2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4534" y="2930194"/>
            <a:ext cx="3506308" cy="2408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67" descr="obr2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576"/>
          <a:stretch>
            <a:fillRect/>
          </a:stretch>
        </p:blipFill>
        <p:spPr bwMode="auto">
          <a:xfrm>
            <a:off x="5202750" y="3217798"/>
            <a:ext cx="3157728" cy="183340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bdélník 5"/>
          <p:cNvSpPr/>
          <p:nvPr/>
        </p:nvSpPr>
        <p:spPr>
          <a:xfrm>
            <a:off x="630750" y="5376942"/>
            <a:ext cx="398875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Obr. Vzduchová mezera a průběh </a:t>
            </a:r>
            <a:r>
              <a:rPr lang="cs-CZ" sz="1400" dirty="0" err="1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mag</a:t>
            </a:r>
            <a:r>
              <a:rPr lang="cs-CZ" sz="1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. </a:t>
            </a:r>
            <a:r>
              <a:rPr lang="cs-CZ" sz="14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Indukce   </a:t>
            </a:r>
            <a:r>
              <a:rPr lang="cs-CZ" sz="1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ve vzduchové mezeře </a:t>
            </a:r>
            <a:r>
              <a:rPr lang="cs-CZ" sz="1400" dirty="0" err="1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hydroalternátoru</a:t>
            </a:r>
            <a:r>
              <a:rPr lang="cs-CZ" sz="14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[</a:t>
            </a:r>
            <a:r>
              <a:rPr lang="cs-CZ" sz="14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1</a:t>
            </a:r>
            <a:r>
              <a:rPr lang="en-US" sz="14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]</a:t>
            </a:r>
            <a:endParaRPr lang="cs-CZ" sz="1400" dirty="0">
              <a:solidFill>
                <a:srgbClr val="000000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5033158" y="5376942"/>
            <a:ext cx="398875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Obr. Vzduchová mezera a průběh </a:t>
            </a:r>
            <a:r>
              <a:rPr lang="cs-CZ" sz="1400" dirty="0" err="1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mag</a:t>
            </a:r>
            <a:r>
              <a:rPr lang="cs-CZ" sz="1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. </a:t>
            </a:r>
            <a:r>
              <a:rPr lang="cs-CZ" sz="14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Indukce   </a:t>
            </a:r>
            <a:r>
              <a:rPr lang="cs-CZ" sz="1400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ve vzduchové mezeře </a:t>
            </a:r>
            <a:r>
              <a:rPr lang="cs-CZ" sz="14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turboalternátoru </a:t>
            </a:r>
            <a:r>
              <a:rPr lang="en-US" sz="14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[</a:t>
            </a:r>
            <a:r>
              <a:rPr lang="cs-CZ" sz="14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1</a:t>
            </a:r>
            <a:r>
              <a:rPr lang="en-US" sz="14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]</a:t>
            </a:r>
            <a:endParaRPr lang="cs-CZ" sz="1400" dirty="0">
              <a:solidFill>
                <a:srgbClr val="000000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40423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66898" y="1781299"/>
            <a:ext cx="6994567" cy="4238501"/>
          </a:xfrm>
        </p:spPr>
        <p:txBody>
          <a:bodyPr>
            <a:noAutofit/>
          </a:bodyPr>
          <a:lstStyle/>
          <a:p>
            <a:r>
              <a:rPr lang="cs-CZ" sz="2000" dirty="0" smtClean="0"/>
              <a:t>	Do </a:t>
            </a:r>
            <a:r>
              <a:rPr lang="cs-CZ" sz="2000" dirty="0"/>
              <a:t>každé cívky statorového třífázového vinutí </a:t>
            </a:r>
            <a:r>
              <a:rPr lang="cs-CZ" sz="2000" dirty="0" smtClean="0"/>
              <a:t>se tedy bude indukovat okamžité napětí: </a:t>
            </a:r>
            <a:r>
              <a:rPr lang="cs-CZ" sz="2000" dirty="0" err="1">
                <a:solidFill>
                  <a:schemeClr val="accent6"/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u</a:t>
            </a:r>
            <a:r>
              <a:rPr lang="cs-CZ" sz="2000" baseline="-25000" dirty="0" err="1">
                <a:solidFill>
                  <a:schemeClr val="accent6"/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i</a:t>
            </a:r>
            <a:r>
              <a:rPr lang="cs-CZ" sz="2000" dirty="0">
                <a:solidFill>
                  <a:schemeClr val="accent6"/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 = </a:t>
            </a:r>
            <a:r>
              <a:rPr lang="cs-CZ" sz="2000" dirty="0">
                <a:solidFill>
                  <a:schemeClr val="accent6"/>
                </a:solidFill>
                <a:ea typeface="Tahoma" panose="020B0604030504040204" pitchFamily="34" charset="0"/>
                <a:cs typeface="Times New Roman" panose="02020603050405020304" pitchFamily="18" charset="0"/>
                <a:sym typeface="Symbol"/>
              </a:rPr>
              <a:t></a:t>
            </a:r>
            <a:r>
              <a:rPr lang="cs-CZ" sz="2000" dirty="0">
                <a:solidFill>
                  <a:schemeClr val="accent6"/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r>
              <a:rPr lang="cs-CZ" sz="2000" dirty="0">
                <a:solidFill>
                  <a:schemeClr val="accent6"/>
                </a:solidFill>
                <a:ea typeface="Tahoma" panose="020B0604030504040204" pitchFamily="34" charset="0"/>
                <a:cs typeface="Times New Roman" panose="02020603050405020304" pitchFamily="18" charset="0"/>
                <a:sym typeface="Symbol"/>
              </a:rPr>
              <a:t></a:t>
            </a:r>
            <a:r>
              <a:rPr lang="cs-CZ" sz="2000" dirty="0">
                <a:solidFill>
                  <a:schemeClr val="accent6"/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r>
              <a:rPr lang="cs-CZ" sz="2000" dirty="0" smtClean="0">
                <a:solidFill>
                  <a:schemeClr val="accent6"/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sin </a:t>
            </a:r>
            <a:r>
              <a:rPr lang="cs-CZ" sz="2000" dirty="0" smtClean="0">
                <a:solidFill>
                  <a:schemeClr val="accent6"/>
                </a:solidFill>
                <a:ea typeface="Tahoma" panose="020B0604030504040204" pitchFamily="34" charset="0"/>
                <a:cs typeface="Times New Roman" panose="02020603050405020304" pitchFamily="18" charset="0"/>
                <a:sym typeface="Symbol"/>
              </a:rPr>
              <a:t></a:t>
            </a:r>
            <a:r>
              <a:rPr lang="cs-CZ" sz="2000" dirty="0" smtClean="0">
                <a:solidFill>
                  <a:schemeClr val="accent6"/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t </a:t>
            </a:r>
            <a:r>
              <a:rPr lang="cs-CZ" sz="2000" dirty="0" smtClean="0">
                <a:solidFill>
                  <a:srgbClr val="000000"/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cs-CZ" sz="2000" dirty="0" smtClean="0">
              <a:solidFill>
                <a:srgbClr val="000000"/>
              </a:solidFill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r>
              <a:rPr lang="cs-CZ" sz="2000" dirty="0">
                <a:solidFill>
                  <a:srgbClr val="000000"/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	</a:t>
            </a:r>
            <a:r>
              <a:rPr lang="cs-CZ" sz="2000" dirty="0"/>
              <a:t> </a:t>
            </a:r>
            <a:r>
              <a:rPr lang="cs-CZ" sz="2000" dirty="0" smtClean="0"/>
              <a:t>Maximální </a:t>
            </a:r>
            <a:r>
              <a:rPr lang="cs-CZ" sz="2000" dirty="0"/>
              <a:t>hodnota napětí pro N závitů </a:t>
            </a:r>
            <a:r>
              <a:rPr lang="cs-CZ" sz="2000" dirty="0" smtClean="0"/>
              <a:t>bude:   					</a:t>
            </a:r>
            <a:r>
              <a:rPr lang="cs-CZ" sz="2000" dirty="0" err="1" smtClean="0">
                <a:solidFill>
                  <a:schemeClr val="accent6"/>
                </a:solidFill>
                <a:cs typeface="Times New Roman" panose="02020603050405020304" pitchFamily="18" charset="0"/>
              </a:rPr>
              <a:t>U</a:t>
            </a:r>
            <a:r>
              <a:rPr lang="cs-CZ" sz="2000" baseline="-25000" dirty="0" err="1" smtClean="0">
                <a:solidFill>
                  <a:schemeClr val="accent6"/>
                </a:solidFill>
                <a:cs typeface="Times New Roman" panose="02020603050405020304" pitchFamily="18" charset="0"/>
              </a:rPr>
              <a:t>i</a:t>
            </a:r>
            <a:r>
              <a:rPr lang="cs-CZ" sz="2000" baseline="-25000" dirty="0">
                <a:solidFill>
                  <a:schemeClr val="accent6"/>
                </a:solidFill>
                <a:cs typeface="Times New Roman" panose="02020603050405020304" pitchFamily="18" charset="0"/>
              </a:rPr>
              <a:t> </a:t>
            </a:r>
            <a:r>
              <a:rPr lang="cs-CZ" sz="2000" dirty="0">
                <a:solidFill>
                  <a:schemeClr val="accent6"/>
                </a:solidFill>
                <a:cs typeface="Times New Roman" panose="02020603050405020304" pitchFamily="18" charset="0"/>
              </a:rPr>
              <a:t>= </a:t>
            </a:r>
            <a:r>
              <a:rPr lang="cs-CZ" sz="2000" dirty="0">
                <a:solidFill>
                  <a:schemeClr val="accent6"/>
                </a:solidFill>
                <a:cs typeface="Times New Roman" panose="02020603050405020304" pitchFamily="18" charset="0"/>
                <a:sym typeface="Symbol"/>
              </a:rPr>
              <a:t></a:t>
            </a:r>
            <a:r>
              <a:rPr lang="cs-CZ" sz="2000" dirty="0" smtClean="0">
                <a:solidFill>
                  <a:schemeClr val="accent6"/>
                </a:solidFill>
                <a:cs typeface="Times New Roman" panose="02020603050405020304" pitchFamily="18" charset="0"/>
              </a:rPr>
              <a:t>. </a:t>
            </a:r>
            <a:r>
              <a:rPr lang="cs-CZ" sz="2000" dirty="0" smtClean="0">
                <a:solidFill>
                  <a:schemeClr val="accent6"/>
                </a:solidFill>
                <a:cs typeface="Times New Roman" panose="02020603050405020304" pitchFamily="18" charset="0"/>
                <a:sym typeface="Symbol"/>
              </a:rPr>
              <a:t></a:t>
            </a:r>
            <a:r>
              <a:rPr lang="cs-CZ" sz="2000" dirty="0">
                <a:solidFill>
                  <a:schemeClr val="accent6"/>
                </a:solidFill>
                <a:cs typeface="Times New Roman" panose="02020603050405020304" pitchFamily="18" charset="0"/>
              </a:rPr>
              <a:t>. N = 2</a:t>
            </a:r>
            <a:r>
              <a:rPr lang="cs-CZ" sz="2000" dirty="0" smtClean="0">
                <a:solidFill>
                  <a:schemeClr val="accent6"/>
                </a:solidFill>
                <a:cs typeface="Times New Roman" panose="02020603050405020304" pitchFamily="18" charset="0"/>
              </a:rPr>
              <a:t>. </a:t>
            </a:r>
            <a:r>
              <a:rPr lang="cs-CZ" sz="2000" dirty="0" smtClean="0">
                <a:solidFill>
                  <a:schemeClr val="accent6"/>
                </a:solidFill>
                <a:cs typeface="Times New Roman" panose="02020603050405020304" pitchFamily="18" charset="0"/>
                <a:sym typeface="Symbol"/>
              </a:rPr>
              <a:t></a:t>
            </a:r>
            <a:r>
              <a:rPr lang="cs-CZ" sz="2000" dirty="0" smtClean="0">
                <a:solidFill>
                  <a:schemeClr val="accent6"/>
                </a:solidFill>
                <a:cs typeface="Times New Roman" panose="02020603050405020304" pitchFamily="18" charset="0"/>
              </a:rPr>
              <a:t>. f. </a:t>
            </a:r>
            <a:r>
              <a:rPr lang="cs-CZ" sz="2000" dirty="0" smtClean="0">
                <a:solidFill>
                  <a:schemeClr val="accent6"/>
                </a:solidFill>
                <a:cs typeface="Times New Roman" panose="02020603050405020304" pitchFamily="18" charset="0"/>
                <a:sym typeface="Symbol"/>
              </a:rPr>
              <a:t></a:t>
            </a:r>
            <a:r>
              <a:rPr lang="cs-CZ" sz="2000" dirty="0" smtClean="0">
                <a:solidFill>
                  <a:schemeClr val="accent6"/>
                </a:solidFill>
                <a:cs typeface="Times New Roman" panose="02020603050405020304" pitchFamily="18" charset="0"/>
              </a:rPr>
              <a:t>. N </a:t>
            </a:r>
            <a:r>
              <a:rPr lang="cs-CZ" sz="20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.</a:t>
            </a:r>
          </a:p>
          <a:p>
            <a:r>
              <a:rPr lang="cs-CZ" sz="2000" dirty="0">
                <a:solidFill>
                  <a:srgbClr val="000000"/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	</a:t>
            </a:r>
            <a:r>
              <a:rPr lang="cs-CZ" sz="2000" dirty="0"/>
              <a:t> Toto napětí pak odebíráme ze svorek statoru</a:t>
            </a:r>
            <a:r>
              <a:rPr lang="cs-CZ" sz="2000" dirty="0" smtClean="0"/>
              <a:t>.</a:t>
            </a:r>
          </a:p>
          <a:p>
            <a:endParaRPr lang="cs-CZ" sz="2000" dirty="0" smtClean="0"/>
          </a:p>
          <a:p>
            <a:r>
              <a:rPr lang="cs-CZ" sz="2000" dirty="0"/>
              <a:t>	 Velikost indukovaného napětí </a:t>
            </a:r>
            <a:r>
              <a:rPr lang="cs-CZ" sz="2000" b="1" dirty="0" err="1"/>
              <a:t>U</a:t>
            </a:r>
            <a:r>
              <a:rPr lang="cs-CZ" sz="2000" b="1" baseline="-25000" dirty="0" err="1"/>
              <a:t>i</a:t>
            </a:r>
            <a:r>
              <a:rPr lang="cs-CZ" sz="2000" dirty="0"/>
              <a:t> je tedy funkcí magnetického toku </a:t>
            </a:r>
            <a:r>
              <a:rPr lang="cs-CZ" sz="2000" b="1" dirty="0">
                <a:sym typeface="Symbol"/>
              </a:rPr>
              <a:t></a:t>
            </a:r>
            <a:r>
              <a:rPr lang="cs-CZ" sz="2000" dirty="0"/>
              <a:t> vybuzeného budícím proudem rotoru </a:t>
            </a:r>
            <a:r>
              <a:rPr lang="cs-CZ" sz="2000" b="1" dirty="0" err="1"/>
              <a:t>I</a:t>
            </a:r>
            <a:r>
              <a:rPr lang="cs-CZ" sz="2000" b="1" baseline="-25000" dirty="0" err="1"/>
              <a:t>b</a:t>
            </a:r>
            <a:r>
              <a:rPr lang="cs-CZ" sz="2000" dirty="0" smtClean="0"/>
              <a:t>.</a:t>
            </a:r>
            <a:r>
              <a:rPr lang="cs-CZ" sz="2000" dirty="0">
                <a:solidFill>
                  <a:schemeClr val="accent6"/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	</a:t>
            </a:r>
            <a:endParaRPr lang="cs-CZ" sz="2000" dirty="0" smtClean="0">
              <a:solidFill>
                <a:schemeClr val="accent6"/>
              </a:solidFill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cs-CZ" sz="2000" dirty="0">
              <a:solidFill>
                <a:schemeClr val="accent6"/>
              </a:solidFill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08267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Řez">
  <a:themeElements>
    <a:clrScheme name="Řez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Řez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4015</TotalTime>
  <Words>351</Words>
  <Application>Microsoft Office PowerPoint</Application>
  <PresentationFormat>Předvádění na obrazovce (4:3)</PresentationFormat>
  <Paragraphs>82</Paragraphs>
  <Slides>11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Řez</vt:lpstr>
      <vt:lpstr>Snímek 1</vt:lpstr>
      <vt:lpstr>Snímek 2</vt:lpstr>
      <vt:lpstr>Princip činnosti synchronního alternátoru </vt:lpstr>
      <vt:lpstr>Snímek 4</vt:lpstr>
      <vt:lpstr>Snímek 5</vt:lpstr>
      <vt:lpstr>Snímek 6</vt:lpstr>
      <vt:lpstr>Princip činnosti synchronního alternátoru</vt:lpstr>
      <vt:lpstr>Snímek 8</vt:lpstr>
      <vt:lpstr>Snímek 9</vt:lpstr>
      <vt:lpstr>Snímek 10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PPV</dc:creator>
  <cp:lastModifiedBy>Erda</cp:lastModifiedBy>
  <cp:revision>221</cp:revision>
  <dcterms:created xsi:type="dcterms:W3CDTF">2012-07-12T23:33:55Z</dcterms:created>
  <dcterms:modified xsi:type="dcterms:W3CDTF">2014-08-24T21:11:26Z</dcterms:modified>
</cp:coreProperties>
</file>