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83" r:id="rId1"/>
  </p:sldMasterIdLst>
  <p:sldIdLst>
    <p:sldId id="265" r:id="rId2"/>
    <p:sldId id="266" r:id="rId3"/>
    <p:sldId id="256" r:id="rId4"/>
    <p:sldId id="263" r:id="rId5"/>
    <p:sldId id="279" r:id="rId6"/>
    <p:sldId id="258" r:id="rId7"/>
    <p:sldId id="268" r:id="rId8"/>
    <p:sldId id="259" r:id="rId9"/>
    <p:sldId id="261" r:id="rId10"/>
    <p:sldId id="269" r:id="rId11"/>
    <p:sldId id="260" r:id="rId12"/>
    <p:sldId id="277" r:id="rId13"/>
    <p:sldId id="278" r:id="rId14"/>
    <p:sldId id="276" r:id="rId15"/>
    <p:sldId id="267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Edita" initials="E" lastIdx="0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6433" autoAdjust="0"/>
  </p:normalViewPr>
  <p:slideViewPr>
    <p:cSldViewPr snapToGrid="0">
      <p:cViewPr>
        <p:scale>
          <a:sx n="75" d="100"/>
          <a:sy n="75" d="100"/>
        </p:scale>
        <p:origin x="-540" y="-3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8/24/2014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63808115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eelOff" invX="1"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atický obrázek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8/24/2014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394744807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eelOff" invX="1"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ázev a popis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8/24/2014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573374231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eelOff" invX="1"/>
      </p:transition>
    </mc:Choice>
    <mc:Fallback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ce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8/24/2014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667412491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eelOff" invX="1"/>
      </p:transition>
    </mc:Choice>
    <mc:Fallback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enov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8/24/2014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806580852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eelOff" invX="1"/>
      </p:transition>
    </mc:Choice>
    <mc:Fallback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enovka s citac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cs-CZ" smtClean="0"/>
              <a:t>Kliknutím lze upravit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8/24/2014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809850005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eelOff" invX="1"/>
      </p:transition>
    </mc:Choice>
    <mc:Fallback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ravda nebo neprav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cs-CZ" smtClean="0"/>
              <a:t>Kliknutím lze upravit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8/24/2014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232908104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eelOff" invX="1"/>
      </p:transition>
    </mc:Choice>
    <mc:Fallback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8/24/2014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612594277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eelOff" invX="1"/>
      </p:transition>
    </mc:Choice>
    <mc:Fallback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8/24/2014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14900146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eelOff" invX="1"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8/24/2014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27910658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eelOff" invX="1"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8/24/2014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121137890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eelOff" invX="1"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8/24/2014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643346192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eelOff" invX="1"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8/24/2014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731277752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eelOff" invX="1"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8/24/2014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782397508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eelOff" invX="1"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8/24/2014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114365145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eelOff" invX="1"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8/24/2014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856967085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eelOff" invX="1"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8/24/2014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294176171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eelOff" invX="1"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smtClean="0"/>
              <a:pPr/>
              <a:t>8/24/2014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5850901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  <p:sldLayoutId id="2147483695" r:id="rId12"/>
    <p:sldLayoutId id="2147483696" r:id="rId13"/>
    <p:sldLayoutId id="2147483697" r:id="rId14"/>
    <p:sldLayoutId id="2147483698" r:id="rId15"/>
    <p:sldLayoutId id="2147483699" r:id="rId16"/>
    <p:sldLayoutId id="2147483700" r:id="rId17"/>
  </p:sldLayoutIdLst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eelOff" invX="1"/>
      </p:transition>
    </mc:Choice>
    <mc:Fallback>
      <p:transition spd="slow">
        <p:fade/>
      </p:transition>
    </mc:Fallback>
  </mc:AlternateConten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73" name="Obrázek 4" descr="OPVK_hor_zakladni_logolink_CMYK_cz.t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76450" y="127000"/>
            <a:ext cx="802005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515" name="Group 46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012922356"/>
              </p:ext>
            </p:extLst>
          </p:nvPr>
        </p:nvGraphicFramePr>
        <p:xfrm>
          <a:off x="2057400" y="2127423"/>
          <a:ext cx="7438768" cy="3748117"/>
        </p:xfrm>
        <a:graphic>
          <a:graphicData uri="http://schemas.openxmlformats.org/drawingml/2006/table">
            <a:tbl>
              <a:tblPr/>
              <a:tblGrid>
                <a:gridCol w="2357086"/>
                <a:gridCol w="5081682"/>
              </a:tblGrid>
              <a:tr h="4262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ŠKOLA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Střední škola elektrotechnická, Ostrava, Na Jízdárně 30, p. o.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66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ČÍSLO PROJEKTU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CZ.1.07/1.5.00/34.0965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66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ČÍSLO VM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VY_32_INOVACE_531</a:t>
                      </a:r>
                      <a:endParaRPr kumimoji="0" lang="cs-CZ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66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NÁZEV VM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Synchronní stroje – konstrukční uspořádání synchronních strojů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66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AUTOR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Ing. </a:t>
                      </a:r>
                      <a:r>
                        <a:rPr kumimoji="0" lang="cs-CZ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Hynečková</a:t>
                      </a: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Blanka, Ing. Miroslava Carbolová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66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DATUM VYTVOŘENÍ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23.1.2014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66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ROČNÍK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+mn-cs"/>
                        </a:rPr>
                        <a:t>Druhý ročník čtyřletého denního studia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+mn-cs"/>
                        </a:rPr>
                        <a:t>Druhý ročník tříletého denního studia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+mn-cs"/>
                        </a:rPr>
                        <a:t>Druhý ročník dvouletého denního nástavbového studia</a:t>
                      </a:r>
                      <a:endParaRPr kumimoji="0" lang="cs-CZ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66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VZDĚLÁVACÍ OBLAST/</a:t>
                      </a:r>
                      <a:b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</a:b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KLÍČOVÁ SLOVA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Elektrické stroje a přístroje/stator, rotor, vzduchová mezera, budič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512" name="Text Box 464"/>
          <p:cNvSpPr txBox="1">
            <a:spLocks noChangeArrowheads="1"/>
          </p:cNvSpPr>
          <p:nvPr/>
        </p:nvSpPr>
        <p:spPr bwMode="auto">
          <a:xfrm>
            <a:off x="1975022" y="6003611"/>
            <a:ext cx="80010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/>
            <a:r>
              <a:rPr lang="cs-CZ" sz="1400" b="1" dirty="0">
                <a:latin typeface="Times New Roman" pitchFamily="18" charset="0"/>
                <a:cs typeface="Times New Roman" pitchFamily="18" charset="0"/>
              </a:rPr>
              <a:t>Autor prohlašuje, že řádně uvedl všechny použité zdroje.</a:t>
            </a:r>
            <a:br>
              <a:rPr lang="cs-CZ" sz="1400" b="1" dirty="0">
                <a:latin typeface="Times New Roman" pitchFamily="18" charset="0"/>
                <a:cs typeface="Times New Roman" pitchFamily="18" charset="0"/>
              </a:rPr>
            </a:br>
            <a:r>
              <a:rPr lang="cs-CZ" sz="1400" b="1" dirty="0">
                <a:latin typeface="Times New Roman" pitchFamily="18" charset="0"/>
                <a:cs typeface="Times New Roman" pitchFamily="18" charset="0"/>
              </a:rPr>
              <a:t>Pokud není uvedeno jinak, použitý materiál je z vlastních zdrojů autora</a:t>
            </a:r>
            <a:r>
              <a:rPr lang="cs-CZ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6792775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ovéPole 13"/>
          <p:cNvSpPr txBox="1"/>
          <p:nvPr/>
        </p:nvSpPr>
        <p:spPr>
          <a:xfrm>
            <a:off x="4520484" y="5824993"/>
            <a:ext cx="38379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dirty="0" smtClean="0"/>
              <a:t>Obr.1 Rotor s vyniklými póly [5]</a:t>
            </a:r>
            <a:endParaRPr lang="cs-CZ" sz="1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99269" y="746975"/>
            <a:ext cx="4997002" cy="48166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59941144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>
          <a:xfrm>
            <a:off x="1484311" y="263612"/>
            <a:ext cx="10018713" cy="1812323"/>
          </a:xfrm>
        </p:spPr>
        <p:txBody>
          <a:bodyPr/>
          <a:lstStyle/>
          <a:p>
            <a:r>
              <a:rPr lang="cs-CZ" b="1" dirty="0" smtClean="0"/>
              <a:t>2. Hladký rotor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714968" y="1762897"/>
            <a:ext cx="10018713" cy="4777946"/>
          </a:xfr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cs-CZ" dirty="0" smtClean="0"/>
              <a:t>Je vykován z jednoho kusu speciální chromniklové oceli, takže tvoří pevný válec.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cs-CZ" dirty="0" smtClean="0"/>
              <a:t>Na povrchu jsou vyfrézovány podélné drážky a v nich je uloženo soustředné budicí vinutí.</a:t>
            </a:r>
          </a:p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r>
              <a:rPr lang="cs-CZ" dirty="0"/>
              <a:t>                                                     </a:t>
            </a:r>
            <a:r>
              <a:rPr lang="cs-CZ" dirty="0" smtClean="0"/>
              <a:t>  </a:t>
            </a:r>
            <a:r>
              <a:rPr lang="cs-CZ" sz="1400" dirty="0" smtClean="0"/>
              <a:t>Obr.2 Hladký rotor [5</a:t>
            </a:r>
            <a:r>
              <a:rPr lang="cs-CZ" sz="1400" dirty="0"/>
              <a:t>]</a:t>
            </a:r>
          </a:p>
          <a:p>
            <a:pPr marL="0" indent="0">
              <a:buNone/>
            </a:pPr>
            <a:endParaRPr lang="cs-CZ" dirty="0" smtClean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87700" y="3657600"/>
            <a:ext cx="3009899" cy="299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586926850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2000">
        <p15:prstTrans prst="peelOff" invX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484311" y="685801"/>
            <a:ext cx="10018713" cy="2374640"/>
          </a:xfrm>
        </p:spPr>
        <p:txBody>
          <a:bodyPr>
            <a:noAutofit/>
          </a:bodyPr>
          <a:lstStyle/>
          <a:p>
            <a:r>
              <a:rPr lang="cs-CZ" sz="5300" b="1" dirty="0" smtClean="0"/>
              <a:t>3. Budič</a:t>
            </a:r>
            <a:br>
              <a:rPr lang="cs-CZ" sz="5300" b="1" dirty="0" smtClean="0"/>
            </a:br>
            <a:r>
              <a:rPr lang="cs-CZ" b="1" dirty="0" smtClean="0"/>
              <a:t/>
            </a:r>
            <a:br>
              <a:rPr lang="cs-CZ" b="1" dirty="0" smtClean="0"/>
            </a:b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4294967295"/>
          </p:nvPr>
        </p:nvSpPr>
        <p:spPr>
          <a:xfrm>
            <a:off x="1484311" y="2678806"/>
            <a:ext cx="10018712" cy="3902297"/>
          </a:xfrm>
        </p:spPr>
        <p:txBody>
          <a:bodyPr>
            <a:noAutofit/>
          </a:bodyPr>
          <a:lstStyle/>
          <a:p>
            <a:endParaRPr lang="cs-CZ" dirty="0" smtClean="0"/>
          </a:p>
          <a:p>
            <a:pPr marL="0" indent="0">
              <a:buNone/>
            </a:pPr>
            <a:endParaRPr lang="cs-CZ" dirty="0"/>
          </a:p>
          <a:p>
            <a:r>
              <a:rPr lang="cs-CZ" dirty="0" smtClean="0"/>
              <a:t>Napájí stejnosměrným proudem budicí vinutí rotoru, takže budí střídavě severní a jižní pól.</a:t>
            </a:r>
          </a:p>
          <a:p>
            <a:r>
              <a:rPr lang="cs-CZ" dirty="0" smtClean="0"/>
              <a:t>Externí – nejčastěji jde o derivační dynamo v soustrojí na stejné 				   hřídeli poháněné stejnou turbínou, usměrňovač 						   usměrňující napětí ze sítě. </a:t>
            </a:r>
          </a:p>
          <a:p>
            <a:pPr marL="1371600" lvl="3" indent="0">
              <a:buNone/>
            </a:pPr>
            <a:r>
              <a:rPr lang="cs-CZ" sz="2400" dirty="0" smtClean="0"/>
              <a:t>Stejnosměrné napětí budiče se do rotoru alternátoru přivádí přes dva kroužky umístěné na hřídeli. </a:t>
            </a:r>
          </a:p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endParaRPr lang="cs-CZ" dirty="0" smtClean="0"/>
          </a:p>
          <a:p>
            <a:endParaRPr lang="cs-CZ" dirty="0"/>
          </a:p>
          <a:p>
            <a:endParaRPr lang="cs-CZ" dirty="0" smtClean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1990949622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2000">
        <p15:prstTrans prst="peelOff" invX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472955" y="546100"/>
            <a:ext cx="10018713" cy="5951391"/>
          </a:xfrm>
        </p:spPr>
        <p:txBody>
          <a:bodyPr>
            <a:normAutofit/>
          </a:bodyPr>
          <a:lstStyle/>
          <a:p>
            <a:r>
              <a:rPr lang="cs-CZ" dirty="0"/>
              <a:t>Interní – ve statoru – tzv. obrácené dynamo – střídavé </a:t>
            </a:r>
            <a:r>
              <a:rPr lang="cs-CZ" dirty="0" smtClean="0"/>
              <a:t>napětí se 							 indukuje </a:t>
            </a:r>
            <a:r>
              <a:rPr lang="cs-CZ" dirty="0"/>
              <a:t>ve	</a:t>
            </a:r>
            <a:r>
              <a:rPr lang="cs-CZ" dirty="0" smtClean="0"/>
              <a:t> statoru</a:t>
            </a:r>
            <a:r>
              <a:rPr lang="cs-CZ" dirty="0"/>
              <a:t>, poté se usměrní a přes </a:t>
            </a:r>
            <a:r>
              <a:rPr lang="cs-CZ" dirty="0" smtClean="0"/>
              <a:t>							 dva </a:t>
            </a:r>
            <a:r>
              <a:rPr lang="cs-CZ" dirty="0"/>
              <a:t>kroužky se přivádí </a:t>
            </a:r>
            <a:r>
              <a:rPr lang="cs-CZ" dirty="0" smtClean="0"/>
              <a:t>do rotoru alternátoru.</a:t>
            </a:r>
            <a:endParaRPr lang="cs-CZ" dirty="0"/>
          </a:p>
          <a:p>
            <a:pPr marL="914400" lvl="2" indent="0">
              <a:buNone/>
            </a:pPr>
            <a:r>
              <a:rPr lang="cs-CZ" sz="2400" dirty="0"/>
              <a:t>    -   v rotoru – do rotoru se indukuje střídavé napětí, které se </a:t>
            </a:r>
            <a:r>
              <a:rPr lang="cs-CZ" sz="2400" dirty="0" smtClean="0"/>
              <a:t>				   (</a:t>
            </a:r>
            <a:r>
              <a:rPr lang="cs-CZ" sz="2400" dirty="0"/>
              <a:t>přímo v </a:t>
            </a:r>
            <a:r>
              <a:rPr lang="cs-CZ" sz="2400" dirty="0" smtClean="0"/>
              <a:t>rotoru</a:t>
            </a:r>
            <a:r>
              <a:rPr lang="cs-CZ" sz="2400" dirty="0"/>
              <a:t>) usměrní a přivádí se do rotoru </a:t>
            </a:r>
            <a:r>
              <a:rPr lang="cs-CZ" sz="2400" dirty="0" smtClean="0"/>
              <a:t>				   alternátoru </a:t>
            </a:r>
            <a:r>
              <a:rPr lang="cs-CZ" sz="2400" dirty="0"/>
              <a:t>(</a:t>
            </a:r>
            <a:r>
              <a:rPr lang="cs-CZ" sz="2400" dirty="0" smtClean="0"/>
              <a:t>bez kroužků</a:t>
            </a:r>
            <a:r>
              <a:rPr lang="cs-CZ" sz="2400" dirty="0"/>
              <a:t>).</a:t>
            </a:r>
          </a:p>
          <a:p>
            <a:pPr marL="0" indent="0">
              <a:buNone/>
            </a:pPr>
            <a:endParaRPr lang="cs-CZ" dirty="0" smtClean="0">
              <a:latin typeface="Century Gothic" panose="020B0502020202020204" pitchFamily="34" charset="0"/>
              <a:ea typeface="Times New Roman" panose="02020603050405020304" pitchFamily="18" charset="0"/>
            </a:endParaRPr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1250892126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2000">
        <p15:prstTrans prst="peelOff" invX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>
          <a:xfrm>
            <a:off x="1484309" y="370115"/>
            <a:ext cx="10018713" cy="762000"/>
          </a:xfrm>
        </p:spPr>
        <p:txBody>
          <a:bodyPr/>
          <a:lstStyle/>
          <a:p>
            <a:r>
              <a:rPr lang="cs-CZ" sz="3200" b="1" dirty="0">
                <a:solidFill>
                  <a:prstClr val="black"/>
                </a:solidFill>
              </a:rPr>
              <a:t>Procvičování</a:t>
            </a:r>
            <a:endParaRPr lang="cs-CZ" dirty="0"/>
          </a:p>
        </p:txBody>
      </p:sp>
      <p:sp>
        <p:nvSpPr>
          <p:cNvPr id="5" name="Zástupný symbol pro obsah 4"/>
          <p:cNvSpPr>
            <a:spLocks noGrp="1"/>
          </p:cNvSpPr>
          <p:nvPr>
            <p:ph idx="1"/>
          </p:nvPr>
        </p:nvSpPr>
        <p:spPr>
          <a:xfrm>
            <a:off x="1484309" y="1502229"/>
            <a:ext cx="10018713" cy="4659085"/>
          </a:xfrm>
        </p:spPr>
        <p:txBody>
          <a:bodyPr>
            <a:noAutofit/>
          </a:bodyPr>
          <a:lstStyle/>
          <a:p>
            <a:pPr marL="457200" lvl="0" indent="-457200">
              <a:spcBef>
                <a:spcPts val="0"/>
              </a:spcBef>
              <a:spcAft>
                <a:spcPts val="0"/>
              </a:spcAft>
              <a:buClrTx/>
              <a:buSzTx/>
              <a:buAutoNum type="arabicPeriod"/>
            </a:pPr>
            <a:r>
              <a:rPr lang="cs-CZ" dirty="0" smtClean="0">
                <a:solidFill>
                  <a:prstClr val="black"/>
                </a:solidFill>
              </a:rPr>
              <a:t>Vyjmenujte  </a:t>
            </a:r>
            <a:r>
              <a:rPr lang="cs-CZ" dirty="0">
                <a:solidFill>
                  <a:prstClr val="black"/>
                </a:solidFill>
              </a:rPr>
              <a:t>základní konstrukční části </a:t>
            </a:r>
            <a:r>
              <a:rPr lang="cs-CZ" dirty="0" smtClean="0">
                <a:solidFill>
                  <a:prstClr val="black"/>
                </a:solidFill>
              </a:rPr>
              <a:t>synchronního </a:t>
            </a:r>
            <a:r>
              <a:rPr lang="cs-CZ" dirty="0">
                <a:solidFill>
                  <a:prstClr val="black"/>
                </a:solidFill>
              </a:rPr>
              <a:t>	</a:t>
            </a:r>
            <a:r>
              <a:rPr lang="cs-CZ" dirty="0" smtClean="0">
                <a:solidFill>
                  <a:prstClr val="black"/>
                </a:solidFill>
              </a:rPr>
              <a:t>stroje: </a:t>
            </a:r>
          </a:p>
          <a:p>
            <a:pPr marL="457200" lvl="0" indent="-457200">
              <a:spcBef>
                <a:spcPts val="0"/>
              </a:spcBef>
              <a:spcAft>
                <a:spcPts val="0"/>
              </a:spcAft>
              <a:buClrTx/>
              <a:buSzTx/>
              <a:buAutoNum type="arabicPeriod"/>
            </a:pPr>
            <a:endParaRPr lang="cs-CZ" dirty="0" smtClean="0">
              <a:solidFill>
                <a:prstClr val="black"/>
              </a:solidFill>
            </a:endParaRPr>
          </a:p>
          <a:p>
            <a:pPr marL="0" lvl="0" indent="0"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endParaRPr lang="cs-CZ" dirty="0">
              <a:solidFill>
                <a:prstClr val="black"/>
              </a:solidFill>
            </a:endParaRPr>
          </a:p>
          <a:p>
            <a:pPr marL="457200" lvl="0" indent="-457200">
              <a:spcBef>
                <a:spcPts val="0"/>
              </a:spcBef>
              <a:spcAft>
                <a:spcPts val="0"/>
              </a:spcAft>
              <a:buClrTx/>
              <a:buSzTx/>
              <a:buAutoNum type="arabicPeriod" startAt="2"/>
            </a:pPr>
            <a:r>
              <a:rPr lang="cs-CZ" dirty="0" smtClean="0">
                <a:solidFill>
                  <a:prstClr val="black"/>
                </a:solidFill>
              </a:rPr>
              <a:t>Proveďte </a:t>
            </a:r>
            <a:r>
              <a:rPr lang="cs-CZ" dirty="0">
                <a:solidFill>
                  <a:prstClr val="black"/>
                </a:solidFill>
              </a:rPr>
              <a:t>rozdělení </a:t>
            </a:r>
            <a:r>
              <a:rPr lang="cs-CZ" dirty="0" smtClean="0">
                <a:solidFill>
                  <a:prstClr val="black"/>
                </a:solidFill>
              </a:rPr>
              <a:t>synchronních strojů </a:t>
            </a:r>
            <a:r>
              <a:rPr lang="cs-CZ" dirty="0">
                <a:solidFill>
                  <a:prstClr val="black"/>
                </a:solidFill>
              </a:rPr>
              <a:t>podle konstrukce 	rotoru</a:t>
            </a:r>
            <a:r>
              <a:rPr lang="cs-CZ" dirty="0" smtClean="0">
                <a:solidFill>
                  <a:prstClr val="black"/>
                </a:solidFill>
              </a:rPr>
              <a:t>:</a:t>
            </a:r>
          </a:p>
          <a:p>
            <a:pPr marL="457200" lvl="0" indent="-457200">
              <a:spcBef>
                <a:spcPts val="0"/>
              </a:spcBef>
              <a:spcAft>
                <a:spcPts val="0"/>
              </a:spcAft>
              <a:buClrTx/>
              <a:buSzTx/>
              <a:buAutoNum type="arabicPeriod" startAt="2"/>
            </a:pPr>
            <a:endParaRPr lang="cs-CZ" dirty="0" smtClean="0">
              <a:solidFill>
                <a:prstClr val="black"/>
              </a:solidFill>
            </a:endParaRPr>
          </a:p>
          <a:p>
            <a:pPr marL="457200" lvl="0" indent="-457200">
              <a:spcBef>
                <a:spcPts val="0"/>
              </a:spcBef>
              <a:spcAft>
                <a:spcPts val="0"/>
              </a:spcAft>
              <a:buClrTx/>
              <a:buSzTx/>
              <a:buAutoNum type="arabicPeriod" startAt="2"/>
            </a:pPr>
            <a:endParaRPr lang="cs-CZ" dirty="0">
              <a:solidFill>
                <a:prstClr val="black"/>
              </a:solidFill>
            </a:endParaRPr>
          </a:p>
          <a:p>
            <a:pPr marL="457200" lvl="0" indent="-457200">
              <a:spcBef>
                <a:spcPts val="0"/>
              </a:spcBef>
              <a:spcAft>
                <a:spcPts val="0"/>
              </a:spcAft>
              <a:buClrTx/>
              <a:buSzTx/>
              <a:buAutoNum type="arabicPeriod" startAt="3"/>
            </a:pPr>
            <a:r>
              <a:rPr lang="cs-CZ" dirty="0" smtClean="0">
                <a:solidFill>
                  <a:prstClr val="black"/>
                </a:solidFill>
              </a:rPr>
              <a:t>Jak dělíme synchronní stroje podle použití: </a:t>
            </a:r>
          </a:p>
          <a:p>
            <a:pPr marL="457200" lvl="0" indent="-457200">
              <a:spcBef>
                <a:spcPts val="0"/>
              </a:spcBef>
              <a:spcAft>
                <a:spcPts val="0"/>
              </a:spcAft>
              <a:buClrTx/>
              <a:buSzTx/>
              <a:buAutoNum type="arabicPeriod" startAt="3"/>
            </a:pPr>
            <a:endParaRPr lang="cs-CZ" dirty="0" smtClean="0">
              <a:solidFill>
                <a:prstClr val="black"/>
              </a:solidFill>
            </a:endParaRPr>
          </a:p>
          <a:p>
            <a:pPr marL="457200" lvl="0" indent="-457200">
              <a:spcBef>
                <a:spcPts val="0"/>
              </a:spcBef>
              <a:spcAft>
                <a:spcPts val="0"/>
              </a:spcAft>
              <a:buClrTx/>
              <a:buSzTx/>
              <a:buAutoNum type="arabicPeriod" startAt="3"/>
            </a:pPr>
            <a:endParaRPr lang="cs-CZ" dirty="0">
              <a:solidFill>
                <a:prstClr val="black"/>
              </a:solidFill>
            </a:endParaRPr>
          </a:p>
          <a:p>
            <a:pPr marL="457200" lvl="0" indent="-457200">
              <a:spcBef>
                <a:spcPts val="0"/>
              </a:spcBef>
              <a:spcAft>
                <a:spcPts val="0"/>
              </a:spcAft>
              <a:buClrTx/>
              <a:buSzTx/>
              <a:buAutoNum type="arabicPeriod" startAt="4"/>
            </a:pPr>
            <a:r>
              <a:rPr lang="cs-CZ" dirty="0" smtClean="0">
                <a:solidFill>
                  <a:prstClr val="black"/>
                </a:solidFill>
              </a:rPr>
              <a:t>Jaké druhy budičů známe:</a:t>
            </a:r>
          </a:p>
          <a:p>
            <a:pPr marL="457200" lvl="0" indent="-457200">
              <a:spcBef>
                <a:spcPts val="0"/>
              </a:spcBef>
              <a:spcAft>
                <a:spcPts val="0"/>
              </a:spcAft>
              <a:buClrTx/>
              <a:buSzTx/>
              <a:buAutoNum type="arabicPeriod" startAt="4"/>
            </a:pPr>
            <a:endParaRPr lang="cs-CZ" dirty="0">
              <a:solidFill>
                <a:prstClr val="black"/>
              </a:solidFill>
            </a:endParaRPr>
          </a:p>
          <a:p>
            <a:endParaRPr lang="cs-CZ" dirty="0"/>
          </a:p>
        </p:txBody>
      </p:sp>
      <p:sp>
        <p:nvSpPr>
          <p:cNvPr id="7" name="Zaoblený obdélník 6"/>
          <p:cNvSpPr/>
          <p:nvPr/>
        </p:nvSpPr>
        <p:spPr>
          <a:xfrm>
            <a:off x="8240486" y="1872343"/>
            <a:ext cx="2373086" cy="57694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Stator, rotor a budič</a:t>
            </a:r>
            <a:endParaRPr lang="cs-CZ" dirty="0"/>
          </a:p>
        </p:txBody>
      </p:sp>
      <p:sp>
        <p:nvSpPr>
          <p:cNvPr id="8" name="Zaoblený obdélník 7"/>
          <p:cNvSpPr/>
          <p:nvPr/>
        </p:nvSpPr>
        <p:spPr>
          <a:xfrm>
            <a:off x="8240486" y="3045278"/>
            <a:ext cx="2373086" cy="57694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/>
              <a:t>S vyniklými póly a hladký</a:t>
            </a:r>
            <a:endParaRPr lang="cs-CZ" sz="1600" dirty="0"/>
          </a:p>
        </p:txBody>
      </p:sp>
      <p:sp>
        <p:nvSpPr>
          <p:cNvPr id="9" name="Zaoblený obdélník 8"/>
          <p:cNvSpPr/>
          <p:nvPr/>
        </p:nvSpPr>
        <p:spPr>
          <a:xfrm>
            <a:off x="8240486" y="4356101"/>
            <a:ext cx="2373086" cy="558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Alternátory, motory a kompenzátory</a:t>
            </a:r>
            <a:endParaRPr lang="cs-CZ" dirty="0"/>
          </a:p>
        </p:txBody>
      </p:sp>
      <p:sp>
        <p:nvSpPr>
          <p:cNvPr id="10" name="Zaoblený obdélník 9"/>
          <p:cNvSpPr/>
          <p:nvPr/>
        </p:nvSpPr>
        <p:spPr>
          <a:xfrm>
            <a:off x="8240486" y="5584370"/>
            <a:ext cx="2373086" cy="57694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Externí, interní (v rotoru, statoru)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3923552192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eelOff" invX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>
                      <p:stCondLst>
                        <p:cond delay="0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59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0" fill="hold">
                      <p:stCondLst>
                        <p:cond delay="0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délník 2"/>
          <p:cNvSpPr/>
          <p:nvPr/>
        </p:nvSpPr>
        <p:spPr>
          <a:xfrm>
            <a:off x="477793" y="508341"/>
            <a:ext cx="767766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cs-CZ" dirty="0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566689" y="693007"/>
            <a:ext cx="10018713" cy="1752599"/>
          </a:xfrm>
        </p:spPr>
        <p:txBody>
          <a:bodyPr>
            <a:normAutofit/>
          </a:bodyPr>
          <a:lstStyle/>
          <a:p>
            <a:pPr algn="ctr"/>
            <a:r>
              <a:rPr lang="cs-CZ" sz="3600" b="1" dirty="0" smtClean="0"/>
              <a:t>Seznam použitých zdrojů</a:t>
            </a:r>
            <a:endParaRPr lang="cs-CZ" sz="3600" b="1" dirty="0"/>
          </a:p>
        </p:txBody>
      </p:sp>
      <p:sp>
        <p:nvSpPr>
          <p:cNvPr id="4" name="Zástupný symbol pro obsah 3"/>
          <p:cNvSpPr>
            <a:spLocks noGrp="1"/>
          </p:cNvSpPr>
          <p:nvPr>
            <p:ph idx="1"/>
          </p:nvPr>
        </p:nvSpPr>
        <p:spPr>
          <a:xfrm>
            <a:off x="2049106" y="2089974"/>
            <a:ext cx="9373159" cy="470262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cs-CZ" dirty="0" smtClean="0"/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1800" dirty="0" smtClean="0"/>
              <a:t>[1]	VOŽENÍLEK</a:t>
            </a:r>
            <a:r>
              <a:rPr lang="cs-CZ" sz="1800" dirty="0"/>
              <a:t>, Ladislav; LSTIBŮREK, František. </a:t>
            </a:r>
            <a:r>
              <a:rPr lang="cs-CZ" sz="1800" i="1" dirty="0"/>
              <a:t>Základy elektrotechniky </a:t>
            </a:r>
            <a:r>
              <a:rPr lang="cs-CZ" sz="1800" i="1" dirty="0" err="1" smtClean="0"/>
              <a:t>II</a:t>
            </a:r>
            <a:r>
              <a:rPr lang="cs-CZ" sz="1800" dirty="0" err="1" smtClean="0"/>
              <a:t>.Praha</a:t>
            </a:r>
            <a:r>
              <a:rPr lang="cs-CZ" sz="1800" dirty="0"/>
              <a:t>: </a:t>
            </a:r>
            <a:endParaRPr lang="cs-CZ" sz="1800" dirty="0" smtClean="0"/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1800" dirty="0" smtClean="0"/>
              <a:t>	SNTL </a:t>
            </a:r>
            <a:r>
              <a:rPr lang="cs-CZ" sz="1800" dirty="0"/>
              <a:t>- nakladatelství technické literatury, 1985, ISBN 04-522-85.</a:t>
            </a:r>
          </a:p>
          <a:p>
            <a:pPr marL="0" indent="0">
              <a:buNone/>
            </a:pPr>
            <a:r>
              <a:rPr lang="cs-CZ" sz="1800" dirty="0" smtClean="0"/>
              <a:t>[2]	ŘÍHA</a:t>
            </a:r>
            <a:r>
              <a:rPr lang="cs-CZ" sz="1800" dirty="0"/>
              <a:t>, Josef. </a:t>
            </a:r>
            <a:r>
              <a:rPr lang="cs-CZ" sz="1800" i="1" dirty="0" smtClean="0"/>
              <a:t>Elektrické </a:t>
            </a:r>
            <a:r>
              <a:rPr lang="cs-CZ" sz="1800" i="1" dirty="0"/>
              <a:t>stroje a přístroje</a:t>
            </a:r>
            <a:r>
              <a:rPr lang="cs-CZ" sz="1800" dirty="0"/>
              <a:t>. </a:t>
            </a:r>
            <a:r>
              <a:rPr lang="cs-CZ" sz="1800" dirty="0" smtClean="0"/>
              <a:t>Praha</a:t>
            </a:r>
            <a:r>
              <a:rPr lang="cs-CZ" sz="1800" dirty="0"/>
              <a:t>: </a:t>
            </a:r>
            <a:r>
              <a:rPr lang="cs-CZ" sz="1800" dirty="0" smtClean="0"/>
              <a:t>SNTL </a:t>
            </a:r>
            <a:r>
              <a:rPr lang="cs-CZ" sz="1800" dirty="0"/>
              <a:t>- nakladatelství </a:t>
            </a:r>
            <a:r>
              <a:rPr lang="cs-CZ" sz="1800" dirty="0" smtClean="0"/>
              <a:t>technické 	literatury</a:t>
            </a:r>
            <a:r>
              <a:rPr lang="cs-CZ" sz="1800" dirty="0"/>
              <a:t>, 1986, ISBN 04-527-86. </a:t>
            </a:r>
            <a:endParaRPr lang="cs-CZ" sz="1800" dirty="0" smtClean="0"/>
          </a:p>
          <a:p>
            <a:pPr marL="0" indent="0">
              <a:buNone/>
            </a:pPr>
            <a:r>
              <a:rPr lang="cs-CZ" sz="1800" dirty="0" smtClean="0"/>
              <a:t>[3]	VAVŘIŇÁK</a:t>
            </a:r>
            <a:r>
              <a:rPr lang="cs-CZ" sz="1800" dirty="0"/>
              <a:t>, Petr. </a:t>
            </a:r>
            <a:r>
              <a:rPr lang="cs-CZ" sz="1800" i="1" dirty="0"/>
              <a:t>Elektrické stroje a přístroje</a:t>
            </a:r>
            <a:r>
              <a:rPr lang="cs-CZ" sz="1800" dirty="0"/>
              <a:t>: Učební texty pro žáky naší </a:t>
            </a:r>
            <a:r>
              <a:rPr lang="cs-CZ" sz="1800" dirty="0" smtClean="0"/>
              <a:t>školy 	[online</a:t>
            </a:r>
            <a:r>
              <a:rPr lang="cs-CZ" sz="1800" dirty="0"/>
              <a:t>]. [cit. 29.12.2013]. </a:t>
            </a:r>
            <a:r>
              <a:rPr lang="cs-CZ" sz="1800" dirty="0" smtClean="0"/>
              <a:t>Dostupný </a:t>
            </a:r>
            <a:r>
              <a:rPr lang="cs-CZ" sz="1800" dirty="0"/>
              <a:t>na WWW: </a:t>
            </a:r>
            <a:r>
              <a:rPr lang="cs-CZ" sz="1800" dirty="0" smtClean="0"/>
              <a:t>http</a:t>
            </a:r>
            <a:r>
              <a:rPr lang="cs-CZ" sz="1800" dirty="0"/>
              <a:t>://</a:t>
            </a:r>
            <a:r>
              <a:rPr lang="cs-CZ" sz="1800" dirty="0" smtClean="0"/>
              <a:t>dev.webdevel.cz/na-	jizdarne.cz/</a:t>
            </a:r>
            <a:r>
              <a:rPr lang="cs-CZ" sz="1800" dirty="0" err="1" smtClean="0"/>
              <a:t>wp</a:t>
            </a:r>
            <a:r>
              <a:rPr lang="cs-CZ" sz="1800" dirty="0" smtClean="0"/>
              <a:t>- </a:t>
            </a:r>
            <a:r>
              <a:rPr lang="cs-CZ" sz="1800" dirty="0" err="1" smtClean="0"/>
              <a:t>content</a:t>
            </a:r>
            <a:r>
              <a:rPr lang="cs-CZ" sz="1800" dirty="0" smtClean="0"/>
              <a:t>/</a:t>
            </a:r>
            <a:r>
              <a:rPr lang="cs-CZ" sz="1800" dirty="0" err="1" smtClean="0"/>
              <a:t>uploads</a:t>
            </a:r>
            <a:r>
              <a:rPr lang="cs-CZ" sz="1800" dirty="0" smtClean="0"/>
              <a:t>/2013/10/elektricke_stroje_a_pristroje.pdf .</a:t>
            </a:r>
          </a:p>
          <a:p>
            <a:pPr marL="0" indent="0">
              <a:buNone/>
            </a:pPr>
            <a:r>
              <a:rPr lang="cs-CZ" sz="1800" dirty="0" smtClean="0"/>
              <a:t>[</a:t>
            </a:r>
            <a:r>
              <a:rPr lang="en-US" sz="1800" dirty="0" smtClean="0"/>
              <a:t>4</a:t>
            </a:r>
            <a:r>
              <a:rPr lang="cs-CZ" sz="1800" dirty="0" smtClean="0"/>
              <a:t>]	TKOTZ</a:t>
            </a:r>
            <a:r>
              <a:rPr lang="cs-CZ" sz="1800" dirty="0"/>
              <a:t>, Klaus a kolektiv. </a:t>
            </a:r>
            <a:r>
              <a:rPr lang="cs-CZ" sz="1800" i="1" dirty="0"/>
              <a:t>Příručka pro elektrotechnika</a:t>
            </a:r>
            <a:r>
              <a:rPr lang="cs-CZ" sz="1800" dirty="0"/>
              <a:t>. Praha: Europa-Sobotáles, </a:t>
            </a:r>
            <a:r>
              <a:rPr lang="cs-CZ" sz="1800" dirty="0" smtClean="0"/>
              <a:t>	2002</a:t>
            </a:r>
            <a:r>
              <a:rPr lang="cs-CZ" sz="1800" dirty="0"/>
              <a:t>. </a:t>
            </a:r>
            <a:r>
              <a:rPr lang="cs-CZ" sz="1800" dirty="0" smtClean="0"/>
              <a:t>ISBN </a:t>
            </a:r>
            <a:r>
              <a:rPr lang="cs-CZ" sz="1800" dirty="0"/>
              <a:t>80-867-0600-1.</a:t>
            </a:r>
          </a:p>
          <a:p>
            <a:pPr marL="0" indent="0">
              <a:buNone/>
            </a:pPr>
            <a:endParaRPr lang="cs-CZ" sz="1800" dirty="0"/>
          </a:p>
          <a:p>
            <a:pPr marL="0" indent="0">
              <a:buNone/>
            </a:pPr>
            <a:endParaRPr lang="cs-CZ" sz="1800" dirty="0" smtClean="0"/>
          </a:p>
          <a:p>
            <a:pPr marL="0" indent="0">
              <a:buNone/>
            </a:pPr>
            <a:endParaRPr lang="cs-CZ" sz="1900" dirty="0"/>
          </a:p>
        </p:txBody>
      </p:sp>
    </p:spTree>
    <p:extLst>
      <p:ext uri="{BB962C8B-B14F-4D97-AF65-F5344CB8AC3E}">
        <p14:creationId xmlns:p14="http://schemas.microsoft.com/office/powerpoint/2010/main" xmlns="" val="262687061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eelOff" invX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"/>
          <p:cNvSpPr>
            <a:spLocks noChangeArrowheads="1"/>
          </p:cNvSpPr>
          <p:nvPr/>
        </p:nvSpPr>
        <p:spPr bwMode="auto">
          <a:xfrm>
            <a:off x="1828800" y="542475"/>
            <a:ext cx="8534400" cy="26345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lnSpc>
                <a:spcPct val="110000"/>
              </a:lnSpc>
              <a:spcBef>
                <a:spcPts val="1200"/>
              </a:spcBef>
            </a:pPr>
            <a:r>
              <a:rPr lang="cs-CZ" sz="32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ANOTACE</a:t>
            </a:r>
          </a:p>
          <a:p>
            <a:pPr lvl="0" defTabSz="914400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  <a:defRPr/>
            </a:pPr>
            <a:r>
              <a:rPr lang="cs-CZ" sz="2000" kern="50" dirty="0">
                <a:solidFill>
                  <a:prstClr val="black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Tento materiál je určen pro výuku předmětu Elektrické stroje a přístroje, a je možné jej využít u tříletých, čtyřletých i nástavbových forem studia oborů elektro. </a:t>
            </a:r>
          </a:p>
          <a:p>
            <a:pPr defTabSz="914400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  <a:defRPr/>
            </a:pPr>
            <a:r>
              <a:rPr lang="cs-CZ" sz="2000" kern="50" dirty="0">
                <a:solidFill>
                  <a:prstClr val="black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	Výukový materiál seznamuje žáky s konstrukčním uspořádáním </a:t>
            </a:r>
            <a:r>
              <a:rPr lang="cs-CZ" sz="2000" kern="50" dirty="0" smtClean="0">
                <a:solidFill>
                  <a:prstClr val="black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synchronních strojů </a:t>
            </a:r>
            <a:r>
              <a:rPr lang="cs-CZ" sz="2000" kern="50" dirty="0">
                <a:solidFill>
                  <a:prstClr val="black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a jeho základními částmi, a popisuje základní rozdíly mezi </a:t>
            </a:r>
            <a:r>
              <a:rPr lang="cs-CZ" sz="2000" kern="50" dirty="0" smtClean="0">
                <a:solidFill>
                  <a:prstClr val="black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konstrukci statoru a rotorů, budiče . </a:t>
            </a:r>
            <a:endParaRPr lang="cs-CZ" sz="2000" dirty="0">
              <a:latin typeface="Times New Roman" pitchFamily="18" charset="0"/>
              <a:ea typeface="Calibri" pitchFamily="34" charset="0"/>
            </a:endParaRPr>
          </a:p>
        </p:txBody>
      </p:sp>
      <p:sp>
        <p:nvSpPr>
          <p:cNvPr id="3075" name="Rectangle 2"/>
          <p:cNvSpPr>
            <a:spLocks noChangeArrowheads="1"/>
          </p:cNvSpPr>
          <p:nvPr/>
        </p:nvSpPr>
        <p:spPr bwMode="auto">
          <a:xfrm>
            <a:off x="1828800" y="3374769"/>
            <a:ext cx="8305800" cy="26037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lnSpc>
                <a:spcPct val="110000"/>
              </a:lnSpc>
              <a:spcBef>
                <a:spcPts val="1200"/>
              </a:spcBef>
            </a:pPr>
            <a:r>
              <a:rPr lang="cs-CZ" sz="32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METODICKÝ POKYN</a:t>
            </a:r>
          </a:p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cs-CZ" sz="2000" dirty="0">
                <a:latin typeface="Times New Roman" pitchFamily="18" charset="0"/>
                <a:ea typeface="Calibri" pitchFamily="34" charset="0"/>
              </a:rPr>
              <a:t>Materiál je určen pro interaktivní výuku</a:t>
            </a: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.</a:t>
            </a:r>
          </a:p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Při kliknutí myší se zobrazí výukový text.</a:t>
            </a:r>
          </a:p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Při procvičování se při kliknutí myší na zástupný symbol           zobrazí </a:t>
            </a:r>
          </a:p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v zástupném symbolu správná odpověď.</a:t>
            </a:r>
            <a:endParaRPr lang="cs-CZ" sz="2000" dirty="0">
              <a:latin typeface="Times New Roman" pitchFamily="18" charset="0"/>
              <a:ea typeface="Calibri" pitchFamily="34" charset="0"/>
            </a:endParaRPr>
          </a:p>
        </p:txBody>
      </p:sp>
      <p:sp>
        <p:nvSpPr>
          <p:cNvPr id="4" name="Zaoblený obdélník 3"/>
          <p:cNvSpPr/>
          <p:nvPr/>
        </p:nvSpPr>
        <p:spPr>
          <a:xfrm>
            <a:off x="7869767" y="5219869"/>
            <a:ext cx="364067" cy="11819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42718972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970119" y="2114067"/>
            <a:ext cx="8911687" cy="2341511"/>
          </a:xfrm>
        </p:spPr>
        <p:txBody>
          <a:bodyPr>
            <a:normAutofit/>
          </a:bodyPr>
          <a:lstStyle/>
          <a:p>
            <a:pPr algn="ctr"/>
            <a:r>
              <a:rPr lang="cs-CZ" sz="4400" b="1" dirty="0"/>
              <a:t>Konstrukční uspořádání </a:t>
            </a:r>
            <a:r>
              <a:rPr lang="cs-CZ" sz="4400" b="1" dirty="0" smtClean="0"/>
              <a:t/>
            </a:r>
            <a:br>
              <a:rPr lang="cs-CZ" sz="4400" b="1" dirty="0" smtClean="0"/>
            </a:br>
            <a:r>
              <a:rPr lang="cs-CZ" sz="4400" b="1" dirty="0" smtClean="0"/>
              <a:t>synchronních strojů</a:t>
            </a:r>
            <a:r>
              <a:rPr lang="cs-CZ" sz="4400" dirty="0"/>
              <a:t/>
            </a:r>
            <a:br>
              <a:rPr lang="cs-CZ" sz="4400" dirty="0"/>
            </a:br>
            <a:endParaRPr lang="cs-CZ" sz="4400" dirty="0"/>
          </a:p>
        </p:txBody>
      </p:sp>
    </p:spTree>
    <p:extLst>
      <p:ext uri="{BB962C8B-B14F-4D97-AF65-F5344CB8AC3E}">
        <p14:creationId xmlns:p14="http://schemas.microsoft.com/office/powerpoint/2010/main" xmlns="" val="26959514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334841" y="967154"/>
            <a:ext cx="10018713" cy="1752599"/>
          </a:xfrm>
        </p:spPr>
        <p:txBody>
          <a:bodyPr/>
          <a:lstStyle/>
          <a:p>
            <a:pPr lvl="0"/>
            <a:r>
              <a:rPr lang="cs-CZ" b="1" dirty="0" smtClean="0"/>
              <a:t>Synchronní stroje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334841" y="2906633"/>
            <a:ext cx="10018713" cy="2407024"/>
          </a:xfrm>
        </p:spPr>
        <p:txBody>
          <a:bodyPr>
            <a:noAutofit/>
          </a:bodyPr>
          <a:lstStyle/>
          <a:p>
            <a:pPr lvl="0"/>
            <a:endParaRPr lang="cs-CZ" dirty="0"/>
          </a:p>
          <a:p>
            <a:pPr lvl="0"/>
            <a:r>
              <a:rPr lang="cs-CZ" dirty="0" smtClean="0"/>
              <a:t>Jsou alternátory, motory a kompenzátory.</a:t>
            </a:r>
          </a:p>
          <a:p>
            <a:pPr lvl="0"/>
            <a:r>
              <a:rPr lang="cs-CZ" dirty="0"/>
              <a:t>N</a:t>
            </a:r>
            <a:r>
              <a:rPr lang="cs-CZ" dirty="0" smtClean="0"/>
              <a:t>ejpoužívanější jsou alternátory pro výrobu střídavé elektrické energie.</a:t>
            </a:r>
          </a:p>
          <a:p>
            <a:pPr lvl="0"/>
            <a:r>
              <a:rPr lang="cs-CZ" dirty="0" smtClean="0"/>
              <a:t>Skládají se ze tří základních částí, tzv. statoru, rotoru a budiče. </a:t>
            </a:r>
          </a:p>
          <a:p>
            <a:r>
              <a:rPr lang="cs-CZ" dirty="0"/>
              <a:t>Mezi statorem a rotorem je vzduchová </a:t>
            </a:r>
            <a:r>
              <a:rPr lang="cs-CZ" dirty="0" smtClean="0"/>
              <a:t>mezera 5-50mm.</a:t>
            </a:r>
            <a:endParaRPr lang="cs-CZ" dirty="0"/>
          </a:p>
          <a:p>
            <a:pPr marL="0" lvl="0" indent="0">
              <a:buNone/>
            </a:pPr>
            <a:endParaRPr lang="cs-CZ" dirty="0" smtClean="0"/>
          </a:p>
          <a:p>
            <a:pPr marL="0" lvl="0" indent="0">
              <a:buNone/>
            </a:pPr>
            <a:endParaRPr lang="cs-CZ" dirty="0" smtClean="0"/>
          </a:p>
        </p:txBody>
      </p:sp>
    </p:spTree>
    <p:extLst>
      <p:ext uri="{BB962C8B-B14F-4D97-AF65-F5344CB8AC3E}">
        <p14:creationId xmlns:p14="http://schemas.microsoft.com/office/powerpoint/2010/main" xmlns="" val="2837937849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2000">
        <p15:prstTrans prst="peelOff" invX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96000" y="263800"/>
            <a:ext cx="7596000" cy="62640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Zástupný symbol pro text 4"/>
          <p:cNvSpPr>
            <a:spLocks noGrp="1"/>
          </p:cNvSpPr>
          <p:nvPr>
            <p:ph type="body" sz="half" idx="2"/>
          </p:nvPr>
        </p:nvSpPr>
        <p:spPr>
          <a:xfrm>
            <a:off x="1155700" y="3581399"/>
            <a:ext cx="4318000" cy="1574801"/>
          </a:xfrm>
        </p:spPr>
        <p:txBody>
          <a:bodyPr>
            <a:normAutofit/>
          </a:bodyPr>
          <a:lstStyle/>
          <a:p>
            <a:pPr algn="l"/>
            <a:r>
              <a:rPr lang="cs-CZ" sz="2000" dirty="0" smtClean="0"/>
              <a:t>Obr. Konstrukční uspořádání </a:t>
            </a:r>
            <a:r>
              <a:rPr lang="en-US" sz="2000" dirty="0" smtClean="0"/>
              <a:t>			  </a:t>
            </a:r>
            <a:r>
              <a:rPr lang="cs-CZ" sz="2000" dirty="0" smtClean="0"/>
              <a:t>synchronních strojů</a:t>
            </a:r>
            <a:r>
              <a:rPr lang="en-US" sz="2000" dirty="0" smtClean="0"/>
              <a:t>[1]</a:t>
            </a:r>
            <a:endParaRPr lang="cs-CZ" sz="2000" dirty="0"/>
          </a:p>
        </p:txBody>
      </p:sp>
    </p:spTree>
    <p:extLst>
      <p:ext uri="{BB962C8B-B14F-4D97-AF65-F5344CB8AC3E}">
        <p14:creationId xmlns:p14="http://schemas.microsoft.com/office/powerpoint/2010/main" xmlns="" val="873879933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eelOff" invX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484311" y="685801"/>
            <a:ext cx="10018713" cy="2374640"/>
          </a:xfrm>
        </p:spPr>
        <p:txBody>
          <a:bodyPr>
            <a:noAutofit/>
          </a:bodyPr>
          <a:lstStyle/>
          <a:p>
            <a:r>
              <a:rPr lang="cs-CZ" sz="5300" b="1" dirty="0" smtClean="0"/>
              <a:t>Stator</a:t>
            </a:r>
            <a:br>
              <a:rPr lang="cs-CZ" sz="5300" b="1" dirty="0" smtClean="0"/>
            </a:br>
            <a:r>
              <a:rPr lang="cs-CZ" b="1" dirty="0" smtClean="0"/>
              <a:t/>
            </a:r>
            <a:br>
              <a:rPr lang="cs-CZ" b="1" dirty="0" smtClean="0"/>
            </a:b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4294967295"/>
          </p:nvPr>
        </p:nvSpPr>
        <p:spPr>
          <a:xfrm>
            <a:off x="1484311" y="2678806"/>
            <a:ext cx="10018712" cy="3902297"/>
          </a:xfrm>
        </p:spPr>
        <p:txBody>
          <a:bodyPr>
            <a:noAutofit/>
          </a:bodyPr>
          <a:lstStyle/>
          <a:p>
            <a:endParaRPr lang="cs-CZ" dirty="0" smtClean="0"/>
          </a:p>
          <a:p>
            <a:endParaRPr lang="cs-CZ" dirty="0"/>
          </a:p>
          <a:p>
            <a:r>
              <a:rPr lang="cs-CZ" dirty="0" smtClean="0"/>
              <a:t>Má tvar dutého válce . Je svařen z plechů a vyztužen žebry.</a:t>
            </a:r>
          </a:p>
          <a:p>
            <a:r>
              <a:rPr lang="cs-CZ" dirty="0" smtClean="0"/>
              <a:t>Uvnitř je magnetický obvod složený z elektrotechnických plechů tloušťky 0,5mm, izolovány od sebe lakem nebo oxidy pro zamezení ztrát v železe.</a:t>
            </a:r>
          </a:p>
          <a:p>
            <a:r>
              <a:rPr lang="cs-CZ" dirty="0" smtClean="0"/>
              <a:t>U velkých alternátorů je magnetický obvod složen ze segmentů.</a:t>
            </a:r>
          </a:p>
          <a:p>
            <a:r>
              <a:rPr lang="cs-CZ" dirty="0"/>
              <a:t>Mezi plechy se vkládají distanční vložky, aby vznikly chladicí kanálky (proudí jimi vzduch nebo vodík) </a:t>
            </a:r>
            <a:r>
              <a:rPr lang="cs-CZ" dirty="0" smtClean="0"/>
              <a:t>pro </a:t>
            </a:r>
            <a:r>
              <a:rPr lang="cs-CZ" dirty="0"/>
              <a:t>odvod tepla.</a:t>
            </a:r>
          </a:p>
          <a:p>
            <a:endParaRPr lang="cs-CZ" dirty="0" smtClean="0"/>
          </a:p>
          <a:p>
            <a:pPr marL="0" indent="0">
              <a:buNone/>
            </a:pPr>
            <a:endParaRPr lang="cs-CZ" dirty="0" smtClean="0"/>
          </a:p>
          <a:p>
            <a:endParaRPr lang="cs-CZ" dirty="0"/>
          </a:p>
          <a:p>
            <a:endParaRPr lang="cs-CZ" dirty="0" smtClean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4095061421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2000">
        <p15:prstTrans prst="peelOff" invX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délník 3"/>
          <p:cNvSpPr/>
          <p:nvPr/>
        </p:nvSpPr>
        <p:spPr>
          <a:xfrm>
            <a:off x="1780591" y="2241834"/>
            <a:ext cx="8521959" cy="32808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ct val="20000"/>
              </a:spcBef>
              <a:spcAft>
                <a:spcPts val="600"/>
              </a:spcAft>
              <a:buClr>
                <a:srgbClr val="30ACEC">
                  <a:lumMod val="75000"/>
                </a:srgbClr>
              </a:buClr>
              <a:buSzPct val="145000"/>
              <a:buFont typeface="Arial"/>
              <a:buChar char="•"/>
            </a:pPr>
            <a:r>
              <a:rPr lang="cs-CZ" sz="2400" dirty="0" smtClean="0"/>
              <a:t>Plechy </a:t>
            </a:r>
            <a:r>
              <a:rPr lang="cs-CZ" sz="2400" dirty="0"/>
              <a:t>jsou staženy svorníky pomocí čelních desek</a:t>
            </a:r>
            <a:r>
              <a:rPr lang="cs-CZ" sz="2400" dirty="0" smtClean="0"/>
              <a:t>.</a:t>
            </a:r>
            <a:r>
              <a:rPr lang="cs-CZ" sz="2400" dirty="0"/>
              <a:t> </a:t>
            </a:r>
            <a:endParaRPr lang="cs-CZ" sz="2400" dirty="0" smtClean="0"/>
          </a:p>
          <a:p>
            <a:pPr marL="285750" indent="-285750">
              <a:spcBef>
                <a:spcPct val="20000"/>
              </a:spcBef>
              <a:spcAft>
                <a:spcPts val="600"/>
              </a:spcAft>
              <a:buClr>
                <a:srgbClr val="30ACEC">
                  <a:lumMod val="75000"/>
                </a:srgbClr>
              </a:buClr>
              <a:buSzPct val="145000"/>
              <a:buFont typeface="Arial"/>
              <a:buChar char="•"/>
            </a:pPr>
            <a:r>
              <a:rPr lang="cs-CZ" sz="2400" dirty="0" smtClean="0"/>
              <a:t>Ve </a:t>
            </a:r>
            <a:r>
              <a:rPr lang="cs-CZ" sz="2400" dirty="0"/>
              <a:t>statorových drážkách je uloženo </a:t>
            </a:r>
            <a:r>
              <a:rPr lang="cs-CZ" sz="2400" dirty="0" smtClean="0"/>
              <a:t>trojfázové vinutí   z měděných vodičů. </a:t>
            </a:r>
          </a:p>
          <a:p>
            <a:pPr marL="285750" indent="-285750">
              <a:spcBef>
                <a:spcPct val="20000"/>
              </a:spcBef>
              <a:spcAft>
                <a:spcPts val="600"/>
              </a:spcAft>
              <a:buClr>
                <a:srgbClr val="30ACEC">
                  <a:lumMod val="75000"/>
                </a:srgbClr>
              </a:buClr>
              <a:buSzPct val="145000"/>
              <a:buFont typeface="Arial"/>
              <a:buChar char="•"/>
            </a:pPr>
            <a:r>
              <a:rPr lang="cs-CZ" sz="2400" dirty="0" smtClean="0"/>
              <a:t>Konce vinutí jsou spojeny do uzlu a začátky vyvedeny na svorky alternátoru, spojení </a:t>
            </a:r>
            <a:r>
              <a:rPr lang="cs-CZ" sz="2400" dirty="0">
                <a:solidFill>
                  <a:prstClr val="black"/>
                </a:solidFill>
              </a:rPr>
              <a:t>do </a:t>
            </a:r>
            <a:r>
              <a:rPr lang="cs-CZ" sz="2400" b="1" dirty="0">
                <a:solidFill>
                  <a:prstClr val="black"/>
                </a:solidFill>
              </a:rPr>
              <a:t>Y</a:t>
            </a:r>
            <a:r>
              <a:rPr lang="cs-CZ" sz="2400" dirty="0" smtClean="0"/>
              <a:t>.</a:t>
            </a:r>
          </a:p>
          <a:p>
            <a:pPr marL="285750" indent="-285750">
              <a:spcBef>
                <a:spcPct val="20000"/>
              </a:spcBef>
              <a:spcAft>
                <a:spcPts val="600"/>
              </a:spcAft>
              <a:buClr>
                <a:srgbClr val="30ACEC">
                  <a:lumMod val="75000"/>
                </a:srgbClr>
              </a:buClr>
              <a:buSzPct val="145000"/>
              <a:buFont typeface="Arial"/>
              <a:buChar char="•"/>
            </a:pPr>
            <a:r>
              <a:rPr lang="cs-CZ" sz="2400" dirty="0" smtClean="0"/>
              <a:t>Vinutí je v drážkách uzavřeno klíny z izolantu.</a:t>
            </a:r>
            <a:endParaRPr lang="cs-CZ" sz="2400" dirty="0"/>
          </a:p>
          <a:p>
            <a:pPr marL="285750" indent="-285750">
              <a:spcBef>
                <a:spcPct val="20000"/>
              </a:spcBef>
              <a:spcAft>
                <a:spcPts val="600"/>
              </a:spcAft>
              <a:buClr>
                <a:srgbClr val="30ACEC">
                  <a:lumMod val="75000"/>
                </a:srgbClr>
              </a:buClr>
              <a:buSzPct val="145000"/>
              <a:buFont typeface="Arial"/>
              <a:buChar char="•"/>
            </a:pPr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xmlns="" val="41530654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:push dir="u"/>
      </p:transition>
    </mc:Choice>
    <mc:Fallback>
      <p:transition spd="slow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/>
              <a:t>Rotor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484310" y="2171701"/>
            <a:ext cx="10018713" cy="2768600"/>
          </a:xfrm>
        </p:spPr>
        <p:txBody>
          <a:bodyPr>
            <a:normAutofit/>
          </a:bodyPr>
          <a:lstStyle/>
          <a:p>
            <a:r>
              <a:rPr lang="cs-CZ" dirty="0" smtClean="0"/>
              <a:t>Rotor se pohybuje v dutině statoru.</a:t>
            </a:r>
          </a:p>
          <a:p>
            <a:endParaRPr lang="cs-CZ" dirty="0" smtClean="0"/>
          </a:p>
          <a:p>
            <a:r>
              <a:rPr lang="cs-CZ" dirty="0" smtClean="0"/>
              <a:t>Podle provedení  rotoru rozeznáváme:</a:t>
            </a:r>
          </a:p>
        </p:txBody>
      </p:sp>
    </p:spTree>
    <p:extLst>
      <p:ext uri="{BB962C8B-B14F-4D97-AF65-F5344CB8AC3E}">
        <p14:creationId xmlns:p14="http://schemas.microsoft.com/office/powerpoint/2010/main" xmlns="" val="1844100368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eelOff" invX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484311" y="698500"/>
            <a:ext cx="10018713" cy="1752599"/>
          </a:xfrm>
        </p:spPr>
        <p:txBody>
          <a:bodyPr>
            <a:normAutofit/>
          </a:bodyPr>
          <a:lstStyle/>
          <a:p>
            <a:pPr algn="l"/>
            <a:r>
              <a:rPr lang="cs-CZ" sz="3600" b="1" dirty="0" smtClean="0">
                <a:latin typeface="+mn-lt"/>
              </a:rPr>
              <a:t>			1</a:t>
            </a:r>
            <a:r>
              <a:rPr lang="cs-CZ" sz="3600" b="1" dirty="0" smtClean="0"/>
              <a:t>. Rotor s vyniklými póly</a:t>
            </a:r>
            <a:endParaRPr lang="cs-CZ" sz="3600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472955" y="2184401"/>
            <a:ext cx="10018713" cy="4313090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cs-CZ" dirty="0" smtClean="0">
              <a:latin typeface="Century Gothic" panose="020B0502020202020204" pitchFamily="34" charset="0"/>
              <a:ea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cs-CZ" dirty="0" smtClean="0">
                <a:latin typeface="Century Gothic" panose="020B0502020202020204" pitchFamily="34" charset="0"/>
                <a:ea typeface="Times New Roman" panose="02020603050405020304" pitchFamily="18" charset="0"/>
              </a:rPr>
              <a:t>Na hřídeli rotoru upevněny póly s pólovými nástavci.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cs-CZ" dirty="0" smtClean="0">
                <a:latin typeface="Century Gothic" panose="020B0502020202020204" pitchFamily="34" charset="0"/>
                <a:ea typeface="Times New Roman" panose="02020603050405020304" pitchFamily="18" charset="0"/>
              </a:rPr>
              <a:t>Tvar pólových nástavců je takový, aby magnetické pole vzniklé ve vzduchové mezeře mělo sinusový průběh.</a:t>
            </a:r>
          </a:p>
          <a:p>
            <a:pPr marL="0" indent="0">
              <a:buNone/>
            </a:pPr>
            <a:endParaRPr lang="cs-CZ" dirty="0">
              <a:latin typeface="Century Gothic" panose="020B0502020202020204" pitchFamily="34" charset="0"/>
              <a:ea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cs-CZ" sz="1200" dirty="0" smtClean="0">
                <a:latin typeface="Century Gothic" panose="020B0502020202020204" pitchFamily="34" charset="0"/>
                <a:ea typeface="Times New Roman" panose="02020603050405020304" pitchFamily="18" charset="0"/>
              </a:rPr>
              <a:t>                 </a:t>
            </a:r>
          </a:p>
          <a:p>
            <a:pPr marL="0" indent="0">
              <a:buNone/>
            </a:pPr>
            <a:endParaRPr lang="cs-CZ" sz="1200" dirty="0">
              <a:latin typeface="Century Gothic" panose="020B0502020202020204" pitchFamily="34" charset="0"/>
              <a:ea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cs-CZ" sz="1200" dirty="0" smtClean="0">
                <a:latin typeface="Century Gothic" panose="020B0502020202020204" pitchFamily="34" charset="0"/>
                <a:ea typeface="Times New Roman" panose="02020603050405020304" pitchFamily="18" charset="0"/>
              </a:rPr>
              <a:t>                   Obr. Vzduchová mezera a průběh </a:t>
            </a:r>
            <a:r>
              <a:rPr lang="cs-CZ" sz="1200" dirty="0" err="1" smtClean="0">
                <a:latin typeface="Century Gothic" panose="020B0502020202020204" pitchFamily="34" charset="0"/>
                <a:ea typeface="Times New Roman" panose="02020603050405020304" pitchFamily="18" charset="0"/>
              </a:rPr>
              <a:t>mag</a:t>
            </a:r>
            <a:r>
              <a:rPr lang="cs-CZ" sz="1200" dirty="0" smtClean="0">
                <a:latin typeface="Century Gothic" panose="020B0502020202020204" pitchFamily="34" charset="0"/>
                <a:ea typeface="Times New Roman" panose="02020603050405020304" pitchFamily="18" charset="0"/>
              </a:rPr>
              <a:t>. Indukce</a:t>
            </a:r>
          </a:p>
          <a:p>
            <a:pPr marL="0" indent="0">
              <a:buNone/>
            </a:pPr>
            <a:r>
              <a:rPr lang="cs-CZ" sz="1200" dirty="0">
                <a:latin typeface="Century Gothic" panose="020B0502020202020204" pitchFamily="34" charset="0"/>
                <a:ea typeface="Times New Roman" panose="02020603050405020304" pitchFamily="18" charset="0"/>
              </a:rPr>
              <a:t> </a:t>
            </a:r>
            <a:r>
              <a:rPr lang="cs-CZ" sz="1200" dirty="0" smtClean="0">
                <a:latin typeface="Century Gothic" panose="020B0502020202020204" pitchFamily="34" charset="0"/>
                <a:ea typeface="Times New Roman" panose="02020603050405020304" pitchFamily="18" charset="0"/>
              </a:rPr>
              <a:t>                           ve vzduchové mezeře </a:t>
            </a:r>
            <a:r>
              <a:rPr lang="en-US" sz="1200" dirty="0" smtClean="0">
                <a:latin typeface="Century Gothic" panose="020B0502020202020204" pitchFamily="34" charset="0"/>
                <a:ea typeface="Times New Roman" panose="02020603050405020304" pitchFamily="18" charset="0"/>
              </a:rPr>
              <a:t>[</a:t>
            </a:r>
            <a:r>
              <a:rPr lang="cs-CZ" sz="1200" dirty="0" smtClean="0">
                <a:latin typeface="Century Gothic" panose="020B0502020202020204" pitchFamily="34" charset="0"/>
                <a:ea typeface="Times New Roman" panose="02020603050405020304" pitchFamily="18" charset="0"/>
              </a:rPr>
              <a:t>2</a:t>
            </a:r>
            <a:r>
              <a:rPr lang="en-US" sz="1200" dirty="0" smtClean="0">
                <a:latin typeface="Century Gothic" panose="020B0502020202020204" pitchFamily="34" charset="0"/>
                <a:ea typeface="Times New Roman" panose="02020603050405020304" pitchFamily="18" charset="0"/>
              </a:rPr>
              <a:t>]</a:t>
            </a:r>
            <a:endParaRPr lang="cs-CZ" sz="1200" dirty="0" smtClean="0">
              <a:latin typeface="Century Gothic" panose="020B0502020202020204" pitchFamily="34" charset="0"/>
              <a:ea typeface="Times New Roman" panose="02020603050405020304" pitchFamily="18" charset="0"/>
            </a:endParaRPr>
          </a:p>
          <a:p>
            <a:pPr marL="0" indent="0">
              <a:buNone/>
            </a:pPr>
            <a:endParaRPr lang="cs-CZ" dirty="0" smtClean="0">
              <a:latin typeface="Century Gothic" panose="020B0502020202020204" pitchFamily="34" charset="0"/>
              <a:ea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cs-CZ" dirty="0" smtClean="0">
                <a:latin typeface="Century Gothic" panose="020B0502020202020204" pitchFamily="34" charset="0"/>
                <a:ea typeface="Times New Roman" panose="02020603050405020304" pitchFamily="18" charset="0"/>
              </a:rPr>
              <a:t>Póly jsou nejčastěji složeny z vystřižených plechů a staženy nýty.</a:t>
            </a:r>
            <a:endParaRPr lang="cs-CZ" dirty="0" smtClean="0">
              <a:latin typeface="Century Gothic" panose="020B0502020202020204" pitchFamily="34" charset="0"/>
            </a:endParaRPr>
          </a:p>
          <a:p>
            <a:pPr marL="0" indent="0">
              <a:buNone/>
            </a:pPr>
            <a:endParaRPr lang="cs-CZ" b="1" dirty="0"/>
          </a:p>
          <a:p>
            <a:endParaRPr lang="cs-CZ" dirty="0"/>
          </a:p>
        </p:txBody>
      </p:sp>
      <p:pic>
        <p:nvPicPr>
          <p:cNvPr id="4" name="obrázek 65" descr="obr234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32501" y="3388666"/>
            <a:ext cx="3136900" cy="197073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129826564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2000">
        <p15:prstTrans prst="peelOff" invX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ralaxa">
  <a:themeElements>
    <a:clrScheme name="Paralaxa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Century Gothic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Parallax" id="{3388167B-A2EB-4685-9635-1831D9AEF8C4}" vid="{4F7A876A-7598-49CA-AFC8-8EDA2551E4A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1452</TotalTime>
  <Words>467</Words>
  <Application>Microsoft Office PowerPoint</Application>
  <PresentationFormat>Vlastní</PresentationFormat>
  <Paragraphs>106</Paragraphs>
  <Slides>15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15</vt:i4>
      </vt:variant>
    </vt:vector>
  </HeadingPairs>
  <TitlesOfParts>
    <vt:vector size="16" baseType="lpstr">
      <vt:lpstr>Paralaxa</vt:lpstr>
      <vt:lpstr>Snímek 1</vt:lpstr>
      <vt:lpstr>Snímek 2</vt:lpstr>
      <vt:lpstr>Konstrukční uspořádání  synchronních strojů </vt:lpstr>
      <vt:lpstr>Synchronní stroje</vt:lpstr>
      <vt:lpstr>Snímek 5</vt:lpstr>
      <vt:lpstr>Stator  </vt:lpstr>
      <vt:lpstr>Snímek 7</vt:lpstr>
      <vt:lpstr>Rotor</vt:lpstr>
      <vt:lpstr>   1. Rotor s vyniklými póly</vt:lpstr>
      <vt:lpstr>Snímek 10</vt:lpstr>
      <vt:lpstr>2. Hladký rotor</vt:lpstr>
      <vt:lpstr>3. Budič  </vt:lpstr>
      <vt:lpstr>Snímek 13</vt:lpstr>
      <vt:lpstr>Procvičování</vt:lpstr>
      <vt:lpstr>Seznam použitých zdrojů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Edita</dc:creator>
  <cp:lastModifiedBy>Erda</cp:lastModifiedBy>
  <cp:revision>128</cp:revision>
  <dcterms:created xsi:type="dcterms:W3CDTF">2013-12-26T09:23:57Z</dcterms:created>
  <dcterms:modified xsi:type="dcterms:W3CDTF">2014-08-24T21:11:16Z</dcterms:modified>
</cp:coreProperties>
</file>