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8" r:id="rId1"/>
  </p:sldMasterIdLst>
  <p:sldIdLst>
    <p:sldId id="270" r:id="rId2"/>
    <p:sldId id="272" r:id="rId3"/>
    <p:sldId id="273" r:id="rId4"/>
    <p:sldId id="260" r:id="rId5"/>
    <p:sldId id="257" r:id="rId6"/>
    <p:sldId id="258" r:id="rId7"/>
    <p:sldId id="259" r:id="rId8"/>
    <p:sldId id="268" r:id="rId9"/>
    <p:sldId id="261" r:id="rId10"/>
    <p:sldId id="262" r:id="rId11"/>
    <p:sldId id="274" r:id="rId12"/>
    <p:sldId id="276" r:id="rId13"/>
    <p:sldId id="277" r:id="rId14"/>
    <p:sldId id="278" r:id="rId15"/>
    <p:sldId id="279" r:id="rId16"/>
    <p:sldId id="280" r:id="rId17"/>
    <p:sldId id="267" r:id="rId18"/>
    <p:sldId id="269" r:id="rId19"/>
    <p:sldId id="266" r:id="rId2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92" autoAdjust="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673916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98001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918952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244111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554440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928633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6315941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432805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134525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4061982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860575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03321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343860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918612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32704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74235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561603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  <p:sldLayoutId id="2147483820" r:id="rId12"/>
    <p:sldLayoutId id="2147483821" r:id="rId13"/>
    <p:sldLayoutId id="2147483822" r:id="rId14"/>
    <p:sldLayoutId id="2147483823" r:id="rId15"/>
    <p:sldLayoutId id="2147483824" r:id="rId16"/>
  </p:sldLayoutIdLst>
  <mc:AlternateContent xmlns:mc="http://schemas.openxmlformats.org/markup-compatibility/2006">
    <mc:Choice xmlns:p14="http://schemas.microsoft.com/office/powerpoint/2010/main" xmlns="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7725" y="0"/>
            <a:ext cx="7150915" cy="1562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32503063"/>
              </p:ext>
            </p:extLst>
          </p:nvPr>
        </p:nvGraphicFramePr>
        <p:xfrm>
          <a:off x="706188" y="1628191"/>
          <a:ext cx="8001000" cy="4150925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VY_32_INOVACE_530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Stejnosměrné stroje – Rozdělení stejnosměrných motorů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Ing. </a:t>
                      </a:r>
                      <a:r>
                        <a:rPr kumimoji="0" 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Hynečková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Blanka, Ing. Carbolová Miroslava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15.3.2014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ročník čtyřletého denního studia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a třetí ročník tříletého denního studia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ročník dvouletého denního nástavbového studia. 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Elektrické stroje a přístroje/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Motory, dynama, cize buzené motory, sériové motory, derivační motory, smíšené kompaundní a </a:t>
                      </a:r>
                      <a:r>
                        <a:rPr kumimoji="0" 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protikompaundní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motory. 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Obdélník 5"/>
          <p:cNvSpPr/>
          <p:nvPr/>
        </p:nvSpPr>
        <p:spPr>
          <a:xfrm>
            <a:off x="475272" y="6030023"/>
            <a:ext cx="86261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xmlns="" val="1399444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411624" y="1741251"/>
            <a:ext cx="9199304" cy="4883285"/>
          </a:xfrm>
        </p:spPr>
        <p:txBody>
          <a:bodyPr>
            <a:normAutofit/>
          </a:bodyPr>
          <a:lstStyle/>
          <a:p>
            <a:pPr marL="2782888" lvl="6" indent="0">
              <a:spcBef>
                <a:spcPts val="0"/>
              </a:spcBef>
              <a:buNone/>
            </a:pPr>
            <a:endParaRPr lang="cs-CZ" sz="1800" dirty="0" smtClean="0">
              <a:ea typeface="Times New Roman" panose="02020603050405020304" pitchFamily="18" charset="0"/>
            </a:endParaRPr>
          </a:p>
          <a:p>
            <a:pPr marL="2782888" lvl="6" indent="0">
              <a:spcBef>
                <a:spcPts val="0"/>
              </a:spcBef>
              <a:buNone/>
            </a:pPr>
            <a:r>
              <a:rPr lang="cs-CZ" sz="1800" dirty="0" smtClean="0">
                <a:ea typeface="Times New Roman" panose="02020603050405020304" pitchFamily="18" charset="0"/>
              </a:rPr>
              <a:t>	</a:t>
            </a:r>
            <a:r>
              <a:rPr lang="cs-CZ" sz="1800" dirty="0">
                <a:ea typeface="Times New Roman" panose="02020603050405020304" pitchFamily="18" charset="0"/>
              </a:rPr>
              <a:t>	</a:t>
            </a:r>
            <a:r>
              <a:rPr lang="cs-CZ" sz="1800" dirty="0" smtClean="0">
                <a:ea typeface="Times New Roman" panose="02020603050405020304" pitchFamily="18" charset="0"/>
              </a:rPr>
              <a:t>Magnetický </a:t>
            </a:r>
            <a:r>
              <a:rPr lang="cs-CZ" sz="1800" dirty="0">
                <a:ea typeface="Times New Roman" panose="02020603050405020304" pitchFamily="18" charset="0"/>
              </a:rPr>
              <a:t>budící tok statoru je nezávislý na napětí </a:t>
            </a:r>
            <a:r>
              <a:rPr lang="cs-CZ" sz="1800" dirty="0" smtClean="0">
                <a:ea typeface="Times New Roman" panose="02020603050405020304" pitchFamily="18" charset="0"/>
              </a:rPr>
              <a:t>kotvy, buzení je stálé </a:t>
            </a:r>
            <a:r>
              <a:rPr lang="cs-CZ" sz="1800" dirty="0">
                <a:ea typeface="Times New Roman" panose="02020603050405020304" pitchFamily="18" charset="0"/>
              </a:rPr>
              <a:t>a otáčky závisejí jen na svorkovém </a:t>
            </a:r>
            <a:r>
              <a:rPr lang="cs-CZ" sz="1800" dirty="0" smtClean="0">
                <a:ea typeface="Times New Roman" panose="02020603050405020304" pitchFamily="18" charset="0"/>
              </a:rPr>
              <a:t>napětí </a:t>
            </a:r>
            <a:r>
              <a:rPr lang="cs-CZ" sz="1800" dirty="0" err="1" smtClean="0">
                <a:ea typeface="Times New Roman" panose="02020603050405020304" pitchFamily="18" charset="0"/>
              </a:rPr>
              <a:t>U</a:t>
            </a:r>
            <a:r>
              <a:rPr lang="cs-CZ" sz="1800" baseline="-25000" dirty="0" err="1" smtClean="0">
                <a:ea typeface="Times New Roman" panose="02020603050405020304" pitchFamily="18" charset="0"/>
              </a:rPr>
              <a:t>s</a:t>
            </a:r>
            <a:r>
              <a:rPr lang="cs-CZ" sz="1800" dirty="0" smtClean="0">
                <a:ea typeface="Times New Roman" panose="02020603050405020304" pitchFamily="18" charset="0"/>
              </a:rPr>
              <a:t>. Svorkové </a:t>
            </a:r>
            <a:r>
              <a:rPr lang="cs-CZ" sz="1800" dirty="0">
                <a:ea typeface="Times New Roman" panose="02020603050405020304" pitchFamily="18" charset="0"/>
              </a:rPr>
              <a:t>napětí je v rovnováze s indukovaným napětím a s úbytkem  napětí na kotvě:  </a:t>
            </a:r>
            <a:r>
              <a:rPr lang="cs-CZ" sz="1800" dirty="0" err="1">
                <a:ea typeface="Times New Roman" panose="02020603050405020304" pitchFamily="18" charset="0"/>
              </a:rPr>
              <a:t>U</a:t>
            </a:r>
            <a:r>
              <a:rPr lang="cs-CZ" sz="1800" baseline="-25000" dirty="0" err="1">
                <a:ea typeface="Times New Roman" panose="02020603050405020304" pitchFamily="18" charset="0"/>
              </a:rPr>
              <a:t>s</a:t>
            </a:r>
            <a:r>
              <a:rPr lang="cs-CZ" sz="1800" baseline="-25000" dirty="0">
                <a:ea typeface="Times New Roman" panose="02020603050405020304" pitchFamily="18" charset="0"/>
              </a:rPr>
              <a:t> </a:t>
            </a:r>
            <a:r>
              <a:rPr lang="cs-CZ" sz="1800" dirty="0">
                <a:ea typeface="Times New Roman" panose="02020603050405020304" pitchFamily="18" charset="0"/>
              </a:rPr>
              <a:t>= </a:t>
            </a:r>
            <a:r>
              <a:rPr lang="cs-CZ" sz="1800" dirty="0" err="1">
                <a:ea typeface="Times New Roman" panose="02020603050405020304" pitchFamily="18" charset="0"/>
              </a:rPr>
              <a:t>U</a:t>
            </a:r>
            <a:r>
              <a:rPr lang="cs-CZ" sz="1800" baseline="-25000" dirty="0" err="1">
                <a:ea typeface="Times New Roman" panose="02020603050405020304" pitchFamily="18" charset="0"/>
              </a:rPr>
              <a:t>i</a:t>
            </a:r>
            <a:r>
              <a:rPr lang="cs-CZ" sz="1800" baseline="-25000" dirty="0">
                <a:ea typeface="Times New Roman" panose="02020603050405020304" pitchFamily="18" charset="0"/>
              </a:rPr>
              <a:t> </a:t>
            </a:r>
            <a:r>
              <a:rPr lang="cs-CZ" sz="1800" dirty="0">
                <a:ea typeface="Times New Roman" panose="02020603050405020304" pitchFamily="18" charset="0"/>
              </a:rPr>
              <a:t>+ ∆</a:t>
            </a:r>
            <a:r>
              <a:rPr lang="cs-CZ" sz="1800" dirty="0" smtClean="0">
                <a:ea typeface="Times New Roman" panose="02020603050405020304" pitchFamily="18" charset="0"/>
              </a:rPr>
              <a:t>U.</a:t>
            </a:r>
          </a:p>
          <a:p>
            <a:pPr marL="2782888" lvl="6" indent="0">
              <a:spcBef>
                <a:spcPts val="0"/>
              </a:spcBef>
              <a:buNone/>
            </a:pPr>
            <a:r>
              <a:rPr lang="cs-CZ" sz="1800" dirty="0" smtClean="0"/>
              <a:t>Úbytek </a:t>
            </a:r>
            <a:r>
              <a:rPr lang="cs-CZ" sz="1800" dirty="0"/>
              <a:t>napětí na kotvě je asi jen 10% svorkového napětí při jmenovitém proudu, </a:t>
            </a:r>
            <a:r>
              <a:rPr lang="cs-CZ" sz="1800" dirty="0" smtClean="0"/>
              <a:t>takže otáčky </a:t>
            </a:r>
            <a:r>
              <a:rPr lang="cs-CZ" sz="1800" dirty="0"/>
              <a:t>se snižují velmi pomalu – </a:t>
            </a:r>
            <a:r>
              <a:rPr lang="cs-CZ" sz="1800" dirty="0">
                <a:solidFill>
                  <a:schemeClr val="accent1"/>
                </a:solidFill>
              </a:rPr>
              <a:t>otáčková charakteristika </a:t>
            </a:r>
            <a:r>
              <a:rPr lang="cs-CZ" sz="1800" dirty="0"/>
              <a:t>je téměř vodorovná přímka, říkáme ji tvrdá otáčková charakteristika. </a:t>
            </a:r>
            <a:endParaRPr lang="cs-CZ" sz="1800" dirty="0" smtClean="0"/>
          </a:p>
          <a:p>
            <a:pPr marL="2782888" lvl="6" indent="0">
              <a:spcBef>
                <a:spcPts val="0"/>
              </a:spcBef>
              <a:buNone/>
            </a:pPr>
            <a:endParaRPr lang="cs-CZ" sz="1800" dirty="0" smtClean="0"/>
          </a:p>
          <a:p>
            <a:pPr marL="2782888" lvl="6" indent="0">
              <a:spcBef>
                <a:spcPts val="0"/>
              </a:spcBef>
              <a:buNone/>
            </a:pPr>
            <a:endParaRPr lang="cs-CZ" sz="1800" dirty="0"/>
          </a:p>
          <a:p>
            <a:pPr marL="622300" lvl="6" indent="0">
              <a:spcBef>
                <a:spcPts val="0"/>
              </a:spcBef>
              <a:buNone/>
            </a:pPr>
            <a:r>
              <a:rPr lang="cs-CZ" sz="1800" dirty="0" smtClean="0"/>
              <a:t>	Moment </a:t>
            </a:r>
            <a:r>
              <a:rPr lang="cs-CZ" sz="1800" dirty="0"/>
              <a:t>motoru při stálém magnetickém toku </a:t>
            </a:r>
            <a:r>
              <a:rPr lang="cs-CZ" sz="1800" dirty="0" smtClean="0"/>
              <a:t>závisí </a:t>
            </a:r>
            <a:r>
              <a:rPr lang="cs-CZ" sz="1800" dirty="0"/>
              <a:t>dle vztahu M ≈ Φ.I na proudu kotvy, tj. na zatížení. </a:t>
            </a:r>
            <a:r>
              <a:rPr lang="cs-CZ" sz="1800" dirty="0" smtClean="0">
                <a:solidFill>
                  <a:schemeClr val="accent1"/>
                </a:solidFill>
              </a:rPr>
              <a:t>Momentová </a:t>
            </a:r>
            <a:r>
              <a:rPr lang="cs-CZ" sz="1800" dirty="0">
                <a:solidFill>
                  <a:schemeClr val="accent1"/>
                </a:solidFill>
              </a:rPr>
              <a:t>charakteristika </a:t>
            </a:r>
            <a:r>
              <a:rPr lang="cs-CZ" sz="1800" dirty="0"/>
              <a:t>je přímka, která se při velkém </a:t>
            </a:r>
            <a:r>
              <a:rPr lang="cs-CZ" sz="1800" dirty="0" smtClean="0"/>
              <a:t>zatížení </a:t>
            </a:r>
            <a:r>
              <a:rPr lang="cs-CZ" sz="1800" dirty="0"/>
              <a:t>mírně ohýbá vlivem zvětšující se reakce kotvy. </a:t>
            </a:r>
            <a:r>
              <a:rPr lang="cs-CZ" sz="1800" dirty="0" smtClean="0"/>
              <a:t>Záběrový </a:t>
            </a:r>
            <a:r>
              <a:rPr lang="cs-CZ" sz="1800" dirty="0"/>
              <a:t>moment je dostatečný, neboť je omezen pouze </a:t>
            </a:r>
            <a:r>
              <a:rPr lang="cs-CZ" sz="1800" dirty="0" smtClean="0"/>
              <a:t>odporem </a:t>
            </a:r>
            <a:r>
              <a:rPr lang="cs-CZ" sz="1800" dirty="0"/>
              <a:t>spouštěče. </a:t>
            </a:r>
          </a:p>
        </p:txBody>
      </p:sp>
      <p:pic>
        <p:nvPicPr>
          <p:cNvPr id="3" name="Obrázek 2" descr="闒粀闀粀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768" t="68556" r="68717" b="945"/>
          <a:stretch/>
        </p:blipFill>
        <p:spPr bwMode="auto">
          <a:xfrm>
            <a:off x="411625" y="1057724"/>
            <a:ext cx="2304681" cy="379637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368832" y="1057724"/>
            <a:ext cx="4520300" cy="683527"/>
          </a:xfrm>
        </p:spPr>
        <p:txBody>
          <a:bodyPr>
            <a:normAutofit fontScale="90000"/>
          </a:bodyPr>
          <a:lstStyle/>
          <a:p>
            <a:r>
              <a:rPr lang="cs-CZ" sz="1600" dirty="0" smtClean="0"/>
              <a:t>Obr. 2.	Momentová a otáčková charakteristika </a:t>
            </a:r>
            <a:r>
              <a:rPr lang="cs-CZ" sz="1600" dirty="0"/>
              <a:t/>
            </a:r>
            <a:br>
              <a:rPr lang="cs-CZ" sz="1600" dirty="0"/>
            </a:br>
            <a:r>
              <a:rPr lang="cs-CZ" sz="1600" dirty="0" smtClean="0"/>
              <a:t>		cize </a:t>
            </a:r>
            <a:r>
              <a:rPr lang="cs-CZ" sz="1600" dirty="0"/>
              <a:t>buzených stejnosměrných </a:t>
            </a:r>
            <a:r>
              <a:rPr lang="cs-CZ" sz="1600" dirty="0" smtClean="0"/>
              <a:t>motorů [1]</a:t>
            </a: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xmlns="" val="34170750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534021" y="740524"/>
            <a:ext cx="88626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600" b="1" dirty="0" smtClean="0">
                <a:solidFill>
                  <a:schemeClr val="accent1"/>
                </a:solidFill>
              </a:rPr>
              <a:t>2. Stejnosměrné motory </a:t>
            </a:r>
          </a:p>
          <a:p>
            <a:pPr algn="ctr"/>
            <a:r>
              <a:rPr lang="cs-CZ" sz="3600" b="1" dirty="0" smtClean="0">
                <a:solidFill>
                  <a:schemeClr val="accent1"/>
                </a:solidFill>
              </a:rPr>
              <a:t>se sériovým buzením</a:t>
            </a:r>
          </a:p>
        </p:txBody>
      </p:sp>
      <p:sp>
        <p:nvSpPr>
          <p:cNvPr id="3" name="Obdélník 2"/>
          <p:cNvSpPr/>
          <p:nvPr/>
        </p:nvSpPr>
        <p:spPr>
          <a:xfrm>
            <a:off x="3271506" y="2512658"/>
            <a:ext cx="638806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</a:rPr>
              <a:t>Vinutí hlavních pólů je zapojeno do série s vinutím kotvy </a:t>
            </a:r>
            <a:r>
              <a:rPr lang="cs-CZ" dirty="0" err="1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</a:rPr>
              <a:t>kotvy</a:t>
            </a:r>
            <a:r>
              <a:rPr lang="cs-CZ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</a:rPr>
              <a:t>.</a:t>
            </a:r>
          </a:p>
          <a:p>
            <a:pPr marL="285750" indent="-285750">
              <a:buClr>
                <a:schemeClr val="accent3"/>
              </a:buClr>
              <a:buFont typeface="Arial" panose="020B0604020202020204" pitchFamily="34" charset="0"/>
              <a:buChar char="•"/>
            </a:pPr>
            <a:endParaRPr lang="cs-CZ" dirty="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</a:endParaRPr>
          </a:p>
          <a:p>
            <a:pPr marL="285750" indent="-285750"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Motor </a:t>
            </a:r>
            <a:r>
              <a:rPr lang="cs-CZ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 </a:t>
            </a:r>
            <a:r>
              <a:rPr lang="cs-CZ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nesmí </a:t>
            </a:r>
            <a:r>
              <a:rPr lang="cs-CZ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použít </a:t>
            </a:r>
            <a:r>
              <a:rPr lang="cs-CZ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 řemenový pohon, kdyby spadl řemen, motor by se náhle </a:t>
            </a:r>
            <a:r>
              <a:rPr lang="cs-CZ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odlehčil a otáčky </a:t>
            </a:r>
            <a:r>
              <a:rPr lang="cs-CZ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by se nebezpečně zvýšili. S pracovním strojem se motor spojuje buď pevnou spojkou nebo ozubeným převodem. </a:t>
            </a:r>
          </a:p>
          <a:p>
            <a:pPr>
              <a:buClr>
                <a:schemeClr val="accent3"/>
              </a:buClr>
            </a:pPr>
            <a:r>
              <a:rPr lang="cs-CZ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endParaRPr lang="cs-CZ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Záběrový </a:t>
            </a:r>
            <a:r>
              <a:rPr lang="cs-CZ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moment motoru je velký, až čtyřnásobný v porovnání s jmenovitým momentem, proto se motor používá k pohonu jeřábů, jako trakční motor apod. </a:t>
            </a:r>
          </a:p>
          <a:p>
            <a:pPr>
              <a:buClr>
                <a:schemeClr val="accent3"/>
              </a:buClr>
            </a:pPr>
            <a:r>
              <a:rPr lang="cs-CZ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</a:p>
          <a:p>
            <a:pPr marL="285750" indent="-285750">
              <a:buClr>
                <a:schemeClr val="accent3"/>
              </a:buClr>
              <a:buFont typeface="Arial" panose="020B0604020202020204" pitchFamily="34" charset="0"/>
              <a:buChar char="•"/>
            </a:pPr>
            <a:endParaRPr lang="cs-CZ" dirty="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</a:endParaRPr>
          </a:p>
          <a:p>
            <a:endParaRPr lang="cs-CZ" dirty="0"/>
          </a:p>
          <a:p>
            <a:pPr indent="449580">
              <a:spcAft>
                <a:spcPts val="0"/>
              </a:spcAft>
            </a:pPr>
            <a:endParaRPr lang="cs-CZ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2570" y="2114576"/>
            <a:ext cx="1672641" cy="3821289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798673" y="5955699"/>
            <a:ext cx="331225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dirty="0">
                <a:solidFill>
                  <a:prstClr val="black"/>
                </a:solidFill>
              </a:rPr>
              <a:t>Obr. </a:t>
            </a:r>
            <a:r>
              <a:rPr lang="cs-CZ" sz="1400" dirty="0" smtClean="0">
                <a:solidFill>
                  <a:prstClr val="black"/>
                </a:solidFill>
              </a:rPr>
              <a:t>3. Sériový stejnosměrný </a:t>
            </a:r>
            <a:r>
              <a:rPr lang="cs-CZ" sz="1400" dirty="0">
                <a:solidFill>
                  <a:prstClr val="black"/>
                </a:solidFill>
              </a:rPr>
              <a:t>motor [1]</a:t>
            </a:r>
          </a:p>
        </p:txBody>
      </p:sp>
    </p:spTree>
    <p:extLst>
      <p:ext uri="{BB962C8B-B14F-4D97-AF65-F5344CB8AC3E}">
        <p14:creationId xmlns:p14="http://schemas.microsoft.com/office/powerpoint/2010/main" xmlns="" val="3871480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闒粀闀粀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4967" t="68555" r="24172" b="1350"/>
          <a:stretch/>
        </p:blipFill>
        <p:spPr bwMode="auto">
          <a:xfrm>
            <a:off x="498652" y="1122237"/>
            <a:ext cx="2156999" cy="381754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112851" y="1051669"/>
            <a:ext cx="5820743" cy="752272"/>
          </a:xfrm>
        </p:spPr>
        <p:txBody>
          <a:bodyPr>
            <a:normAutofit/>
          </a:bodyPr>
          <a:lstStyle/>
          <a:p>
            <a:r>
              <a:rPr lang="cs-CZ" sz="1400" dirty="0" smtClean="0"/>
              <a:t>Obr. 4. 	Momentová a otáčková charakteristika </a:t>
            </a:r>
            <a:br>
              <a:rPr lang="cs-CZ" sz="1400" dirty="0" smtClean="0"/>
            </a:br>
            <a:r>
              <a:rPr lang="cs-CZ" sz="1400" dirty="0" smtClean="0"/>
              <a:t>		stejnosměrných sériových motorů [1]</a:t>
            </a:r>
            <a:endParaRPr lang="cs-CZ" sz="1400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992221" y="1930400"/>
            <a:ext cx="8939720" cy="48832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800" dirty="0" smtClean="0">
                <a:ea typeface="Times New Roman" panose="02020603050405020304" pitchFamily="18" charset="0"/>
              </a:rPr>
              <a:t>						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					Zanedbáme-li </a:t>
            </a:r>
            <a:r>
              <a:rPr lang="cs-CZ" dirty="0"/>
              <a:t>úbytek napětí ve vinutích motoru , je na </a:t>
            </a:r>
            <a:r>
              <a:rPr lang="cs-CZ" dirty="0" smtClean="0"/>
              <a:t>						svorkách </a:t>
            </a:r>
            <a:r>
              <a:rPr lang="cs-CZ" dirty="0"/>
              <a:t>motoru stálé napětí sítě a rychlost otáčení je </a:t>
            </a:r>
            <a:r>
              <a:rPr lang="cs-CZ" dirty="0" smtClean="0"/>
              <a:t>							nepřímo závislá </a:t>
            </a:r>
            <a:r>
              <a:rPr lang="cs-CZ" dirty="0"/>
              <a:t>na magnetickém toku. Nejsou-li póly </a:t>
            </a:r>
            <a:r>
              <a:rPr lang="cs-CZ" dirty="0" smtClean="0"/>
              <a:t>							nasyceny</a:t>
            </a:r>
            <a:r>
              <a:rPr lang="cs-CZ" dirty="0"/>
              <a:t>, </a:t>
            </a:r>
            <a:r>
              <a:rPr lang="cs-CZ" dirty="0" smtClean="0"/>
              <a:t>je magnetický </a:t>
            </a:r>
            <a:r>
              <a:rPr lang="cs-CZ" dirty="0"/>
              <a:t>tok přímo úměrný </a:t>
            </a:r>
            <a:r>
              <a:rPr lang="cs-CZ" dirty="0" smtClean="0"/>
              <a:t>proudu </a:t>
            </a:r>
            <a:r>
              <a:rPr lang="cs-CZ" dirty="0"/>
              <a:t>a </a:t>
            </a:r>
            <a:r>
              <a:rPr lang="cs-CZ" dirty="0" smtClean="0">
                <a:solidFill>
                  <a:schemeClr val="accent1"/>
                </a:solidFill>
              </a:rPr>
              <a:t>rychlostní 					charakteristikou </a:t>
            </a:r>
            <a:r>
              <a:rPr lang="cs-CZ" dirty="0"/>
              <a:t>je hyperbola. Otáčky motoru se zatížením </a:t>
            </a:r>
            <a:r>
              <a:rPr lang="cs-CZ" dirty="0" smtClean="0"/>
              <a:t>						rychle </a:t>
            </a:r>
            <a:r>
              <a:rPr lang="cs-CZ" dirty="0"/>
              <a:t>klesají, otáčková charakteristika je tzv. </a:t>
            </a:r>
            <a:r>
              <a:rPr lang="cs-CZ" dirty="0" smtClean="0"/>
              <a:t>měkká.</a:t>
            </a:r>
          </a:p>
          <a:p>
            <a:pPr marL="0" indent="0">
              <a:buNone/>
            </a:pPr>
            <a:r>
              <a:rPr lang="cs-CZ" dirty="0"/>
              <a:t>	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	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Dokud </a:t>
            </a:r>
            <a:r>
              <a:rPr lang="cs-CZ" dirty="0"/>
              <a:t>nejsou póly nasyceny, je moment přímo úměrný druhé mocnině proudu, </a:t>
            </a:r>
            <a:r>
              <a:rPr lang="cs-CZ" dirty="0">
                <a:solidFill>
                  <a:schemeClr val="accent1"/>
                </a:solidFill>
              </a:rPr>
              <a:t>momentovou charakteristikou </a:t>
            </a:r>
            <a:r>
              <a:rPr lang="cs-CZ" dirty="0"/>
              <a:t>je parabola. V nasyceném stavu se magnetický tok Φ zvětšuje pomaleji, takže otáčky se tak rychle nesníží a moment </a:t>
            </a:r>
            <a:r>
              <a:rPr lang="cs-CZ" dirty="0" smtClean="0"/>
              <a:t>motoru je </a:t>
            </a:r>
            <a:r>
              <a:rPr lang="cs-CZ" dirty="0"/>
              <a:t>o něco menší /nakresleno plnou čarou/.</a:t>
            </a:r>
          </a:p>
          <a:p>
            <a:pPr marL="2782888" lvl="6" indent="0">
              <a:spcBef>
                <a:spcPts val="0"/>
              </a:spcBef>
              <a:buNone/>
            </a:pP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xmlns="" val="42799425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417289" y="448694"/>
            <a:ext cx="88626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600" b="1" dirty="0">
                <a:solidFill>
                  <a:srgbClr val="E84C22"/>
                </a:solidFill>
              </a:rPr>
              <a:t>3</a:t>
            </a:r>
            <a:r>
              <a:rPr lang="cs-CZ" sz="3600" b="1" dirty="0" smtClean="0">
                <a:solidFill>
                  <a:srgbClr val="E84C22"/>
                </a:solidFill>
              </a:rPr>
              <a:t>. Stejnosměrné motory </a:t>
            </a:r>
          </a:p>
          <a:p>
            <a:pPr algn="ctr"/>
            <a:r>
              <a:rPr lang="cs-CZ" sz="3600" b="1" dirty="0" smtClean="0">
                <a:solidFill>
                  <a:srgbClr val="E84C22"/>
                </a:solidFill>
              </a:rPr>
              <a:t>s paralelním buzením /derivační/</a:t>
            </a:r>
          </a:p>
        </p:txBody>
      </p:sp>
      <p:sp>
        <p:nvSpPr>
          <p:cNvPr id="3" name="Obdélník 2"/>
          <p:cNvSpPr/>
          <p:nvPr/>
        </p:nvSpPr>
        <p:spPr>
          <a:xfrm>
            <a:off x="2950262" y="1890087"/>
            <a:ext cx="721514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dirty="0"/>
              <a:t>Budící vinutí hlavních pólů je připojeno paralelně k vinutí kotvy. </a:t>
            </a:r>
            <a:endParaRPr lang="cs-CZ" dirty="0" smtClean="0"/>
          </a:p>
          <a:p>
            <a:pPr>
              <a:buClr>
                <a:schemeClr val="accent1"/>
              </a:buClr>
            </a:pPr>
            <a:endParaRPr lang="cs-CZ" dirty="0" smtClean="0"/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dirty="0" smtClean="0"/>
              <a:t>Spouštěč </a:t>
            </a:r>
            <a:r>
              <a:rPr lang="cs-CZ" dirty="0"/>
              <a:t>R</a:t>
            </a:r>
            <a:r>
              <a:rPr lang="cs-CZ" baseline="-25000" dirty="0"/>
              <a:t>S </a:t>
            </a:r>
            <a:r>
              <a:rPr lang="cs-CZ" dirty="0"/>
              <a:t>je zapojen do série s vinutím kotvy. </a:t>
            </a:r>
            <a:endParaRPr lang="cs-CZ" dirty="0" smtClean="0"/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cs-CZ" dirty="0"/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dirty="0" smtClean="0"/>
              <a:t>Při </a:t>
            </a:r>
            <a:r>
              <a:rPr lang="cs-CZ" dirty="0"/>
              <a:t>spouštění musí být spouštěcí budící proud </a:t>
            </a:r>
            <a:r>
              <a:rPr lang="cs-CZ" dirty="0" err="1"/>
              <a:t>I</a:t>
            </a:r>
            <a:r>
              <a:rPr lang="cs-CZ" baseline="-25000" dirty="0" err="1"/>
              <a:t>b</a:t>
            </a:r>
            <a:r>
              <a:rPr lang="cs-CZ" baseline="-25000" dirty="0"/>
              <a:t> </a:t>
            </a:r>
            <a:r>
              <a:rPr lang="cs-CZ" dirty="0"/>
              <a:t>velký, </a:t>
            </a:r>
            <a:r>
              <a:rPr lang="cs-CZ" dirty="0" smtClean="0"/>
              <a:t>aby </a:t>
            </a:r>
            <a:r>
              <a:rPr lang="cs-CZ" dirty="0"/>
              <a:t>se vybudil poměrně velký magnetický tok Φ potřebný pro požadovaný záběrový </a:t>
            </a:r>
            <a:r>
              <a:rPr lang="cs-CZ" dirty="0" smtClean="0"/>
              <a:t>moment - budící </a:t>
            </a:r>
            <a:r>
              <a:rPr lang="cs-CZ" dirty="0"/>
              <a:t>vinutí </a:t>
            </a:r>
            <a:r>
              <a:rPr lang="cs-CZ" dirty="0" smtClean="0"/>
              <a:t>je před </a:t>
            </a:r>
            <a:r>
              <a:rPr lang="cs-CZ" dirty="0"/>
              <a:t>spouštěním zapojeno na plné napětí sítě. </a:t>
            </a:r>
            <a:endParaRPr lang="cs-CZ" dirty="0" smtClean="0"/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dirty="0" smtClean="0"/>
              <a:t>Regulátorem </a:t>
            </a:r>
            <a:r>
              <a:rPr lang="cs-CZ" dirty="0" err="1" smtClean="0"/>
              <a:t>R</a:t>
            </a:r>
            <a:r>
              <a:rPr lang="cs-CZ" baseline="-25000" dirty="0" err="1" smtClean="0"/>
              <a:t>r</a:t>
            </a:r>
            <a:r>
              <a:rPr lang="cs-CZ" baseline="-25000" dirty="0" smtClean="0"/>
              <a:t> </a:t>
            </a:r>
            <a:r>
              <a:rPr lang="cs-CZ" dirty="0" smtClean="0"/>
              <a:t>řídíme budící proud a tím i otáčky. Při spouštění musí být tento regulátor zcela vyřazen. </a:t>
            </a:r>
            <a:r>
              <a:rPr lang="cs-CZ" dirty="0">
                <a:solidFill>
                  <a:prstClr val="black">
                    <a:lumMod val="75000"/>
                    <a:lumOff val="25000"/>
                  </a:prstClr>
                </a:solidFill>
              </a:rPr>
              <a:t> </a:t>
            </a:r>
            <a:endParaRPr lang="cs-CZ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cs-CZ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dirty="0" smtClean="0"/>
              <a:t>Motor </a:t>
            </a:r>
            <a:r>
              <a:rPr lang="cs-CZ" dirty="0"/>
              <a:t>se používá k pohonům, u kterých se vyžadují stálé otáčky, nezávislé na zatížení. </a:t>
            </a:r>
          </a:p>
          <a:p>
            <a:pPr>
              <a:buClr>
                <a:schemeClr val="accent1"/>
              </a:buClr>
            </a:pPr>
            <a:r>
              <a:rPr lang="cs-CZ" dirty="0"/>
              <a:t> </a:t>
            </a:r>
          </a:p>
          <a:p>
            <a:pPr marL="285750" indent="-285750">
              <a:buClr>
                <a:srgbClr val="B64926"/>
              </a:buClr>
              <a:buFont typeface="Arial" panose="020B0604020202020204" pitchFamily="34" charset="0"/>
              <a:buChar char="•"/>
            </a:pPr>
            <a:endParaRPr lang="cs-CZ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285750" indent="-285750">
              <a:buClr>
                <a:srgbClr val="B64926"/>
              </a:buClr>
              <a:buFont typeface="Arial" panose="020B0604020202020204" pitchFamily="34" charset="0"/>
              <a:buChar char="•"/>
            </a:pPr>
            <a:endParaRPr lang="cs-CZ" dirty="0">
              <a:solidFill>
                <a:prstClr val="black">
                  <a:lumMod val="75000"/>
                  <a:lumOff val="25000"/>
                </a:prstClr>
              </a:solidFill>
              <a:ea typeface="Times New Roman" panose="02020603050405020304" pitchFamily="18" charset="0"/>
            </a:endParaRPr>
          </a:p>
          <a:p>
            <a:endParaRPr lang="cs-CZ" dirty="0">
              <a:solidFill>
                <a:prstClr val="black"/>
              </a:solidFill>
            </a:endParaRPr>
          </a:p>
          <a:p>
            <a:pPr indent="449580"/>
            <a:endParaRPr lang="cs-CZ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867450" y="6042874"/>
            <a:ext cx="34837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dirty="0">
                <a:solidFill>
                  <a:prstClr val="black"/>
                </a:solidFill>
              </a:rPr>
              <a:t>Obr. </a:t>
            </a:r>
            <a:r>
              <a:rPr lang="cs-CZ" sz="1400" dirty="0" smtClean="0">
                <a:solidFill>
                  <a:prstClr val="black"/>
                </a:solidFill>
              </a:rPr>
              <a:t>5. Derivační stejnosměrný </a:t>
            </a:r>
            <a:r>
              <a:rPr lang="cs-CZ" sz="1400" dirty="0">
                <a:solidFill>
                  <a:prstClr val="black"/>
                </a:solidFill>
              </a:rPr>
              <a:t>motor [1]</a:t>
            </a:r>
          </a:p>
        </p:txBody>
      </p:sp>
      <p:pic>
        <p:nvPicPr>
          <p:cNvPr id="6" name="Obrázek 5" descr="闒粀闀粀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2119" t="17948" r="47185" b="41296"/>
          <a:stretch/>
        </p:blipFill>
        <p:spPr bwMode="auto">
          <a:xfrm>
            <a:off x="883477" y="2292282"/>
            <a:ext cx="1571322" cy="366341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978667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23744" y="1051669"/>
            <a:ext cx="5820743" cy="752272"/>
          </a:xfrm>
        </p:spPr>
        <p:txBody>
          <a:bodyPr>
            <a:normAutofit/>
          </a:bodyPr>
          <a:lstStyle/>
          <a:p>
            <a:r>
              <a:rPr lang="cs-CZ" sz="1400" dirty="0" smtClean="0"/>
              <a:t>Obr. 6. 	Momentová a otáčková charakteristika </a:t>
            </a:r>
            <a:br>
              <a:rPr lang="cs-CZ" sz="1400" dirty="0" smtClean="0"/>
            </a:br>
            <a:r>
              <a:rPr lang="cs-CZ" sz="1400" dirty="0" smtClean="0"/>
              <a:t>		derivačních stejnosměrných motorů [1]</a:t>
            </a:r>
            <a:endParaRPr lang="cs-CZ" sz="1400" dirty="0"/>
          </a:p>
        </p:txBody>
      </p:sp>
      <p:pic>
        <p:nvPicPr>
          <p:cNvPr id="6" name="Obrázek 5" descr="闒粀闀粀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2616" t="68690" r="46523" b="2160"/>
          <a:stretch/>
        </p:blipFill>
        <p:spPr bwMode="auto">
          <a:xfrm>
            <a:off x="544547" y="1051669"/>
            <a:ext cx="1906824" cy="34133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661481" y="1663430"/>
            <a:ext cx="9270460" cy="55101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800" dirty="0" smtClean="0">
                <a:ea typeface="Times New Roman" panose="02020603050405020304" pitchFamily="18" charset="0"/>
              </a:rPr>
              <a:t>						</a:t>
            </a:r>
          </a:p>
          <a:p>
            <a:pPr marL="0" indent="0">
              <a:buNone/>
            </a:pPr>
            <a:r>
              <a:rPr lang="cs-CZ" dirty="0" smtClean="0"/>
              <a:t>						Zvětšujeme-li </a:t>
            </a:r>
            <a:r>
              <a:rPr lang="cs-CZ" dirty="0"/>
              <a:t>zatížení motoru, otáčky motoru při stálém </a:t>
            </a:r>
            <a:r>
              <a:rPr lang="cs-CZ" dirty="0" smtClean="0"/>
              <a:t>						buzení nepatrně poklesnou</a:t>
            </a:r>
            <a:r>
              <a:rPr lang="cs-CZ" dirty="0"/>
              <a:t>, </a:t>
            </a:r>
            <a:r>
              <a:rPr lang="cs-CZ" dirty="0" smtClean="0"/>
              <a:t>protože </a:t>
            </a:r>
            <a:r>
              <a:rPr lang="cs-CZ" dirty="0"/>
              <a:t>se zatížením se zvětší </a:t>
            </a:r>
            <a:r>
              <a:rPr lang="cs-CZ" dirty="0" smtClean="0"/>
              <a:t>						i </a:t>
            </a:r>
            <a:r>
              <a:rPr lang="cs-CZ" dirty="0"/>
              <a:t>reakce kotvy, která zeslabí magnetický tok, tím se pokles otáček </a:t>
            </a:r>
            <a:r>
              <a:rPr lang="cs-CZ" dirty="0" smtClean="0"/>
              <a:t>					téměř </a:t>
            </a:r>
            <a:r>
              <a:rPr lang="cs-CZ" dirty="0"/>
              <a:t>vyrovná. Motor má tvrdou </a:t>
            </a:r>
            <a:r>
              <a:rPr lang="cs-CZ" dirty="0">
                <a:solidFill>
                  <a:schemeClr val="accent1"/>
                </a:solidFill>
              </a:rPr>
              <a:t>otáčkovou charakteristiku</a:t>
            </a:r>
            <a:r>
              <a:rPr lang="cs-CZ" dirty="0"/>
              <a:t>. Při </a:t>
            </a:r>
            <a:r>
              <a:rPr lang="cs-CZ" dirty="0" smtClean="0"/>
              <a:t>					málo </a:t>
            </a:r>
            <a:r>
              <a:rPr lang="cs-CZ" dirty="0"/>
              <a:t>zatíženém motoru se nikdy nesmí přerušit budící </a:t>
            </a:r>
            <a:r>
              <a:rPr lang="cs-CZ" dirty="0" smtClean="0"/>
              <a:t>obvod -  					buzení </a:t>
            </a:r>
            <a:r>
              <a:rPr lang="cs-CZ" dirty="0"/>
              <a:t>by se zmenšilo na zbytkový magnetismus, tím by </a:t>
            </a:r>
            <a:r>
              <a:rPr lang="cs-CZ" dirty="0" smtClean="0"/>
              <a:t>se </a:t>
            </a:r>
            <a:r>
              <a:rPr lang="cs-CZ" dirty="0"/>
              <a:t>otáčky </a:t>
            </a:r>
            <a:r>
              <a:rPr lang="cs-CZ" dirty="0" smtClean="0"/>
              <a:t>					nebezpečně </a:t>
            </a:r>
            <a:r>
              <a:rPr lang="cs-CZ" dirty="0"/>
              <a:t>zvýšily a motor by se mohl poškodit	</a:t>
            </a: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	Magnetický </a:t>
            </a:r>
            <a:r>
              <a:rPr lang="cs-CZ" dirty="0"/>
              <a:t>tok je stálý, točivý moment je úměrný proudu 					kotvy. Zanedbáme-li reakci kotvy, je </a:t>
            </a:r>
            <a:r>
              <a:rPr lang="cs-CZ" dirty="0">
                <a:solidFill>
                  <a:schemeClr val="accent1"/>
                </a:solidFill>
              </a:rPr>
              <a:t>momentovou charakteristikou </a:t>
            </a:r>
            <a:r>
              <a:rPr lang="cs-CZ" dirty="0"/>
              <a:t>				přímka. </a:t>
            </a:r>
          </a:p>
          <a:p>
            <a:pPr marL="0" indent="0">
              <a:buNone/>
            </a:pPr>
            <a:r>
              <a:rPr lang="cs-CZ" dirty="0" smtClean="0"/>
              <a:t>	</a:t>
            </a:r>
          </a:p>
          <a:p>
            <a:pPr marL="0" indent="0">
              <a:buNone/>
            </a:pPr>
            <a:r>
              <a:rPr lang="cs-CZ" dirty="0"/>
              <a:t>	</a:t>
            </a: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xmlns="" val="6148721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660270" y="604336"/>
            <a:ext cx="88626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600" b="1" dirty="0">
                <a:solidFill>
                  <a:srgbClr val="E84C22"/>
                </a:solidFill>
              </a:rPr>
              <a:t>4</a:t>
            </a:r>
            <a:r>
              <a:rPr lang="cs-CZ" sz="3600" b="1" dirty="0" smtClean="0">
                <a:solidFill>
                  <a:srgbClr val="E84C22"/>
                </a:solidFill>
              </a:rPr>
              <a:t>. Stejnosměrné motory </a:t>
            </a:r>
          </a:p>
          <a:p>
            <a:pPr algn="ctr"/>
            <a:r>
              <a:rPr lang="cs-CZ" sz="3600" b="1" dirty="0" smtClean="0">
                <a:solidFill>
                  <a:srgbClr val="E84C22"/>
                </a:solidFill>
              </a:rPr>
              <a:t>se smíšeným buzením</a:t>
            </a:r>
          </a:p>
        </p:txBody>
      </p:sp>
      <p:sp>
        <p:nvSpPr>
          <p:cNvPr id="3" name="Obdélník 2"/>
          <p:cNvSpPr/>
          <p:nvPr/>
        </p:nvSpPr>
        <p:spPr>
          <a:xfrm>
            <a:off x="2911351" y="2414781"/>
            <a:ext cx="721514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dirty="0"/>
              <a:t>Má na statoru dvě vinutí, jedno je připojeno paralelně a druhé sériově k vinutí kotvy. </a:t>
            </a:r>
            <a:endParaRPr lang="cs-CZ" dirty="0" smtClean="0"/>
          </a:p>
          <a:p>
            <a:pPr>
              <a:buClr>
                <a:schemeClr val="accent1"/>
              </a:buClr>
            </a:pPr>
            <a:endParaRPr lang="cs-CZ" dirty="0"/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dirty="0" smtClean="0"/>
              <a:t>Magnetické </a:t>
            </a:r>
            <a:r>
              <a:rPr lang="cs-CZ" dirty="0"/>
              <a:t>toky těchto vinutí působí buď souhlasně /kompaundní buzení/ nebo nesouhlasně /</a:t>
            </a:r>
            <a:r>
              <a:rPr lang="cs-CZ" dirty="0" err="1"/>
              <a:t>protikompaundní</a:t>
            </a:r>
            <a:r>
              <a:rPr lang="cs-CZ" dirty="0"/>
              <a:t> buzení/. </a:t>
            </a:r>
            <a:endParaRPr lang="cs-CZ" dirty="0" smtClean="0"/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cs-CZ" dirty="0"/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dirty="0" smtClean="0"/>
              <a:t>Používají se k</a:t>
            </a:r>
            <a:r>
              <a:rPr lang="cs-CZ" dirty="0"/>
              <a:t> pohonu výtahů, bagrů, </a:t>
            </a:r>
            <a:r>
              <a:rPr lang="cs-CZ" dirty="0" smtClean="0"/>
              <a:t>trolejbusů … </a:t>
            </a:r>
            <a:endParaRPr lang="cs-CZ" dirty="0"/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cs-CZ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285750" indent="-285750">
              <a:buClr>
                <a:srgbClr val="B64926"/>
              </a:buClr>
              <a:buFont typeface="Arial" panose="020B0604020202020204" pitchFamily="34" charset="0"/>
              <a:buChar char="•"/>
            </a:pPr>
            <a:endParaRPr lang="cs-CZ" dirty="0">
              <a:solidFill>
                <a:prstClr val="black">
                  <a:lumMod val="75000"/>
                  <a:lumOff val="25000"/>
                </a:prstClr>
              </a:solidFill>
              <a:ea typeface="Times New Roman" panose="02020603050405020304" pitchFamily="18" charset="0"/>
            </a:endParaRPr>
          </a:p>
          <a:p>
            <a:endParaRPr lang="cs-CZ" dirty="0">
              <a:solidFill>
                <a:prstClr val="black"/>
              </a:solidFill>
            </a:endParaRPr>
          </a:p>
          <a:p>
            <a:pPr indent="449580"/>
            <a:endParaRPr lang="cs-CZ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2190411" y="6042861"/>
            <a:ext cx="44279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dirty="0">
                <a:solidFill>
                  <a:prstClr val="black"/>
                </a:solidFill>
              </a:rPr>
              <a:t>Obr. </a:t>
            </a:r>
            <a:r>
              <a:rPr lang="cs-CZ" sz="1400" dirty="0" smtClean="0">
                <a:solidFill>
                  <a:prstClr val="black"/>
                </a:solidFill>
              </a:rPr>
              <a:t>7. Stejnosměrný motor se smíšeným buzením[1</a:t>
            </a:r>
            <a:r>
              <a:rPr lang="cs-CZ" sz="1400" dirty="0">
                <a:solidFill>
                  <a:prstClr val="black"/>
                </a:solidFill>
              </a:rPr>
              <a:t>]</a:t>
            </a:r>
          </a:p>
        </p:txBody>
      </p:sp>
      <p:pic>
        <p:nvPicPr>
          <p:cNvPr id="7" name="Obrázek 6" descr="闒粀闀粀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6987" t="17139" r="1986" b="32659"/>
          <a:stretch/>
        </p:blipFill>
        <p:spPr bwMode="auto">
          <a:xfrm>
            <a:off x="660270" y="1649011"/>
            <a:ext cx="1713279" cy="439386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40975077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98841" y="778820"/>
            <a:ext cx="5820743" cy="752272"/>
          </a:xfrm>
        </p:spPr>
        <p:txBody>
          <a:bodyPr>
            <a:normAutofit/>
          </a:bodyPr>
          <a:lstStyle/>
          <a:p>
            <a:r>
              <a:rPr lang="cs-CZ" sz="1400" dirty="0" smtClean="0"/>
              <a:t>Obr. 8. 	Momentová a otáčková charakteristika </a:t>
            </a:r>
            <a:br>
              <a:rPr lang="cs-CZ" sz="1400" dirty="0" smtClean="0"/>
            </a:br>
            <a:r>
              <a:rPr lang="cs-CZ" sz="1400" dirty="0" smtClean="0"/>
              <a:t>		stejnosměrných motorů se smíšeným buzením [1]</a:t>
            </a:r>
            <a:endParaRPr lang="cs-CZ" sz="1400" dirty="0"/>
          </a:p>
        </p:txBody>
      </p:sp>
      <p:pic>
        <p:nvPicPr>
          <p:cNvPr id="5" name="Obrázek 4" descr="闒粀闀粀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7484" t="68960" r="1820" b="2160"/>
          <a:stretch/>
        </p:blipFill>
        <p:spPr bwMode="auto">
          <a:xfrm>
            <a:off x="405372" y="778820"/>
            <a:ext cx="2153001" cy="36396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661481" y="1663430"/>
            <a:ext cx="9270460" cy="55101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800" dirty="0" smtClean="0">
                <a:ea typeface="Times New Roman" panose="02020603050405020304" pitchFamily="18" charset="0"/>
              </a:rPr>
              <a:t>						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					Kompaundní </a:t>
            </a:r>
            <a:r>
              <a:rPr lang="cs-CZ" dirty="0"/>
              <a:t>motory mají větší záběrový moment než </a:t>
            </a:r>
            <a:r>
              <a:rPr lang="cs-CZ" dirty="0" smtClean="0"/>
              <a:t>						motory </a:t>
            </a:r>
            <a:r>
              <a:rPr lang="cs-CZ" dirty="0"/>
              <a:t>s paralelním vinutím a otáčky se tolik nesnižují jako u </a:t>
            </a:r>
            <a:r>
              <a:rPr lang="cs-CZ" dirty="0" smtClean="0"/>
              <a:t>						sériových </a:t>
            </a:r>
            <a:r>
              <a:rPr lang="cs-CZ" dirty="0"/>
              <a:t>motorů, nehrozí nebezpečí, že by se motor při </a:t>
            </a:r>
            <a:r>
              <a:rPr lang="cs-CZ" dirty="0" smtClean="0"/>
              <a:t>							náhlém </a:t>
            </a:r>
            <a:r>
              <a:rPr lang="cs-CZ" dirty="0"/>
              <a:t>odlehčení poškodil.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	</a:t>
            </a:r>
            <a:r>
              <a:rPr lang="cs-CZ" dirty="0" err="1" smtClean="0"/>
              <a:t>Protikompaundní</a:t>
            </a:r>
            <a:r>
              <a:rPr lang="cs-CZ" dirty="0" smtClean="0"/>
              <a:t> </a:t>
            </a:r>
            <a:r>
              <a:rPr lang="cs-CZ" dirty="0"/>
              <a:t>motor udržuje otáčky i při proměnlivém zatížení. Zvětší-li se </a:t>
            </a:r>
            <a:r>
              <a:rPr lang="cs-CZ" dirty="0" smtClean="0"/>
              <a:t>	zatížení</a:t>
            </a:r>
            <a:r>
              <a:rPr lang="cs-CZ" dirty="0"/>
              <a:t>, otáčky klesnou, sériovým vinutím </a:t>
            </a:r>
            <a:r>
              <a:rPr lang="cs-CZ" dirty="0" smtClean="0"/>
              <a:t>projde </a:t>
            </a:r>
            <a:r>
              <a:rPr lang="cs-CZ" dirty="0"/>
              <a:t>větší proud, buzení se zeslabí a </a:t>
            </a:r>
            <a:r>
              <a:rPr lang="cs-CZ" dirty="0" smtClean="0"/>
              <a:t>	otáčky </a:t>
            </a:r>
            <a:r>
              <a:rPr lang="cs-CZ" dirty="0"/>
              <a:t>opět zvýší. </a:t>
            </a:r>
          </a:p>
        </p:txBody>
      </p:sp>
    </p:spTree>
    <p:extLst>
      <p:ext uri="{BB962C8B-B14F-4D97-AF65-F5344CB8AC3E}">
        <p14:creationId xmlns:p14="http://schemas.microsoft.com/office/powerpoint/2010/main" xmlns="" val="23291817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 idx="4294967295"/>
          </p:nvPr>
        </p:nvSpPr>
        <p:spPr>
          <a:xfrm>
            <a:off x="0" y="609600"/>
            <a:ext cx="8596313" cy="717550"/>
          </a:xfrm>
        </p:spPr>
        <p:txBody>
          <a:bodyPr>
            <a:noAutofit/>
          </a:bodyPr>
          <a:lstStyle/>
          <a:p>
            <a:pPr algn="ctr"/>
            <a:r>
              <a:rPr lang="cs-CZ" b="1" dirty="0" smtClean="0"/>
              <a:t>Test</a:t>
            </a:r>
            <a:br>
              <a:rPr lang="cs-CZ" b="1" dirty="0" smtClean="0"/>
            </a:br>
            <a:r>
              <a:rPr lang="cs-CZ" dirty="0" smtClean="0"/>
              <a:t/>
            </a:r>
            <a:br>
              <a:rPr lang="cs-CZ" dirty="0" smtClean="0"/>
            </a:b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4294967295"/>
          </p:nvPr>
        </p:nvSpPr>
        <p:spPr>
          <a:xfrm>
            <a:off x="555812" y="1549400"/>
            <a:ext cx="4183063" cy="971550"/>
          </a:xfrm>
        </p:spPr>
        <p:txBody>
          <a:bodyPr>
            <a:noAutofit/>
          </a:bodyPr>
          <a:lstStyle/>
          <a:p>
            <a:r>
              <a:rPr lang="cs-CZ" dirty="0" smtClean="0"/>
              <a:t>1. stejnosměrný stroj, který přeměňuje energii elektrickou na energii mechanickou se nazývá:</a:t>
            </a:r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sz="half" idx="4294967295"/>
          </p:nvPr>
        </p:nvSpPr>
        <p:spPr>
          <a:xfrm>
            <a:off x="555812" y="3198159"/>
            <a:ext cx="4184650" cy="971550"/>
          </a:xfrm>
        </p:spPr>
        <p:txBody>
          <a:bodyPr>
            <a:noAutofit/>
          </a:bodyPr>
          <a:lstStyle/>
          <a:p>
            <a:r>
              <a:rPr lang="cs-CZ" dirty="0" smtClean="0"/>
              <a:t>2. Stejnosměrný stroj, který přeměňuje energii mechanickou na energii elektrickou se nazývá:</a:t>
            </a:r>
          </a:p>
          <a:p>
            <a:endParaRPr lang="cs-CZ" dirty="0"/>
          </a:p>
          <a:p>
            <a:r>
              <a:rPr lang="cs-CZ" dirty="0"/>
              <a:t>3. Podle zapojení budícího vinutí statoru k vinutí kotvy rozeznáváme motory s buzením: 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/>
              <a:t> </a:t>
            </a:r>
          </a:p>
        </p:txBody>
      </p:sp>
      <p:sp>
        <p:nvSpPr>
          <p:cNvPr id="12" name="Ovál 11"/>
          <p:cNvSpPr/>
          <p:nvPr/>
        </p:nvSpPr>
        <p:spPr>
          <a:xfrm>
            <a:off x="5226078" y="1549400"/>
            <a:ext cx="2026508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motor</a:t>
            </a:r>
            <a:endParaRPr lang="cs-CZ" dirty="0"/>
          </a:p>
        </p:txBody>
      </p:sp>
      <p:sp>
        <p:nvSpPr>
          <p:cNvPr id="13" name="Ovál 12"/>
          <p:cNvSpPr/>
          <p:nvPr/>
        </p:nvSpPr>
        <p:spPr>
          <a:xfrm>
            <a:off x="5226078" y="3120683"/>
            <a:ext cx="20268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dynamo</a:t>
            </a:r>
            <a:endParaRPr lang="cs-CZ" dirty="0"/>
          </a:p>
        </p:txBody>
      </p:sp>
      <p:sp>
        <p:nvSpPr>
          <p:cNvPr id="8" name="Ovál 7"/>
          <p:cNvSpPr/>
          <p:nvPr/>
        </p:nvSpPr>
        <p:spPr>
          <a:xfrm>
            <a:off x="5226078" y="4691966"/>
            <a:ext cx="20268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Cizím a vlastním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583212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3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3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sz="half" idx="4294967295"/>
          </p:nvPr>
        </p:nvSpPr>
        <p:spPr>
          <a:xfrm>
            <a:off x="277905" y="1275043"/>
            <a:ext cx="3666565" cy="155780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4294967295"/>
          </p:nvPr>
        </p:nvSpPr>
        <p:spPr>
          <a:xfrm>
            <a:off x="416689" y="856527"/>
            <a:ext cx="4131933" cy="5856789"/>
          </a:xfrm>
        </p:spPr>
        <p:txBody>
          <a:bodyPr>
            <a:normAutofit/>
          </a:bodyPr>
          <a:lstStyle/>
          <a:p>
            <a:r>
              <a:rPr lang="cs-CZ" dirty="0" smtClean="0"/>
              <a:t>4. Motory s vlastním buzením dále rozdělujeme na motory s buzením: </a:t>
            </a:r>
          </a:p>
          <a:p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r>
              <a:rPr lang="cs-CZ" dirty="0" smtClean="0"/>
              <a:t>Otáčky sériových motorů </a:t>
            </a:r>
            <a:r>
              <a:rPr lang="cs-CZ" dirty="0"/>
              <a:t>se zatížením </a:t>
            </a:r>
            <a:r>
              <a:rPr lang="cs-CZ" dirty="0" smtClean="0"/>
              <a:t>rychle </a:t>
            </a:r>
            <a:r>
              <a:rPr lang="cs-CZ" dirty="0"/>
              <a:t>klesají, </a:t>
            </a:r>
            <a:r>
              <a:rPr lang="cs-CZ" dirty="0" smtClean="0"/>
              <a:t>jejich otáčková </a:t>
            </a:r>
            <a:r>
              <a:rPr lang="cs-CZ" dirty="0"/>
              <a:t>charakteristika je </a:t>
            </a:r>
            <a:r>
              <a:rPr lang="cs-CZ" dirty="0" smtClean="0"/>
              <a:t>označována jako:</a:t>
            </a:r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Podle vzájemného působení magnetických toků vinutí statoru u motorů se smíšeným buzením označujeme tyto motory jako:</a:t>
            </a:r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11" name="Ovál 10"/>
          <p:cNvSpPr/>
          <p:nvPr/>
        </p:nvSpPr>
        <p:spPr>
          <a:xfrm>
            <a:off x="5353245" y="833378"/>
            <a:ext cx="2026800" cy="1030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Sériovým, paralelním, smíšeným</a:t>
            </a:r>
          </a:p>
        </p:txBody>
      </p:sp>
      <p:sp>
        <p:nvSpPr>
          <p:cNvPr id="10" name="Ovál 9"/>
          <p:cNvSpPr/>
          <p:nvPr/>
        </p:nvSpPr>
        <p:spPr>
          <a:xfrm>
            <a:off x="5353245" y="2666396"/>
            <a:ext cx="20268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měkká</a:t>
            </a:r>
            <a:endParaRPr lang="cs-CZ" dirty="0"/>
          </a:p>
        </p:txBody>
      </p:sp>
      <p:sp>
        <p:nvSpPr>
          <p:cNvPr id="12" name="Ovál 11"/>
          <p:cNvSpPr/>
          <p:nvPr/>
        </p:nvSpPr>
        <p:spPr>
          <a:xfrm>
            <a:off x="4893743" y="4626735"/>
            <a:ext cx="2945803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Kompaundní a </a:t>
            </a:r>
            <a:r>
              <a:rPr lang="cs-CZ" dirty="0" err="1" smtClean="0"/>
              <a:t>protikompaundní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2629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3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3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477793" y="508341"/>
            <a:ext cx="76776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Seznam použitých zdrojů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[1]	VOŽENÍLEK</a:t>
            </a:r>
            <a:r>
              <a:rPr lang="cs-CZ" dirty="0"/>
              <a:t>, Ladislav; LSTIBŮREK, František. </a:t>
            </a:r>
            <a:r>
              <a:rPr lang="cs-CZ" i="1" dirty="0"/>
              <a:t>Základy elektrotechniky II</a:t>
            </a:r>
            <a:r>
              <a:rPr lang="cs-CZ" dirty="0"/>
              <a:t>. </a:t>
            </a:r>
            <a:r>
              <a:rPr lang="cs-CZ" dirty="0" smtClean="0"/>
              <a:t>	    	Praha</a:t>
            </a:r>
            <a:r>
              <a:rPr lang="cs-CZ" dirty="0"/>
              <a:t>: </a:t>
            </a:r>
            <a:r>
              <a:rPr lang="cs-CZ" dirty="0" smtClean="0"/>
              <a:t>SNTL </a:t>
            </a:r>
            <a:r>
              <a:rPr lang="cs-CZ" dirty="0"/>
              <a:t>- nakladatelství technické literatury, 1985, ISBN 04-522-85.</a:t>
            </a:r>
          </a:p>
          <a:p>
            <a:pPr marL="0" indent="0">
              <a:spcAft>
                <a:spcPts val="1000"/>
              </a:spcAft>
              <a:buNone/>
            </a:pPr>
            <a:r>
              <a:rPr lang="cs-CZ" dirty="0" smtClean="0"/>
              <a:t>[2]	ŘÍHA</a:t>
            </a:r>
            <a:r>
              <a:rPr lang="cs-CZ" dirty="0"/>
              <a:t>, Josef. </a:t>
            </a:r>
            <a:r>
              <a:rPr lang="cs-CZ" i="1" dirty="0" smtClean="0"/>
              <a:t>Elektrické </a:t>
            </a:r>
            <a:r>
              <a:rPr lang="cs-CZ" i="1" dirty="0"/>
              <a:t>stroje a přístroje</a:t>
            </a:r>
            <a:r>
              <a:rPr lang="cs-CZ" dirty="0"/>
              <a:t>. </a:t>
            </a:r>
            <a:r>
              <a:rPr lang="cs-CZ" dirty="0" smtClean="0"/>
              <a:t>Praha</a:t>
            </a:r>
            <a:r>
              <a:rPr lang="cs-CZ" dirty="0"/>
              <a:t>: </a:t>
            </a:r>
            <a:r>
              <a:rPr lang="cs-CZ" dirty="0" smtClean="0"/>
              <a:t>SNTL </a:t>
            </a:r>
            <a:r>
              <a:rPr lang="cs-CZ" dirty="0"/>
              <a:t>- nakladatelství </a:t>
            </a:r>
            <a:r>
              <a:rPr lang="cs-CZ" dirty="0" smtClean="0"/>
              <a:t>	   	    	technické </a:t>
            </a:r>
            <a:r>
              <a:rPr lang="cs-CZ" dirty="0"/>
              <a:t>literatury, 1986, ISBN 04-527-86. </a:t>
            </a:r>
            <a:endParaRPr lang="cs-CZ" dirty="0" smtClean="0"/>
          </a:p>
          <a:p>
            <a:pPr marL="0" indent="0">
              <a:spcBef>
                <a:spcPts val="0"/>
              </a:spcBef>
              <a:buNone/>
            </a:pPr>
            <a:r>
              <a:rPr lang="cs-CZ" dirty="0" smtClean="0"/>
              <a:t>[3]	VAVŘIŇÁK</a:t>
            </a:r>
            <a:r>
              <a:rPr lang="cs-CZ" dirty="0"/>
              <a:t>, Petr. </a:t>
            </a:r>
            <a:r>
              <a:rPr lang="cs-CZ" i="1" dirty="0"/>
              <a:t>Elektrické stroje a přístroje</a:t>
            </a:r>
            <a:r>
              <a:rPr lang="cs-CZ" dirty="0"/>
              <a:t>: Učební texty pro žáky naší </a:t>
            </a:r>
            <a:r>
              <a:rPr lang="cs-CZ" dirty="0" smtClean="0"/>
              <a:t>   	    	školy </a:t>
            </a:r>
            <a:r>
              <a:rPr lang="cs-CZ" dirty="0"/>
              <a:t>[online]. [</a:t>
            </a:r>
            <a:r>
              <a:rPr lang="cs-CZ" dirty="0" smtClean="0"/>
              <a:t>cit.15.3.2014].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dirty="0"/>
              <a:t>	</a:t>
            </a:r>
            <a:r>
              <a:rPr lang="cs-CZ" dirty="0" smtClean="0"/>
              <a:t>Dostupný </a:t>
            </a:r>
            <a:r>
              <a:rPr lang="cs-CZ" dirty="0"/>
              <a:t>na </a:t>
            </a:r>
            <a:r>
              <a:rPr lang="cs-CZ" dirty="0" smtClean="0"/>
              <a:t>WWW: http</a:t>
            </a:r>
            <a:r>
              <a:rPr lang="cs-CZ" dirty="0"/>
              <a:t>://</a:t>
            </a:r>
            <a:r>
              <a:rPr lang="cs-CZ" dirty="0" smtClean="0"/>
              <a:t>dev.webdevel.cz/na-jizdarne.cz/wp-			    	</a:t>
            </a:r>
            <a:r>
              <a:rPr lang="cs-CZ" dirty="0" err="1" smtClean="0"/>
              <a:t>content</a:t>
            </a:r>
            <a:r>
              <a:rPr lang="cs-CZ" dirty="0" smtClean="0"/>
              <a:t>/</a:t>
            </a:r>
            <a:r>
              <a:rPr lang="cs-CZ" dirty="0" err="1" smtClean="0"/>
              <a:t>uploads</a:t>
            </a:r>
            <a:r>
              <a:rPr lang="cs-CZ" dirty="0" smtClean="0"/>
              <a:t>/2013/10/elektricke_stroje_a_pristroje.pdf 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2542243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833051" y="806636"/>
            <a:ext cx="8534400" cy="594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ANOTACE</a:t>
            </a:r>
            <a:endParaRPr lang="cs-CZ" sz="3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833051" y="3698655"/>
            <a:ext cx="8932333" cy="231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3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dirty="0" smtClean="0">
                <a:latin typeface="Times New Roman" pitchFamily="18" charset="0"/>
                <a:ea typeface="Calibri" pitchFamily="34" charset="0"/>
              </a:rPr>
              <a:t>Materiál je určen pro interaktivní výuku.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dirty="0" smtClean="0">
                <a:latin typeface="Times New Roman" pitchFamily="18" charset="0"/>
                <a:ea typeface="Calibri" pitchFamily="34" charset="0"/>
              </a:rPr>
              <a:t>Při kliknutí myší se zobrazí výukový text.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dirty="0" smtClean="0">
                <a:latin typeface="Times New Roman" pitchFamily="18" charset="0"/>
                <a:ea typeface="Calibri" pitchFamily="34" charset="0"/>
              </a:rPr>
              <a:t>Při testu se kliknutím myší na zástupný symbol 	             objeví v zástupném symbolu správná odpověď.</a:t>
            </a:r>
            <a:endParaRPr lang="cs-CZ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2" name="Ovál 1"/>
          <p:cNvSpPr/>
          <p:nvPr/>
        </p:nvSpPr>
        <p:spPr>
          <a:xfrm>
            <a:off x="5510803" y="5359565"/>
            <a:ext cx="397934" cy="2483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Obdélník 2"/>
          <p:cNvSpPr/>
          <p:nvPr/>
        </p:nvSpPr>
        <p:spPr>
          <a:xfrm>
            <a:off x="833051" y="1666074"/>
            <a:ext cx="8310949" cy="1520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cs-CZ" kern="50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Tento materiál je určen pro výuku předmětu Elektrické stroje a přístroje, a je možné jej využít u tříletých, čtyřletých i nástavbových forem studia oborů elektro. 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cs-CZ" kern="50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	Výukový materiál </a:t>
            </a:r>
            <a:r>
              <a:rPr lang="cs-CZ" kern="50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definuje rozdělení stejnosměrných elektrických strojů a blíže konkretizuje jednotlivé typy elektrických motorů a jejich vlastnosti.   </a:t>
            </a:r>
            <a:endParaRPr lang="cs-CZ" sz="20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4265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677333" y="478972"/>
            <a:ext cx="8596668" cy="1320800"/>
          </a:xfrm>
        </p:spPr>
        <p:txBody>
          <a:bodyPr anchor="ctr"/>
          <a:lstStyle/>
          <a:p>
            <a:pPr algn="ctr"/>
            <a:r>
              <a:rPr lang="cs-CZ" b="1" dirty="0" smtClean="0"/>
              <a:t>STEJNOSMĚRNÉ STROJE</a:t>
            </a:r>
            <a:endParaRPr lang="cs-CZ" b="1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677333" y="1799772"/>
            <a:ext cx="9526209" cy="3880773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cs-CZ" sz="2800" dirty="0" smtClean="0"/>
              <a:t>Jsou nejstarším typem elektrických strojů.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800" dirty="0" smtClean="0"/>
              <a:t>Vzhledem k výhodám střídavého proudu a střídavých strojů jejich význam nějakou dobu klesal.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800" dirty="0" smtClean="0"/>
              <a:t>Z důvodu jejich některých dobrých vlastností /snadná regulace otáček, …/ se znovu využívají zejména v regulačních pohonech.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800" dirty="0" smtClean="0"/>
              <a:t>Důvodem je i rozvoj polovodičové techniky, s jejíž pomocí lze snadno přeměnit střídavý proud na stejnosměrný  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xmlns="" val="32550971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5000">
        <p15:prstTrans prst="drape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887218" y="2327922"/>
            <a:ext cx="7319632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3600" b="1" dirty="0" smtClean="0">
                <a:solidFill>
                  <a:schemeClr val="accent1"/>
                </a:solidFill>
              </a:rPr>
              <a:t>Rozdělení stejnosměrných strojů</a:t>
            </a:r>
          </a:p>
          <a:p>
            <a:pPr algn="ctr">
              <a:lnSpc>
                <a:spcPct val="150000"/>
              </a:lnSpc>
            </a:pPr>
            <a:r>
              <a:rPr lang="cs-CZ" sz="3600" b="1" dirty="0" smtClean="0">
                <a:solidFill>
                  <a:schemeClr val="accent1"/>
                </a:solidFill>
              </a:rPr>
              <a:t>podle </a:t>
            </a:r>
            <a:r>
              <a:rPr lang="cs-CZ" sz="3600" b="1" dirty="0">
                <a:solidFill>
                  <a:schemeClr val="accent1"/>
                </a:solidFill>
              </a:rPr>
              <a:t>způsobu </a:t>
            </a:r>
            <a:r>
              <a:rPr lang="cs-CZ" sz="3600" b="1" dirty="0" smtClean="0">
                <a:solidFill>
                  <a:schemeClr val="accent1"/>
                </a:solidFill>
              </a:rPr>
              <a:t>práce: </a:t>
            </a:r>
          </a:p>
        </p:txBody>
      </p:sp>
    </p:spTree>
    <p:extLst>
      <p:ext uri="{BB962C8B-B14F-4D97-AF65-F5344CB8AC3E}">
        <p14:creationId xmlns:p14="http://schemas.microsoft.com/office/powerpoint/2010/main" xmlns="" val="3328002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1. Stejnosměrný motor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type="body" idx="1"/>
          </p:nvPr>
        </p:nvSpPr>
        <p:spPr>
          <a:xfrm>
            <a:off x="1369313" y="3580714"/>
            <a:ext cx="8596668" cy="1570962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cs-CZ" dirty="0" smtClean="0"/>
              <a:t>V stejnosměrném motoru se </a:t>
            </a:r>
            <a:r>
              <a:rPr lang="cs-CZ" dirty="0"/>
              <a:t>přiváděná elektrická energie mění </a:t>
            </a:r>
            <a:r>
              <a:rPr lang="cs-CZ" dirty="0" smtClean="0"/>
              <a:t>na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dirty="0" smtClean="0"/>
              <a:t>energii mechanickou,</a:t>
            </a:r>
            <a:r>
              <a:rPr lang="cs-CZ" dirty="0"/>
              <a:t> která přemáhá odpor poháněného </a:t>
            </a:r>
            <a:r>
              <a:rPr lang="cs-CZ" dirty="0" smtClean="0"/>
              <a:t>zařízení.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dirty="0" smtClean="0"/>
              <a:t>Používá se nejčastěji v pohonech.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338066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 advClick="0">
        <p14:switch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2. Stejnosměrný generátor</a:t>
            </a:r>
            <a:br>
              <a:rPr lang="cs-CZ" b="1" dirty="0" smtClean="0"/>
            </a:br>
            <a:r>
              <a:rPr lang="cs-CZ" b="1" dirty="0" smtClean="0"/>
              <a:t>(dynamo) 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type="body" idx="1"/>
          </p:nvPr>
        </p:nvSpPr>
        <p:spPr>
          <a:xfrm>
            <a:off x="887400" y="3605428"/>
            <a:ext cx="8596668" cy="157096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cs-CZ" sz="2000" dirty="0" smtClean="0"/>
              <a:t>V stejnosměrném generátoru se elektromagnetickou indukcí mění mechanická energie přiváděná na rotor na energii elektrickou, odebíranou ze statorového vinutí.</a:t>
            </a:r>
          </a:p>
          <a:p>
            <a:pPr>
              <a:spcBef>
                <a:spcPts val="0"/>
              </a:spcBef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335456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92488" y="179294"/>
            <a:ext cx="8596668" cy="1625600"/>
          </a:xfrm>
        </p:spPr>
        <p:txBody>
          <a:bodyPr/>
          <a:lstStyle/>
          <a:p>
            <a:pPr algn="ctr"/>
            <a:r>
              <a:rPr lang="cs-CZ" b="1" dirty="0" smtClean="0"/>
              <a:t>Stejnosměrné motory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type="body" idx="1"/>
          </p:nvPr>
        </p:nvSpPr>
        <p:spPr>
          <a:xfrm>
            <a:off x="812800" y="1497106"/>
            <a:ext cx="9177895" cy="4505762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cs-CZ" dirty="0" smtClean="0"/>
              <a:t>Stejnosměrný motor označujeme též jako elektromechanický měnič:</a:t>
            </a:r>
          </a:p>
          <a:p>
            <a:pPr algn="ctr">
              <a:lnSpc>
                <a:spcPct val="150000"/>
              </a:lnSpc>
            </a:pPr>
            <a:r>
              <a:rPr lang="cs-CZ" dirty="0" smtClean="0"/>
              <a:t> - přiváděná </a:t>
            </a:r>
            <a:r>
              <a:rPr lang="cs-CZ" dirty="0"/>
              <a:t>elektrická energie </a:t>
            </a:r>
            <a:r>
              <a:rPr lang="cs-CZ" dirty="0" smtClean="0"/>
              <a:t>se mění na energii mechanickou.</a:t>
            </a:r>
          </a:p>
          <a:p>
            <a:pPr algn="ctr">
              <a:lnSpc>
                <a:spcPct val="150000"/>
              </a:lnSpc>
            </a:pPr>
            <a:endParaRPr lang="cs-CZ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cs-CZ" dirty="0" smtClean="0">
                <a:solidFill>
                  <a:schemeClr val="accent1"/>
                </a:solidFill>
              </a:rPr>
              <a:t>Výhody stejnosměrných motorů</a:t>
            </a:r>
            <a:r>
              <a:rPr lang="cs-CZ" dirty="0" smtClean="0"/>
              <a:t>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velký rozběhový moment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snadná regulace otáček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otáčky mohou být vyšší než otáčky motorů s točivým magnetickým polem </a:t>
            </a:r>
            <a:endParaRPr lang="cs-CZ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78753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5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7335" y="59266"/>
            <a:ext cx="8596668" cy="1710267"/>
          </a:xfrm>
        </p:spPr>
        <p:txBody>
          <a:bodyPr/>
          <a:lstStyle/>
          <a:p>
            <a:pPr algn="ctr"/>
            <a:r>
              <a:rPr lang="cs-CZ" b="1" dirty="0" smtClean="0"/>
              <a:t>Rozdělení stejnosměrných motorů</a:t>
            </a:r>
            <a:endParaRPr lang="cs-CZ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99533" y="1769534"/>
            <a:ext cx="9108103" cy="4245784"/>
          </a:xfrm>
        </p:spPr>
        <p:txBody>
          <a:bodyPr>
            <a:normAutofit fontScale="92500" lnSpcReduction="10000"/>
          </a:bodyPr>
          <a:lstStyle/>
          <a:p>
            <a:r>
              <a:rPr lang="cs-CZ" sz="2000" dirty="0" smtClean="0"/>
              <a:t>Podle zapojení budícího vinutí statoru k vinutí kotvy /rotoru/</a:t>
            </a:r>
            <a:r>
              <a:rPr lang="cs-CZ" sz="2000" dirty="0" smtClean="0">
                <a:solidFill>
                  <a:schemeClr val="accent3"/>
                </a:solidFill>
              </a:rPr>
              <a:t>rozeznáváme</a:t>
            </a:r>
            <a:r>
              <a:rPr lang="cs-CZ" dirty="0" smtClean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motory </a:t>
            </a: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 cizím </a:t>
            </a:r>
            <a:r>
              <a:rPr lang="cs-CZ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buzením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motory s vlastním buzením:</a:t>
            </a:r>
          </a:p>
          <a:p>
            <a:pPr marL="3486150" lvl="7" indent="-285750">
              <a:buFont typeface="Wingdings" panose="05000000000000000000" pitchFamily="2" charset="2"/>
              <a:buChar char="§"/>
            </a:pPr>
            <a:r>
              <a:rPr lang="cs-CZ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sériovým </a:t>
            </a:r>
          </a:p>
          <a:p>
            <a:pPr marL="3486150" lvl="7" indent="-285750">
              <a:buFont typeface="Wingdings" panose="05000000000000000000" pitchFamily="2" charset="2"/>
              <a:buChar char="§"/>
            </a:pPr>
            <a:r>
              <a:rPr lang="cs-CZ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paralelním </a:t>
            </a:r>
          </a:p>
          <a:p>
            <a:pPr marL="3486150" lvl="7" indent="-285750">
              <a:buFont typeface="Wingdings" panose="05000000000000000000" pitchFamily="2" charset="2"/>
              <a:buChar char="§"/>
            </a:pPr>
            <a:r>
              <a:rPr lang="cs-CZ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smíšeným</a:t>
            </a:r>
          </a:p>
          <a:p>
            <a:pPr lvl="7"/>
            <a:endParaRPr lang="cs-CZ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cs-CZ" sz="2000" dirty="0" smtClean="0">
                <a:solidFill>
                  <a:schemeClr val="accent3"/>
                </a:solidFill>
              </a:rPr>
              <a:t>Vlastnosti</a:t>
            </a:r>
            <a:r>
              <a:rPr lang="cs-CZ" sz="2000" dirty="0" smtClean="0"/>
              <a:t> stejnosměrných motorů udává: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000" b="1" dirty="0" smtClean="0">
                <a:solidFill>
                  <a:schemeClr val="accent1"/>
                </a:solidFill>
              </a:rPr>
              <a:t>momentová charakteristika </a:t>
            </a:r>
            <a:r>
              <a:rPr lang="cs-CZ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</a:t>
            </a:r>
            <a:r>
              <a:rPr lang="cs-CZ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závislost </a:t>
            </a: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momentu motoru na proudu v kotvě </a:t>
            </a:r>
            <a:endParaRPr lang="cs-CZ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000" b="1" dirty="0" smtClean="0">
                <a:solidFill>
                  <a:schemeClr val="accent1"/>
                </a:solidFill>
              </a:rPr>
              <a:t>otáčková charakteristika </a:t>
            </a:r>
            <a:r>
              <a:rPr lang="cs-CZ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</a:t>
            </a:r>
            <a:r>
              <a:rPr lang="cs-CZ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závislost </a:t>
            </a: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otáček na zatížení</a:t>
            </a:r>
          </a:p>
        </p:txBody>
      </p:sp>
    </p:spTree>
    <p:extLst>
      <p:ext uri="{BB962C8B-B14F-4D97-AF65-F5344CB8AC3E}">
        <p14:creationId xmlns:p14="http://schemas.microsoft.com/office/powerpoint/2010/main" xmlns="" val="4114638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3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3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3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3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534021" y="740524"/>
            <a:ext cx="88626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600" b="1" dirty="0" smtClean="0">
                <a:solidFill>
                  <a:schemeClr val="accent1"/>
                </a:solidFill>
              </a:rPr>
              <a:t>1. Cize buzené </a:t>
            </a:r>
          </a:p>
          <a:p>
            <a:pPr algn="ctr"/>
            <a:r>
              <a:rPr lang="cs-CZ" sz="3600" b="1" dirty="0" smtClean="0">
                <a:solidFill>
                  <a:schemeClr val="accent1"/>
                </a:solidFill>
              </a:rPr>
              <a:t>stejnosměrné motory</a:t>
            </a:r>
          </a:p>
        </p:txBody>
      </p:sp>
      <p:sp>
        <p:nvSpPr>
          <p:cNvPr id="3" name="Obdélník 2"/>
          <p:cNvSpPr/>
          <p:nvPr/>
        </p:nvSpPr>
        <p:spPr>
          <a:xfrm>
            <a:off x="3008629" y="2903151"/>
            <a:ext cx="638806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0"/>
              </a:spcAft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</a:rPr>
              <a:t>Vinutí hlavních pólů je připojeno k jinému zdroji </a:t>
            </a:r>
            <a:r>
              <a:rPr lang="cs-CZ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</a:rPr>
              <a:t>stejnosměrného napětí než </a:t>
            </a: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</a:rPr>
              <a:t>vinutí kotvy</a:t>
            </a:r>
            <a:r>
              <a:rPr lang="cs-CZ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  <a:buClr>
                <a:schemeClr val="accent3"/>
              </a:buClr>
            </a:pPr>
            <a:endParaRPr lang="cs-CZ" sz="2000" dirty="0" smtClean="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</a:rPr>
              <a:t>Cizímu nezávislému zdroji říkáme budič. </a:t>
            </a:r>
          </a:p>
          <a:p>
            <a:pPr>
              <a:spcAft>
                <a:spcPts val="0"/>
              </a:spcAft>
              <a:buClr>
                <a:schemeClr val="accent3"/>
              </a:buClr>
            </a:pPr>
            <a:endParaRPr lang="cs-CZ" sz="2000" dirty="0" smtClean="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</a:endParaRPr>
          </a:p>
          <a:p>
            <a:pPr marL="342900" indent="-342900"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Motor </a:t>
            </a: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 používá tam, kde je třeba plynulé řízení rychlosti ve velkém rozsahu – u obráběcích strojů, válcovacích zařízení …</a:t>
            </a:r>
          </a:p>
          <a:p>
            <a:endParaRPr lang="cs-CZ" dirty="0"/>
          </a:p>
          <a:p>
            <a:pPr indent="449580">
              <a:spcAft>
                <a:spcPts val="0"/>
              </a:spcAft>
            </a:pPr>
            <a:endParaRPr lang="cs-CZ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Obrázek 6" descr="闒粀闀粀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768" t="15788" r="69702" b="42701"/>
          <a:stretch/>
        </p:blipFill>
        <p:spPr bwMode="auto">
          <a:xfrm>
            <a:off x="836174" y="1699300"/>
            <a:ext cx="1634652" cy="377737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968678" y="5817141"/>
            <a:ext cx="36953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Obr. 1. Cize buzený stejnosměrný motor [1]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xmlns="" val="3558913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seta">
  <a:themeElements>
    <a:clrScheme name="Červeno-oranžová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Faseta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1083</TotalTime>
  <Words>596</Words>
  <Application>Microsoft Office PowerPoint</Application>
  <PresentationFormat>Vlastní</PresentationFormat>
  <Paragraphs>162</Paragraphs>
  <Slides>19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0" baseType="lpstr">
      <vt:lpstr>Faseta</vt:lpstr>
      <vt:lpstr>Snímek 1</vt:lpstr>
      <vt:lpstr>Snímek 2</vt:lpstr>
      <vt:lpstr>STEJNOSMĚRNÉ STROJE</vt:lpstr>
      <vt:lpstr>Snímek 4</vt:lpstr>
      <vt:lpstr>1. Stejnosměrný motor</vt:lpstr>
      <vt:lpstr>2. Stejnosměrný generátor (dynamo) </vt:lpstr>
      <vt:lpstr>Stejnosměrné motory</vt:lpstr>
      <vt:lpstr>Rozdělení stejnosměrných motorů</vt:lpstr>
      <vt:lpstr>Snímek 9</vt:lpstr>
      <vt:lpstr>Obr. 2. Momentová a otáčková charakteristika    cize buzených stejnosměrných motorů [1]</vt:lpstr>
      <vt:lpstr>Snímek 11</vt:lpstr>
      <vt:lpstr>Obr. 4.  Momentová a otáčková charakteristika    stejnosměrných sériových motorů [1]</vt:lpstr>
      <vt:lpstr>Snímek 13</vt:lpstr>
      <vt:lpstr>Obr. 6.  Momentová a otáčková charakteristika    derivačních stejnosměrných motorů [1]</vt:lpstr>
      <vt:lpstr>Snímek 15</vt:lpstr>
      <vt:lpstr>Obr. 8.  Momentová a otáčková charakteristika    stejnosměrných motorů se smíšeným buzením [1]</vt:lpstr>
      <vt:lpstr>Test  </vt:lpstr>
      <vt:lpstr>Snímek 18</vt:lpstr>
      <vt:lpstr>Seznam použitých zdrojů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Asynchronní stroje</dc:title>
  <dc:creator>Edita</dc:creator>
  <cp:lastModifiedBy>Erda</cp:lastModifiedBy>
  <cp:revision>104</cp:revision>
  <dcterms:created xsi:type="dcterms:W3CDTF">2013-12-25T09:11:21Z</dcterms:created>
  <dcterms:modified xsi:type="dcterms:W3CDTF">2014-07-09T19:31:37Z</dcterms:modified>
  <cp:contentStatus/>
</cp:coreProperties>
</file>