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9" r:id="rId2"/>
    <p:sldId id="261" r:id="rId3"/>
    <p:sldId id="256" r:id="rId4"/>
    <p:sldId id="262" r:id="rId5"/>
    <p:sldId id="260" r:id="rId6"/>
    <p:sldId id="264" r:id="rId7"/>
    <p:sldId id="263" r:id="rId8"/>
    <p:sldId id="265" r:id="rId9"/>
    <p:sldId id="268" r:id="rId10"/>
    <p:sldId id="269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6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11B01-4532-45A8-81ED-D4FA52D2093D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BBC60-7CA5-4196-BEEF-C8E9B891438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565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757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12572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5765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9021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83224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154695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88960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6104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6577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408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7126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0898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8655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435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6552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24528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1105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7029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70B7A4-A89E-47D5-8DE8-589275042B58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6775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231837"/>
              </p:ext>
            </p:extLst>
          </p:nvPr>
        </p:nvGraphicFramePr>
        <p:xfrm>
          <a:off x="1938868" y="1715675"/>
          <a:ext cx="9731516" cy="4379655"/>
        </p:xfrm>
        <a:graphic>
          <a:graphicData uri="http://schemas.openxmlformats.org/drawingml/2006/table">
            <a:tbl>
              <a:tblPr/>
              <a:tblGrid>
                <a:gridCol w="3084301"/>
                <a:gridCol w="6647215"/>
              </a:tblGrid>
              <a:tr h="492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VY_32_INOVACE_529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Asynchronní motory – řízení otáček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15. 1. 2014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změna kmitočtu, přepínání počtu pólů, změna skluzu, dělená statorová vinutí, oddělená statorová vinutí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3281468" y="6222178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67382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9" t="969" r="751" b="-755"/>
          <a:stretch/>
        </p:blipFill>
        <p:spPr bwMode="auto">
          <a:xfrm>
            <a:off x="4049631" y="1903627"/>
            <a:ext cx="4497859" cy="427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496751" y="713488"/>
            <a:ext cx="7231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Obr. 2.  Motor s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přepojovatelnými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póly 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trojúhelník – dvojitá hvězda (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Dahlanderovo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vinutí) [3] 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719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Motor s oddělenými statorovými vinutími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73100" y="1902940"/>
            <a:ext cx="10378176" cy="4794422"/>
          </a:xfrm>
        </p:spPr>
        <p:txBody>
          <a:bodyPr>
            <a:normAutofit/>
          </a:bodyPr>
          <a:lstStyle/>
          <a:p>
            <a:pPr lvl="0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Dvě samostatná statorová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vinutí s rozdílnými počty pólů umožňují dvoje otáčky, které jsou v libovolném celočíselném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poměru, např.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3:4.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Točivý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moment je při obojích otáčkách téměř stejný, výkony motoru jsou přibližně v poměru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otáček.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Motory mohou mít dvě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samostatná vinutí, jedno s odbočkou a druhé bez odbočky. Potom lze regulovat otáčky ve třech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stupních.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Mají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zvýšené náklady na vinutí i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elektroplechy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jsou používány jen tam, kde není použitelný poměr otáček 1:2.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svorkovnici jsou zpravidla vyvedeny jen začátky vinutí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14323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3" t="2179" r="1545" b="1090"/>
          <a:stretch/>
        </p:blipFill>
        <p:spPr bwMode="auto">
          <a:xfrm>
            <a:off x="2042754" y="2300188"/>
            <a:ext cx="4683211" cy="311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64039" y="978012"/>
            <a:ext cx="90636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cs-CZ" sz="2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Obr. 3.   Motor s </a:t>
            </a:r>
            <a:r>
              <a:rPr lang="cs-CZ" sz="20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přepojovatelnými</a:t>
            </a:r>
            <a:r>
              <a:rPr lang="cs-CZ" sz="20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cs-CZ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póly se dvěma oddělenými statorovými 	        vinutími</a:t>
            </a:r>
          </a:p>
          <a:p>
            <a:pPr marL="449580">
              <a:spcAft>
                <a:spcPts val="0"/>
              </a:spcAft>
            </a:pP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6841524" y="3615459"/>
            <a:ext cx="5243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>
              <a:spcAft>
                <a:spcPts val="0"/>
              </a:spcAft>
            </a:pPr>
            <a:r>
              <a:rPr lang="cs-CZ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Použijeme-li např. čtyřpólové a šestipólové vinutí, bude mít motor synchronní otáčky</a:t>
            </a:r>
          </a:p>
          <a:p>
            <a:pPr marL="449580">
              <a:spcAft>
                <a:spcPts val="0"/>
              </a:spcAft>
            </a:pPr>
            <a:r>
              <a:rPr lang="cs-CZ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1500 /min a 1000/min. 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7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Řízení </a:t>
            </a:r>
            <a:r>
              <a:rPr lang="cs-CZ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otáček změnou </a:t>
            </a:r>
            <a:r>
              <a:rPr lang="cs-CZ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skluzu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38310" y="2531532"/>
            <a:ext cx="10018713" cy="3124201"/>
          </a:xfrm>
        </p:spPr>
        <p:txBody>
          <a:bodyPr>
            <a:no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Pouze u motorů s kotvou kroužkovou.</a:t>
            </a:r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Regulace otáček je plynulá.</a:t>
            </a:r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Tímto způsobem lze otáčky pouze zmenšovat.</a:t>
            </a:r>
          </a:p>
          <a:p>
            <a:pPr>
              <a:lnSpc>
                <a:spcPct val="17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Do série s kotvou se zapojí odpor nebo RLC obvod</a:t>
            </a:r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434776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Regulace otáček sériovým rezistorem </a:t>
            </a: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1" y="2193096"/>
            <a:ext cx="10018713" cy="36658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Se vzrůstajícím odporem zapojeným do série s rotorovým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vinutím se momentová charakteristika stává měkkou, přičemž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otáčky naprázdno i maximální moment zůstávají stejné.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Zapojení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odporového regulátoru je stejné jako zapojení rotorového spouštěče,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odporový regulátor musí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být dimenzován na trvalý chod motoru</a:t>
            </a:r>
          </a:p>
        </p:txBody>
      </p:sp>
    </p:spTree>
    <p:extLst>
      <p:ext uri="{BB962C8B-B14F-4D97-AF65-F5344CB8AC3E}">
        <p14:creationId xmlns:p14="http://schemas.microsoft.com/office/powerpoint/2010/main" xmlns="" val="1237878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16575613"/>
              </p:ext>
            </p:extLst>
          </p:nvPr>
        </p:nvGraphicFramePr>
        <p:xfrm>
          <a:off x="3800994" y="2039920"/>
          <a:ext cx="4720591" cy="4160426"/>
        </p:xfrm>
        <a:graphic>
          <a:graphicData uri="http://schemas.openxmlformats.org/presentationml/2006/ole">
            <p:oleObj spid="_x0000_s8213" r:id="rId3" imgW="1787760" imgH="1749600" progId="">
              <p:embed/>
            </p:oleObj>
          </a:graphicData>
        </a:graphic>
      </p:graphicFrame>
      <p:sp>
        <p:nvSpPr>
          <p:cNvPr id="5" name="Obdélník 4"/>
          <p:cNvSpPr/>
          <p:nvPr/>
        </p:nvSpPr>
        <p:spPr>
          <a:xfrm>
            <a:off x="2576155" y="873177"/>
            <a:ext cx="7739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 </a:t>
            </a:r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Zatěžovací charakteristika asynchronního motoru pro 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různé hodnoty odporového regulátoru [2]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0239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8111" y="330200"/>
            <a:ext cx="10018713" cy="1752599"/>
          </a:xfrm>
        </p:spPr>
        <p:txBody>
          <a:bodyPr>
            <a:normAutofit/>
          </a:bodyPr>
          <a:lstStyle/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Regulace otáček </a:t>
            </a:r>
            <a:r>
              <a:rPr 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sériovým RLC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obvodem 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92778" y="1953283"/>
            <a:ext cx="10538813" cy="4633784"/>
          </a:xfrm>
        </p:spPr>
        <p:txBody>
          <a:bodyPr>
            <a:no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Do každé fáze kroužkového rotoru se do série zapojí proměnný sériový RLC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obvod.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Se změnou hodnot RLC se bude měnit rezonanční kmitočet a tedy kmitočet rotorového proudu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Se zvyšující se frekvenci rotorového proudu se zvětšuje i skluz (procentuální hodnota proudu vůči proudu statoru i procentuální hodnota skluzu jsou shodné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 a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tím otáčky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klesají.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Zároveň se bude měnit sklon charakteristiky i maximální moment (otáčky naprázdno zůstanou stejné).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0975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400" y="2204891"/>
            <a:ext cx="5085835" cy="391788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2618946" y="835852"/>
            <a:ext cx="80236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Obr. 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 </a:t>
            </a:r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Zatěžovací charakteristika asynchronního motoru pro 	různé hodnoty 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frekvence rotorového proudu [2]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9109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1496667" y="688911"/>
            <a:ext cx="10018713" cy="1220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Změna směru otáčení </a:t>
            </a:r>
            <a:b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1496668" y="1729625"/>
            <a:ext cx="10018713" cy="1680045"/>
          </a:xfrm>
        </p:spPr>
        <p:txBody>
          <a:bodyPr>
            <a:norm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U všech trojfázových asynchronních motorů změníme smysl otáčení záměnou dvou přívodů na svorkovnici nebo u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vypínače. 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67817125"/>
              </p:ext>
            </p:extLst>
          </p:nvPr>
        </p:nvGraphicFramePr>
        <p:xfrm>
          <a:off x="4834215" y="3412075"/>
          <a:ext cx="2688326" cy="2409400"/>
        </p:xfrm>
        <a:graphic>
          <a:graphicData uri="http://schemas.openxmlformats.org/presentationml/2006/ole">
            <p:oleObj spid="_x0000_s9236" r:id="rId3" imgW="2943636" imgH="2638095" progId="">
              <p:embed/>
            </p:oleObj>
          </a:graphicData>
        </a:graphic>
      </p:graphicFrame>
      <p:sp>
        <p:nvSpPr>
          <p:cNvPr id="11" name="TextovéPole 10"/>
          <p:cNvSpPr txBox="1"/>
          <p:nvPr/>
        </p:nvSpPr>
        <p:spPr>
          <a:xfrm>
            <a:off x="6178378" y="6116595"/>
            <a:ext cx="5917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Obr. 7. Změna směru otáčení asynchronních motorů [1]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6097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57400" y="0"/>
            <a:ext cx="8077200" cy="1179490"/>
          </a:xfrm>
        </p:spPr>
        <p:txBody>
          <a:bodyPr/>
          <a:lstStyle/>
          <a:p>
            <a:pPr algn="ctr"/>
            <a:r>
              <a:rPr lang="cs-C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Shrnutí učiva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456509" y="1926693"/>
            <a:ext cx="10506650" cy="5213531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Vztah pro výpočet otáček  asynchronního motoru: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1800" dirty="0" smtClean="0">
                <a:latin typeface="Arial" panose="020B0604020202020204" pitchFamily="34" charset="0"/>
                <a:cs typeface="Arial" pitchFamily="34" charset="0"/>
              </a:rPr>
              <a:t>2.</a:t>
            </a:r>
            <a:r>
              <a:rPr lang="cs-CZ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Otáčky asynchronního motoru lze řídit: </a:t>
            </a:r>
            <a:endParaRPr lang="cs-CZ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Zvýší-li se frekvence zdroje, otáčky magnetického pole statoru se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Při regulaci otáček změnou frekvence musíme regulovat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také: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7297964" y="2828687"/>
            <a:ext cx="3152019" cy="114449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přepínáním počtu pólů</a:t>
            </a:r>
          </a:p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změnou kmitočtu</a:t>
            </a:r>
          </a:p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skluzem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7297964" y="4733511"/>
            <a:ext cx="3153600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zvýší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7297964" y="5936867"/>
            <a:ext cx="3152019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napětí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Zaoblený obdélník 3">
                <a:hlinkClick r:id="" action="ppaction://noaction" highlightClick="1"/>
              </p:cNvPr>
              <p:cNvSpPr/>
              <p:nvPr/>
            </p:nvSpPr>
            <p:spPr>
              <a:xfrm>
                <a:off x="7297964" y="1167620"/>
                <a:ext cx="3153600" cy="1228137"/>
              </a:xfrm>
              <a:prstGeom prst="roundRect">
                <a:avLst/>
              </a:prstGeom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  <a:buClr>
                    <a:schemeClr val="bg1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cs-CZ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cs-CZ" i="1" dirty="0" smtClean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>
                  <a:lnSpc>
                    <a:spcPct val="120000"/>
                  </a:lnSpc>
                  <a:buClr>
                    <a:schemeClr val="bg1"/>
                  </a:buClr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cs-CZ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60</m:t>
                          </m:r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d>
                        <m:dPr>
                          <m:ctrlP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cs-CZ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cs-CZ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Zaoblený obdélník 3">
                <a:hlinkClick r:id="" action="ppaction://noaction" highlightClick="1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7964" y="1167620"/>
                <a:ext cx="3153600" cy="1228137"/>
              </a:xfrm>
              <a:prstGeom prst="round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00275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921000" y="76827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761066" y="3700321"/>
            <a:ext cx="9355667" cy="295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cs-CZ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</a:pPr>
            <a:endParaRPr lang="cs-CZ" sz="1000" dirty="0" smtClean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 Výukový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>
                <a:latin typeface="Times New Roman" pitchFamily="18" charset="0"/>
                <a:ea typeface="Calibri" pitchFamily="34" charset="0"/>
              </a:rPr>
              <a:t>Vzhledem k </a:t>
            </a:r>
            <a:r>
              <a:rPr lang="cs-CZ" dirty="0" smtClean="0">
                <a:latin typeface="Times New Roman" pitchFamily="18" charset="0"/>
                <a:ea typeface="Calibri" pitchFamily="34" charset="0"/>
              </a:rPr>
              <a:t>rozsahu učiva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lze výukový materiál </a:t>
            </a:r>
            <a:r>
              <a:rPr lang="cs-CZ" dirty="0" smtClean="0">
                <a:latin typeface="Times New Roman" pitchFamily="18" charset="0"/>
                <a:ea typeface="Calibri" pitchFamily="34" charset="0"/>
              </a:rPr>
              <a:t>použít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i ve více než jedné vyučovací hodině.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procvičování učiva se kliknutím na zástupný symbol </a:t>
            </a:r>
            <a:r>
              <a:rPr lang="cs-CZ" dirty="0" smtClean="0">
                <a:latin typeface="Times New Roman" pitchFamily="18" charset="0"/>
                <a:ea typeface="Calibri" pitchFamily="34" charset="0"/>
              </a:rPr>
              <a:t>            zobrazí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v symbolu správná odpověď. 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>
            <a:off x="7196667" y="5672668"/>
            <a:ext cx="304800" cy="12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1761066" y="1549401"/>
            <a:ext cx="8949266" cy="183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vysvětluje principy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řízení otáček asynchronních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motorů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změnou kmitočtu, přepínáním počtu pólů a změnou skluzu. Dále popisuje základní rozdíl mezi dělenými statorovými vinutími a oddělenými statorovými vinutími. 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556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950720" y="0"/>
            <a:ext cx="871728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>
                <a:latin typeface="Arial" pitchFamily="34" charset="0"/>
                <a:cs typeface="Arial" pitchFamily="34" charset="0"/>
              </a:rPr>
              <a:t>5.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Motor s dělenými statorovými vinutími má na statoru: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cs-CZ" dirty="0">
                <a:latin typeface="Arial" pitchFamily="34" charset="0"/>
                <a:cs typeface="Arial" pitchFamily="34" charset="0"/>
              </a:rPr>
              <a:t>Motor s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oddělenými </a:t>
            </a:r>
            <a:r>
              <a:rPr lang="cs-CZ" dirty="0">
                <a:latin typeface="Arial" pitchFamily="34" charset="0"/>
                <a:cs typeface="Arial" pitchFamily="34" charset="0"/>
              </a:rPr>
              <a:t>statorovými vinutími má na statoru: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cs-CZ" dirty="0">
                <a:latin typeface="Arial" pitchFamily="34" charset="0"/>
                <a:cs typeface="Arial" pitchFamily="34" charset="0"/>
              </a:rPr>
              <a:t>.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Řízení otáček přepínáním počtu pólů provádíme pouze u motorů s kotvou:</a:t>
            </a: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8.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Řízení otáček změnou skluzu provádíme pouze u motorů s kotvou: </a:t>
            </a:r>
          </a:p>
          <a:p>
            <a:pPr>
              <a:buClr>
                <a:schemeClr val="bg1"/>
              </a:buClr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9. Při řízení otáček změnou skluzu zapojíme do série s kotvou:</a:t>
            </a:r>
          </a:p>
          <a:p>
            <a:pPr>
              <a:buClr>
                <a:schemeClr val="bg1"/>
              </a:buClr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10. Změnu smyslu otáčení u asynchronních motorů provádíme:</a:t>
            </a: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8100271" y="416654"/>
            <a:ext cx="2974340" cy="57573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jedno dělené vinutí</a:t>
            </a:r>
          </a:p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8112760" y="1405937"/>
            <a:ext cx="2999317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dvě samostatná vinutí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8087783" y="2469543"/>
            <a:ext cx="2999317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nakrátko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8112760" y="3682357"/>
            <a:ext cx="2999317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kroužkovou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8112760" y="4696797"/>
            <a:ext cx="2999317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odpor nebo RLC obvod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8112760" y="5811222"/>
            <a:ext cx="2999317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záměnou dvou přívodů 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82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3843" y="1373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Seznam použitých zdrojů</a:t>
            </a:r>
            <a:endParaRPr lang="cs-CZ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674638" y="2002889"/>
            <a:ext cx="9373159" cy="47026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/>
              <a:t>[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1]	VOŽENÍLEK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Ladislav; LSTIBŮREK, František.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Základy elektrotechniky </a:t>
            </a:r>
            <a:r>
              <a:rPr lang="cs-CZ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Praha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SNTL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nakladatelství technické literatury, 1985, ISBN 04-522-85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	VAVŘIŇÁK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Petr.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Elektrické stroje a přístroje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Učební texty pro žáky naší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školy [online].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cit.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14.1.2014]. Dostupný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dev.webdevel.cz/na-	jizdarne.cz/</a:t>
            </a:r>
            <a:r>
              <a:rPr lang="cs-CZ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	</a:t>
            </a:r>
            <a:r>
              <a:rPr lang="cs-CZ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cs-CZ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uploads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/2013/10/elektricke_stroje_a_pristroje.pdf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	TKOTZ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Klaus a kolektiv. </a:t>
            </a:r>
            <a:r>
              <a:rPr lang="cs-CZ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Příručka pro elektrotechnika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Praha: Europa-Sobotáles, 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cs-CZ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cs-CZ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80-867-0600-1</a:t>
            </a:r>
            <a:r>
              <a:rPr 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900" dirty="0"/>
          </a:p>
        </p:txBody>
      </p:sp>
    </p:spTree>
    <p:extLst>
      <p:ext uri="{BB962C8B-B14F-4D97-AF65-F5344CB8AC3E}">
        <p14:creationId xmlns:p14="http://schemas.microsoft.com/office/powerpoint/2010/main" xmlns="" val="324098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6736" y="2391888"/>
            <a:ext cx="10515600" cy="132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Řízení otáček </a:t>
            </a:r>
            <a:br>
              <a:rPr lang="cs-CZ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asynchronních motorů</a:t>
            </a:r>
            <a:endParaRPr lang="cs-CZ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246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5776" y="392927"/>
            <a:ext cx="10018711" cy="1152427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Otáčky asynchronního motoru</a:t>
            </a:r>
            <a:endParaRPr lang="cs-CZ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ovéPole 13"/>
              <p:cNvSpPr txBox="1"/>
              <p:nvPr/>
            </p:nvSpPr>
            <p:spPr>
              <a:xfrm>
                <a:off x="1513316" y="1545354"/>
                <a:ext cx="9740211" cy="29558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cs-CZ" sz="2000" b="0" dirty="0" smtClean="0"/>
                  <a:t>				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d>
                      <m:dPr>
                        <m:begChr m:val="["/>
                        <m:endChr m:val="]"/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e>
                          <m:sup>
                            <m:r>
                              <a:rPr lang="cs-CZ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endParaRPr lang="cs-CZ" b="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cs-CZ" dirty="0" smtClean="0">
                  <a:solidFill>
                    <a:srgbClr val="FF0000"/>
                  </a:solidFill>
                </a:endParaRPr>
              </a:p>
              <a:p>
                <a:r>
                  <a:rPr lang="cs-CZ" b="0" dirty="0" smtClean="0">
                    <a:solidFill>
                      <a:srgbClr val="FF0000"/>
                    </a:solidFill>
                  </a:rPr>
                  <a:t>				</a:t>
                </a:r>
                <a14:m>
                  <m:oMath xmlns:m="http://schemas.openxmlformats.org/officeDocument/2006/math"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60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  <m:d>
                      <m:d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[</m:t>
                    </m:r>
                    <m:sSup>
                      <m:sSupPr>
                        <m:ctrlP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𝑚𝑖𝑛</m:t>
                        </m:r>
                      </m:e>
                      <m:sup>
                        <m:r>
                          <a:rPr lang="cs-CZ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cs-CZ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cs-CZ" dirty="0" smtClean="0">
                  <a:solidFill>
                    <a:srgbClr val="FF0000"/>
                  </a:solidFill>
                </a:endParaRPr>
              </a:p>
              <a:p>
                <a:r>
                  <a:rPr lang="cs-CZ" dirty="0"/>
                  <a:t>	</a:t>
                </a:r>
                <a:r>
                  <a:rPr lang="cs-CZ" dirty="0" smtClean="0"/>
                  <a:t>								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𝑜𝑡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áč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𝑘𝑦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𝑎𝑠𝑦𝑛𝑐h𝑟𝑜𝑛𝑛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𝑚𝑜𝑡𝑜𝑟𝑢</m:t>
                    </m:r>
                  </m:oMath>
                </a14:m>
                <a:endParaRPr lang="cs-CZ" b="0" dirty="0" smtClean="0"/>
              </a:p>
              <a:p>
                <a:r>
                  <a:rPr lang="cs-CZ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𝑜𝑡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áč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𝑘𝑦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𝑖𝑣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é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𝑚𝑎𝑔𝑛𝑒𝑡𝑖𝑐𝑘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é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𝑝𝑜𝑙𝑒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𝑠𝑡𝑎𝑡𝑜𝑟𝑢</m:t>
                    </m:r>
                  </m:oMath>
                </a14:m>
                <a:endParaRPr lang="cs-CZ" b="0" dirty="0" smtClean="0"/>
              </a:p>
              <a:p>
                <a:r>
                  <a:rPr lang="cs-CZ" b="0" dirty="0" smtClean="0"/>
                  <a:t>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𝑠𝑘𝑙𝑢𝑧</m:t>
                    </m:r>
                  </m:oMath>
                </a14:m>
                <a:endParaRPr lang="cs-CZ" b="0" dirty="0" smtClean="0"/>
              </a:p>
              <a:p>
                <a:r>
                  <a:rPr lang="cs-CZ" b="0" dirty="0" smtClean="0"/>
                  <a:t>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𝑘𝑚𝑖𝑡𝑜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𝑒𝑡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𝑛𝑎𝑝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𝑗𝑒𝑐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h𝑜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𝑛𝑎𝑝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ě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í</m:t>
                    </m:r>
                  </m:oMath>
                </a14:m>
                <a:endParaRPr lang="cs-CZ" b="0" dirty="0" smtClean="0"/>
              </a:p>
              <a:p>
                <a:r>
                  <a:rPr lang="cs-CZ" b="0" dirty="0" smtClean="0"/>
                  <a:t>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…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𝑝𝑜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č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𝑒𝑡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ó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𝑙𝑜𝑣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ý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𝑐h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𝑑𝑣𝑜𝑗𝑖𝑐</m:t>
                    </m:r>
                    <m:r>
                      <a:rPr lang="cs-CZ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cs-CZ" dirty="0"/>
              </a:p>
              <a:p>
                <a:r>
                  <a:rPr lang="cs-CZ" dirty="0" smtClean="0"/>
                  <a:t> </a:t>
                </a:r>
                <a:endParaRPr lang="cs-CZ" dirty="0"/>
              </a:p>
            </p:txBody>
          </p:sp>
        </mc:Choice>
        <mc:Fallback>
          <p:sp>
            <p:nvSpPr>
              <p:cNvPr id="14" name="TextovéPol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316" y="1545354"/>
                <a:ext cx="9740211" cy="2955874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Šipka doprava 15"/>
          <p:cNvSpPr/>
          <p:nvPr/>
        </p:nvSpPr>
        <p:spPr>
          <a:xfrm>
            <a:off x="1582984" y="4756708"/>
            <a:ext cx="978408" cy="3670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2685202" y="4741766"/>
            <a:ext cx="67730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  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Otáčky asynchronního motoru lze řídit: </a:t>
            </a: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4000500" lvl="8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změnou kmitočtu</a:t>
            </a:r>
          </a:p>
          <a:p>
            <a:pPr marL="4000500" lvl="8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přepínáním počtu pólů</a:t>
            </a:r>
          </a:p>
          <a:p>
            <a:pPr marL="4000500" lvl="8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skluzem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020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218414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Řízení otáček změnou </a:t>
            </a: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kmitočtu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672846" y="1781667"/>
                <a:ext cx="10018713" cy="4499728"/>
              </a:xfrm>
            </p:spPr>
            <p:txBody>
              <a:bodyPr>
                <a:normAutofit/>
              </a:bodyPr>
              <a:lstStyle/>
              <a:p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Zvýší-li </a:t>
                </a:r>
                <a:r>
                  <a:rPr lang="cs-CZ" dirty="0">
                    <a:latin typeface="Arial" panose="020B0604020202020204" pitchFamily="34" charset="0"/>
                    <a:cs typeface="Arial" panose="020B0604020202020204" pitchFamily="34" charset="0"/>
                  </a:rPr>
                  <a:t>se frekvence zdroje, zvýší se otáčky magnetického pole statoru a tedy i otáčky </a:t>
                </a:r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rotoru. </a:t>
                </a:r>
                <a:r>
                  <a:rPr lang="cs-CZ" dirty="0">
                    <a:latin typeface="Arial" panose="020B0604020202020204" pitchFamily="34" charset="0"/>
                    <a:cs typeface="Arial" panose="020B0604020202020204" pitchFamily="34" charset="0"/>
                  </a:rPr>
                  <a:t>Při snížení frekvence </a:t>
                </a:r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 otáčky magnetického pole statoru i otáčky rotoru sníží. </a:t>
                </a:r>
              </a:p>
              <a:p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Ze vztahu pro indukované napětí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cs-CZ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4,44.</m:t>
                    </m:r>
                    <m:sSub>
                      <m:sSubPr>
                        <m:ctrlP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cs-CZ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vyplývá, že magnetický indukční tok je přímo úměrný napětí a nepřímo úměrný frekvenci.</a:t>
                </a:r>
              </a:p>
              <a:p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Při regulaci otáček změnou frekvence musíme regulovat i napětí tak, aby magnetický tok </a:t>
                </a:r>
                <a:r>
                  <a:rPr lang="el-GR" dirty="0" smtClean="0">
                    <a:latin typeface="+mj-lt"/>
                    <a:cs typeface="Arial" panose="020B0604020202020204" pitchFamily="34" charset="0"/>
                  </a:rPr>
                  <a:t>φ</a:t>
                </a:r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byl stále konstantní – motor bude plně magneticky využit a maximální moment motoru bude zachován </a:t>
                </a:r>
                <a:endParaRPr lang="cs-CZ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2846" y="1781667"/>
                <a:ext cx="10018713" cy="4499728"/>
              </a:xfrm>
              <a:blipFill rotWithShape="0">
                <a:blip r:embed="rId2" cstate="print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36714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70574468"/>
              </p:ext>
            </p:extLst>
          </p:nvPr>
        </p:nvGraphicFramePr>
        <p:xfrm>
          <a:off x="3664693" y="1627283"/>
          <a:ext cx="4386650" cy="4335685"/>
        </p:xfrm>
        <a:graphic>
          <a:graphicData uri="http://schemas.openxmlformats.org/presentationml/2006/ole">
            <p:oleObj spid="_x0000_s3097" r:id="rId3" imgW="1847850" imgH="1828800" progId="">
              <p:embed/>
            </p:oleObj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2110947" y="775295"/>
            <a:ext cx="9306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Obr. 1.  Zatěžovací charakteristika asynchronního motoru pro různé frekvence [2]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675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3608" y="797010"/>
            <a:ext cx="10018713" cy="175259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Řízení </a:t>
            </a:r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otáček změnou </a:t>
            </a:r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kmitočtu:</a:t>
            </a:r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937686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Vyžaduje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měnič kmitočtu - v rozvodné síti je stálá frekvence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50Hz.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Měnič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kmitočtu může být realizován buď jiným elektrickým strojem nebo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častěji elektronickým měničem frekvence.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Dnes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nejpoužívanější regulace - elektronické měniče jsou schopny měnit frekvenci plynule od jednotek Hz až do několika set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Hz.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45761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278924"/>
          </a:xfrm>
        </p:spPr>
        <p:txBody>
          <a:bodyPr/>
          <a:lstStyle/>
          <a:p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cs-CZ" sz="3600" b="1" dirty="0">
                <a:latin typeface="Arial" panose="020B0604020202020204" pitchFamily="34" charset="0"/>
                <a:cs typeface="Arial" panose="020B0604020202020204" pitchFamily="34" charset="0"/>
              </a:rPr>
              <a:t>Řízení otáček </a:t>
            </a: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přepínáním počtu pólů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44948" y="1777312"/>
            <a:ext cx="10018713" cy="4116861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Otáčky lze měnit pouze po skocích, přepínáním jednotlivých skupin cívek statorového vinutí.</a:t>
            </a:r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Použití pouze u motorů s kotvou nakrátko, u motorů s kotvou kroužkovou bychom museli přepínat i rotorové vinutí.</a:t>
            </a:r>
          </a:p>
          <a:p>
            <a:pPr>
              <a:lnSpc>
                <a:spcPct val="170000"/>
              </a:lnSpc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Motor s kotvou nakrátko má na statoru dvě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oddělená statorová vinutí s rozdílnými počty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pólů nebo má jen jedno dělené vinutí.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22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481914"/>
            <a:ext cx="10018713" cy="914400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Motor s </a:t>
            </a:r>
            <a:r>
              <a:rPr lang="cs-CZ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dělenými </a:t>
            </a:r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statorovými vinutími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1" y="1709350"/>
            <a:ext cx="10707689" cy="5148650"/>
          </a:xfrm>
        </p:spPr>
        <p:txBody>
          <a:bodyPr>
            <a:norm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Stator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má jen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jedno dělené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vinutí - vinutí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každé fáze statoru je rozděleno odbočkou na dvě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části. 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Přepínačem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pólů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se spojí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cívky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vinutí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sériově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/pro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malé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otáčky/ nebo paralelně /pro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velké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otáčky/.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Přepínáním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cívek ze sériového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paralelní zapojení je původní počet pólů zmenšen na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polovinu - zdvojnásobí se otáčky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točivého magnetického pole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Má-li motor dvě oddělená a zároveň dělená vinutí, je možno přepojováním získat až 4 různé otáčky. 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Nejčastěji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se používá přepínání hvězda - dvojitá hvězda nebo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trojúhelník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- dvojitá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hvězda.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80194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Červeno-fialová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aralaxa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717</TotalTime>
  <Words>660</Words>
  <Application>Microsoft Office PowerPoint</Application>
  <PresentationFormat>Vlastní</PresentationFormat>
  <Paragraphs>148</Paragraphs>
  <Slides>21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0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Paralaxa</vt:lpstr>
      <vt:lpstr>Snímek 1</vt:lpstr>
      <vt:lpstr>Snímek 2</vt:lpstr>
      <vt:lpstr>Řízení otáček  asynchronních motorů</vt:lpstr>
      <vt:lpstr>Otáčky asynchronního motoru</vt:lpstr>
      <vt:lpstr> 1. Řízení otáček změnou kmitočtu </vt:lpstr>
      <vt:lpstr>Snímek 6</vt:lpstr>
      <vt:lpstr> Řízení otáček změnou kmitočtu: </vt:lpstr>
      <vt:lpstr>2. Řízení otáček přepínáním počtu pólů </vt:lpstr>
      <vt:lpstr>Motor s dělenými statorovými vinutími</vt:lpstr>
      <vt:lpstr>Snímek 10</vt:lpstr>
      <vt:lpstr>Motor s oddělenými statorovými vinutími </vt:lpstr>
      <vt:lpstr>Snímek 12</vt:lpstr>
      <vt:lpstr>3. Řízení otáček změnou skluzu</vt:lpstr>
      <vt:lpstr>Regulace otáček sériovým rezistorem </vt:lpstr>
      <vt:lpstr>Snímek 15</vt:lpstr>
      <vt:lpstr>Regulace otáček sériovým RLC obvodem </vt:lpstr>
      <vt:lpstr>Snímek 17</vt:lpstr>
      <vt:lpstr>Změna směru otáčení  </vt:lpstr>
      <vt:lpstr>Shrnutí učiva</vt:lpstr>
      <vt:lpstr>Snímek 20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Řízení otáček  asynchronních motorů</dc:title>
  <dc:creator>Edita</dc:creator>
  <cp:lastModifiedBy>Erda</cp:lastModifiedBy>
  <cp:revision>55</cp:revision>
  <dcterms:created xsi:type="dcterms:W3CDTF">2014-02-16T11:07:47Z</dcterms:created>
  <dcterms:modified xsi:type="dcterms:W3CDTF">2014-07-09T19:32:26Z</dcterms:modified>
  <cp:contentStatus/>
</cp:coreProperties>
</file>