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7"/>
  </p:notesMasterIdLst>
  <p:sldIdLst>
    <p:sldId id="259" r:id="rId2"/>
    <p:sldId id="261" r:id="rId3"/>
    <p:sldId id="256" r:id="rId4"/>
    <p:sldId id="262" r:id="rId5"/>
    <p:sldId id="277" r:id="rId6"/>
    <p:sldId id="260" r:id="rId7"/>
    <p:sldId id="276" r:id="rId8"/>
    <p:sldId id="264" r:id="rId9"/>
    <p:sldId id="263" r:id="rId10"/>
    <p:sldId id="278" r:id="rId11"/>
    <p:sldId id="279" r:id="rId12"/>
    <p:sldId id="265" r:id="rId13"/>
    <p:sldId id="269" r:id="rId14"/>
    <p:sldId id="266" r:id="rId15"/>
    <p:sldId id="267" r:id="rId16"/>
    <p:sldId id="280" r:id="rId17"/>
    <p:sldId id="281" r:id="rId18"/>
    <p:sldId id="291" r:id="rId19"/>
    <p:sldId id="289" r:id="rId20"/>
    <p:sldId id="282" r:id="rId21"/>
    <p:sldId id="283" r:id="rId22"/>
    <p:sldId id="284" r:id="rId23"/>
    <p:sldId id="294" r:id="rId24"/>
    <p:sldId id="293" r:id="rId25"/>
    <p:sldId id="286" r:id="rId26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92" autoAdjust="0"/>
    <p:restoredTop sz="94660"/>
  </p:normalViewPr>
  <p:slideViewPr>
    <p:cSldViewPr snapToGrid="0">
      <p:cViewPr varScale="1">
        <p:scale>
          <a:sx n="73" d="100"/>
          <a:sy n="73" d="100"/>
        </p:scale>
        <p:origin x="-576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311B01-4532-45A8-81ED-D4FA52D2093D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0BBC60-7CA5-4196-BEEF-C8E9B8914388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156548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E6AB11-066D-426E-B49B-13F122038771}" type="slidenum">
              <a:rPr lang="cs-CZ" smtClean="0">
                <a:solidFill>
                  <a:prstClr val="black"/>
                </a:solidFill>
              </a:rPr>
              <a:pPr/>
              <a:t>1</a:t>
            </a:fld>
            <a:endParaRPr lang="cs-CZ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275789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2" y="1380070"/>
            <a:ext cx="8574623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8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0B7A4-A89E-47D5-8DE8-589275042B58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3" y="5883277"/>
            <a:ext cx="4324044" cy="365125"/>
          </a:xfrm>
        </p:spPr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45E9B-42F5-4569-9AC9-55D045961CA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41125724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sh dir="u"/>
      </p:transition>
    </mc:Choice>
    <mc:Fallback>
      <p:transition spd="slow">
        <p:push dir="u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tický obrázek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0B7A4-A89E-47D5-8DE8-589275042B58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45E9B-42F5-4569-9AC9-55D045961CA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4057652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sh dir="u"/>
      </p:transition>
    </mc:Choice>
    <mc:Fallback>
      <p:transition spd="slow">
        <p:push dir="u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4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3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0B7A4-A89E-47D5-8DE8-589275042B58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45E9B-42F5-4569-9AC9-55D045961CA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2902153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sh dir="u"/>
      </p:transition>
    </mc:Choice>
    <mc:Fallback>
      <p:transition spd="slow">
        <p:push dir="u"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3" y="685801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3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0B7A4-A89E-47D5-8DE8-589275042B58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45E9B-42F5-4569-9AC9-55D045961CA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4832248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sh dir="u"/>
      </p:transition>
    </mc:Choice>
    <mc:Fallback>
      <p:transition spd="slow">
        <p:push dir="u"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1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0B7A4-A89E-47D5-8DE8-589275042B58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45E9B-42F5-4569-9AC9-55D045961CA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1546951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sh dir="u"/>
      </p:transition>
    </mc:Choice>
    <mc:Fallback>
      <p:transition spd="slow">
        <p:push dir="u"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 s citac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3" y="685801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4" y="3886200"/>
            <a:ext cx="10018711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1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0B7A4-A89E-47D5-8DE8-589275042B58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45E9B-42F5-4569-9AC9-55D045961CA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2889608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sh dir="u"/>
      </p:transition>
    </mc:Choice>
    <mc:Fallback>
      <p:transition spd="slow">
        <p:push dir="u"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vda nebo neprav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2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3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0B7A4-A89E-47D5-8DE8-589275042B58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45E9B-42F5-4569-9AC9-55D045961CA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8610483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sh dir="u"/>
      </p:transition>
    </mc:Choice>
    <mc:Fallback>
      <p:transition spd="slow">
        <p:push dir="u"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0B7A4-A89E-47D5-8DE8-589275042B58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45E9B-42F5-4569-9AC9-55D045961CA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6657765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sh dir="u"/>
      </p:transition>
    </mc:Choice>
    <mc:Fallback>
      <p:transition spd="slow">
        <p:push dir="u"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7" y="685800"/>
            <a:ext cx="1770369" cy="5105400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3" y="685800"/>
            <a:ext cx="8019743" cy="5105400"/>
          </a:xfrm>
        </p:spPr>
        <p:txBody>
          <a:bodyPr vert="eaVert" anchor="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0B7A4-A89E-47D5-8DE8-589275042B58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45E9B-42F5-4569-9AC9-55D045961CA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84080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sh dir="u"/>
      </p:transition>
    </mc:Choice>
    <mc:Fallback>
      <p:transition spd="slow">
        <p:push dir="u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0B7A4-A89E-47D5-8DE8-589275042B58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8" y="5867133"/>
            <a:ext cx="551167" cy="365125"/>
          </a:xfrm>
        </p:spPr>
        <p:txBody>
          <a:bodyPr/>
          <a:lstStyle/>
          <a:p>
            <a:fld id="{4E145E9B-42F5-4569-9AC9-55D045961CA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9712653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sh dir="u"/>
      </p:transition>
    </mc:Choice>
    <mc:Fallback>
      <p:transition spd="slow">
        <p:push dir="u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80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9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0B7A4-A89E-47D5-8DE8-589275042B58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45E9B-42F5-4569-9AC9-55D045961CA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508987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sh dir="u"/>
      </p:transition>
    </mc:Choice>
    <mc:Fallback>
      <p:transition spd="slow">
        <p:push dir="u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2"/>
            <a:ext cx="10018713" cy="1752599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4" y="2667001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0B7A4-A89E-47D5-8DE8-589275042B58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45E9B-42F5-4569-9AC9-55D045961CA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3865507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sh dir="u"/>
      </p:transition>
    </mc:Choice>
    <mc:Fallback>
      <p:transition spd="slow">
        <p:push dir="u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9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0B7A4-A89E-47D5-8DE8-589275042B58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45E9B-42F5-4569-9AC9-55D045961CA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5543511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sh dir="u"/>
      </p:transition>
    </mc:Choice>
    <mc:Fallback>
      <p:transition spd="slow">
        <p:push dir="u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0B7A4-A89E-47D5-8DE8-589275042B58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45E9B-42F5-4569-9AC9-55D045961CA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1655240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sh dir="u"/>
      </p:transition>
    </mc:Choice>
    <mc:Fallback>
      <p:transition spd="slow">
        <p:push dir="u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0B7A4-A89E-47D5-8DE8-589275042B58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45E9B-42F5-4569-9AC9-55D045961CA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42452809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sh dir="u"/>
      </p:transition>
    </mc:Choice>
    <mc:Fallback>
      <p:transition spd="slow">
        <p:push dir="u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4" y="685801"/>
            <a:ext cx="6240991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3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0B7A4-A89E-47D5-8DE8-589275042B58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45E9B-42F5-4569-9AC9-55D045961CA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9110572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sh dir="u"/>
      </p:transition>
    </mc:Choice>
    <mc:Fallback>
      <p:transition spd="slow">
        <p:push dir="u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5" y="1752599"/>
            <a:ext cx="5426159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5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5" y="3124199"/>
            <a:ext cx="5426159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0B7A4-A89E-47D5-8DE8-589275042B58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45E9B-42F5-4569-9AC9-55D045961CA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4702908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sh dir="u"/>
      </p:transition>
    </mc:Choice>
    <mc:Fallback>
      <p:transition spd="slow">
        <p:push dir="u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 cstate="print">
            <a:alphaModFix amt="83000"/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2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3" y="685802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2667001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7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B70B7A4-A89E-47D5-8DE8-589275042B58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81" y="5883277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8" y="5883277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E145E9B-42F5-4569-9AC9-55D045961CA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8677511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  <p:sldLayoutId id="2147483725" r:id="rId17"/>
  </p:sldLayoutIdLst>
  <mc:AlternateContent xmlns:mc="http://schemas.openxmlformats.org/markup-compatibility/2006">
    <mc:Choice xmlns:p14="http://schemas.microsoft.com/office/powerpoint/2010/main" xmlns="" Requires="p14">
      <p:transition spd="slow" p14:dur="2000">
        <p:push dir="u"/>
      </p:transition>
    </mc:Choice>
    <mc:Fallback>
      <p:transition spd="slow">
        <p:push dir="u"/>
      </p:transition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3" name="Obrázek 4" descr="OPVK_hor_zakladni_logolink_CMYK_cz.t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6275" y="136388"/>
            <a:ext cx="6015038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515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017092237"/>
              </p:ext>
            </p:extLst>
          </p:nvPr>
        </p:nvGraphicFramePr>
        <p:xfrm>
          <a:off x="1729209" y="1639475"/>
          <a:ext cx="9323109" cy="4379655"/>
        </p:xfrm>
        <a:graphic>
          <a:graphicData uri="http://schemas.openxmlformats.org/drawingml/2006/table">
            <a:tbl>
              <a:tblPr/>
              <a:tblGrid>
                <a:gridCol w="2954861"/>
                <a:gridCol w="6368248"/>
              </a:tblGrid>
              <a:tr h="4923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433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433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VY_32_INOVACE_528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433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Asynchronní motory - spouštění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579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Ing. </a:t>
                      </a:r>
                      <a:r>
                        <a:rPr kumimoji="0" lang="cs-CZ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Hynečková</a:t>
                      </a: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Blanka, Ing. Carbolová Miroslava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433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14. 1. 2014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433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+mn-cs"/>
                        </a:rPr>
                        <a:t>Druhý ročník čtyřletého denního studia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+mn-cs"/>
                        </a:rPr>
                        <a:t>Druhý a třetí ročník tříletého denního studia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+mn-cs"/>
                        </a:rPr>
                        <a:t>První ročník dvouletého denního nástavbového studia. 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79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Elektrické stroje a přístroje/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Přímé připojení k síti, rozběh hvězda-trojúhelník, rozběhový transformátor, statorový spouštěč, rotorový spouštěč, speciální úprava klece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12" name="Text Box 464"/>
          <p:cNvSpPr txBox="1">
            <a:spLocks noChangeArrowheads="1"/>
          </p:cNvSpPr>
          <p:nvPr/>
        </p:nvSpPr>
        <p:spPr bwMode="auto">
          <a:xfrm>
            <a:off x="4991976" y="6222180"/>
            <a:ext cx="6000750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cs-CZ" sz="135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Autor prohlašuje, že řádně uvedl všechny použité zdroje.</a:t>
            </a:r>
            <a:br>
              <a:rPr lang="cs-CZ" sz="135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cs-CZ" sz="135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Pokud není uvedeno jinak, použitý materiál je z vlastních zdrojů autora.</a:t>
            </a:r>
          </a:p>
        </p:txBody>
      </p:sp>
    </p:spTree>
    <p:extLst>
      <p:ext uri="{BB962C8B-B14F-4D97-AF65-F5344CB8AC3E}">
        <p14:creationId xmlns:p14="http://schemas.microsoft.com/office/powerpoint/2010/main" xmlns="" val="16738267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06769" y="1833766"/>
            <a:ext cx="3671897" cy="4399560"/>
          </a:xfrm>
          <a:prstGeom prst="rect">
            <a:avLst/>
          </a:prstGeom>
        </p:spPr>
      </p:pic>
      <p:sp>
        <p:nvSpPr>
          <p:cNvPr id="6" name="Obdélník 5"/>
          <p:cNvSpPr/>
          <p:nvPr/>
        </p:nvSpPr>
        <p:spPr>
          <a:xfrm>
            <a:off x="1273110" y="2117637"/>
            <a:ext cx="6519386" cy="383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spcAft>
                <a:spcPts val="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cs-CZ" dirty="0">
                <a:latin typeface="Times New Roman" panose="02020603050405020304" pitchFamily="18" charset="0"/>
                <a:ea typeface="Times New Roman" panose="02020603050405020304" pitchFamily="18" charset="0"/>
              </a:rPr>
              <a:t>Stykač </a:t>
            </a:r>
            <a:r>
              <a:rPr lang="cs-CZ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KM1</a:t>
            </a:r>
            <a:r>
              <a:rPr lang="cs-CZ" dirty="0">
                <a:latin typeface="Times New Roman" panose="02020603050405020304" pitchFamily="18" charset="0"/>
                <a:ea typeface="Times New Roman" panose="02020603050405020304" pitchFamily="18" charset="0"/>
              </a:rPr>
              <a:t> se nazývá hlavní. Na tomto stykači bývá instalován časový blok pro řízení rozběhu. </a:t>
            </a:r>
            <a:endParaRPr lang="cs-CZ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spcAft>
                <a:spcPts val="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cs-CZ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Stykač </a:t>
            </a:r>
            <a:r>
              <a:rPr lang="cs-CZ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KM2</a:t>
            </a:r>
            <a:r>
              <a:rPr lang="cs-CZ" dirty="0">
                <a:latin typeface="Times New Roman" panose="02020603050405020304" pitchFamily="18" charset="0"/>
                <a:ea typeface="Times New Roman" panose="02020603050405020304" pitchFamily="18" charset="0"/>
              </a:rPr>
              <a:t> je určen pro zapojení do </a:t>
            </a:r>
            <a:r>
              <a:rPr lang="cs-CZ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trojúhelníku</a:t>
            </a:r>
          </a:p>
          <a:p>
            <a:pPr marL="285750" indent="-285750">
              <a:lnSpc>
                <a:spcPct val="150000"/>
              </a:lnSpc>
              <a:spcAft>
                <a:spcPts val="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cs-CZ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Stykač </a:t>
            </a:r>
            <a:r>
              <a:rPr lang="cs-CZ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KM3</a:t>
            </a:r>
            <a:r>
              <a:rPr lang="cs-CZ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cs-CZ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je určen pro zapojení do </a:t>
            </a:r>
            <a:r>
              <a:rPr lang="cs-CZ" dirty="0">
                <a:latin typeface="Times New Roman" panose="02020603050405020304" pitchFamily="18" charset="0"/>
                <a:ea typeface="Times New Roman" panose="02020603050405020304" pitchFamily="18" charset="0"/>
              </a:rPr>
              <a:t>hvězdy. </a:t>
            </a:r>
            <a:endParaRPr lang="cs-CZ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spcAft>
                <a:spcPts val="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cs-CZ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Tepelná </a:t>
            </a:r>
            <a:r>
              <a:rPr lang="cs-CZ" dirty="0">
                <a:latin typeface="Times New Roman" panose="02020603050405020304" pitchFamily="18" charset="0"/>
                <a:ea typeface="Times New Roman" panose="02020603050405020304" pitchFamily="18" charset="0"/>
              </a:rPr>
              <a:t>ochrana </a:t>
            </a:r>
            <a:r>
              <a:rPr lang="cs-CZ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FR</a:t>
            </a:r>
            <a:r>
              <a:rPr lang="cs-CZ" dirty="0">
                <a:latin typeface="Times New Roman" panose="02020603050405020304" pitchFamily="18" charset="0"/>
                <a:ea typeface="Times New Roman" panose="02020603050405020304" pitchFamily="18" charset="0"/>
              </a:rPr>
              <a:t> je zapojena tak, aby při rozběhu do trojúhelníku nereagovala na možné krátkodobém přetížení pohonu. </a:t>
            </a:r>
            <a:endParaRPr lang="cs-CZ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spcAft>
                <a:spcPts val="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cs-CZ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Mezi </a:t>
            </a:r>
            <a:r>
              <a:rPr lang="cs-CZ" dirty="0">
                <a:latin typeface="Times New Roman" panose="02020603050405020304" pitchFamily="18" charset="0"/>
                <a:ea typeface="Times New Roman" panose="02020603050405020304" pitchFamily="18" charset="0"/>
              </a:rPr>
              <a:t>stykači </a:t>
            </a:r>
            <a:r>
              <a:rPr lang="cs-CZ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KM2</a:t>
            </a:r>
            <a:r>
              <a:rPr lang="cs-CZ" dirty="0"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cs-CZ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KM3</a:t>
            </a:r>
            <a:r>
              <a:rPr lang="cs-CZ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cs-CZ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bývá </a:t>
            </a:r>
            <a:r>
              <a:rPr lang="cs-CZ" dirty="0">
                <a:latin typeface="Times New Roman" panose="02020603050405020304" pitchFamily="18" charset="0"/>
                <a:ea typeface="Times New Roman" panose="02020603050405020304" pitchFamily="18" charset="0"/>
              </a:rPr>
              <a:t>nainstalován blok mechanického blokování stykačů pro zamezení současného sepnutí (a zkratu).</a:t>
            </a:r>
            <a:endParaRPr lang="cs-CZ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2110769" y="981681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cs-CZ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Obr. </a:t>
            </a:r>
            <a:r>
              <a:rPr lang="cs-CZ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</a:t>
            </a:r>
            <a:r>
              <a:rPr lang="cs-CZ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cs-CZ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Silové obvody spouštění asynchronního motoru 	nakrátko přepínačem hvězda – trojúhelník [4] </a:t>
            </a:r>
            <a:endParaRPr lang="cs-CZ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48330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072846" y="2174325"/>
            <a:ext cx="3707600" cy="3573752"/>
          </a:xfrm>
          <a:prstGeom prst="rect">
            <a:avLst/>
          </a:prstGeom>
        </p:spPr>
      </p:pic>
      <p:sp>
        <p:nvSpPr>
          <p:cNvPr id="5" name="Obdélník 4"/>
          <p:cNvSpPr/>
          <p:nvPr/>
        </p:nvSpPr>
        <p:spPr>
          <a:xfrm>
            <a:off x="1460058" y="1629793"/>
            <a:ext cx="6270810" cy="4662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cs-CZ" dirty="0">
                <a:latin typeface="Times New Roman" panose="02020603050405020304" pitchFamily="18" charset="0"/>
                <a:ea typeface="Times New Roman" panose="02020603050405020304" pitchFamily="18" charset="0"/>
              </a:rPr>
              <a:t>Nejjednodušší je řízení pomocí zpožděných pomocných kontaktů na stykači </a:t>
            </a:r>
            <a:r>
              <a:rPr lang="cs-CZ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KM1</a:t>
            </a:r>
            <a:r>
              <a:rPr lang="cs-CZ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 </a:t>
            </a:r>
            <a:endParaRPr lang="cs-CZ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spcAft>
                <a:spcPts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cs-CZ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Stiskem </a:t>
            </a:r>
            <a:r>
              <a:rPr lang="cs-CZ" dirty="0">
                <a:latin typeface="Times New Roman" panose="02020603050405020304" pitchFamily="18" charset="0"/>
                <a:ea typeface="Times New Roman" panose="02020603050405020304" pitchFamily="18" charset="0"/>
              </a:rPr>
              <a:t>tlačítka SB1 se sepne </a:t>
            </a:r>
            <a:r>
              <a:rPr lang="cs-CZ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hlavní stykač </a:t>
            </a:r>
            <a:r>
              <a:rPr lang="cs-CZ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KM3</a:t>
            </a:r>
            <a:r>
              <a:rPr lang="cs-CZ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cs-CZ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a </a:t>
            </a:r>
            <a:r>
              <a:rPr lang="cs-CZ" dirty="0">
                <a:latin typeface="Times New Roman" panose="02020603050405020304" pitchFamily="18" charset="0"/>
                <a:ea typeface="Times New Roman" panose="02020603050405020304" pitchFamily="18" charset="0"/>
              </a:rPr>
              <a:t>současně sepne i </a:t>
            </a:r>
            <a:r>
              <a:rPr lang="cs-CZ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stykač </a:t>
            </a:r>
            <a:r>
              <a:rPr lang="cs-CZ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KM1</a:t>
            </a:r>
            <a:r>
              <a:rPr lang="cs-CZ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- motor se </a:t>
            </a:r>
            <a:r>
              <a:rPr lang="cs-CZ" dirty="0">
                <a:latin typeface="Times New Roman" panose="02020603050405020304" pitchFamily="18" charset="0"/>
                <a:ea typeface="Times New Roman" panose="02020603050405020304" pitchFamily="18" charset="0"/>
              </a:rPr>
              <a:t>roztočí v zapojení do hvězdy</a:t>
            </a:r>
            <a:r>
              <a:rPr lang="cs-CZ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marL="285750" indent="-285750">
              <a:lnSpc>
                <a:spcPct val="150000"/>
              </a:lnSpc>
              <a:spcAft>
                <a:spcPts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cs-CZ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Zpožděný kontakt </a:t>
            </a:r>
            <a:r>
              <a:rPr lang="cs-CZ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KM1</a:t>
            </a:r>
            <a:r>
              <a:rPr lang="cs-CZ" dirty="0">
                <a:latin typeface="Times New Roman" panose="02020603050405020304" pitchFamily="18" charset="0"/>
                <a:ea typeface="Times New Roman" panose="02020603050405020304" pitchFamily="18" charset="0"/>
              </a:rPr>
              <a:t>vypne</a:t>
            </a:r>
            <a:r>
              <a:rPr lang="cs-CZ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cs-CZ" dirty="0">
                <a:latin typeface="Times New Roman" panose="02020603050405020304" pitchFamily="18" charset="0"/>
                <a:ea typeface="Times New Roman" panose="02020603050405020304" pitchFamily="18" charset="0"/>
              </a:rPr>
              <a:t>v nastaveném čase stykač </a:t>
            </a:r>
            <a:r>
              <a:rPr lang="cs-CZ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KM3 </a:t>
            </a:r>
            <a:r>
              <a:rPr lang="cs-CZ" dirty="0">
                <a:latin typeface="Times New Roman" panose="02020603050405020304" pitchFamily="18" charset="0"/>
                <a:ea typeface="Times New Roman" panose="02020603050405020304" pitchFamily="18" charset="0"/>
              </a:rPr>
              <a:t>a současně sepne stykač </a:t>
            </a:r>
            <a:r>
              <a:rPr lang="cs-CZ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KM2</a:t>
            </a:r>
            <a:r>
              <a:rPr lang="cs-CZ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- motor běží v zapojení </a:t>
            </a:r>
            <a:r>
              <a:rPr lang="cs-CZ" dirty="0">
                <a:latin typeface="Times New Roman" panose="02020603050405020304" pitchFamily="18" charset="0"/>
                <a:ea typeface="Times New Roman" panose="02020603050405020304" pitchFamily="18" charset="0"/>
              </a:rPr>
              <a:t>do trojúhelníku. </a:t>
            </a:r>
            <a:endParaRPr lang="cs-CZ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cs-CZ" dirty="0">
                <a:latin typeface="Times New Roman" panose="02020603050405020304" pitchFamily="18" charset="0"/>
                <a:ea typeface="Times New Roman" panose="02020603050405020304" pitchFamily="18" charset="0"/>
              </a:rPr>
              <a:t>Ochranu proti zkratu zajišťuje zapojení rozpínacích kontaktů stykačů </a:t>
            </a:r>
            <a:r>
              <a:rPr lang="cs-CZ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KM2</a:t>
            </a:r>
            <a:r>
              <a:rPr lang="cs-CZ" dirty="0"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cs-CZ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KM3</a:t>
            </a:r>
            <a:r>
              <a:rPr lang="cs-CZ" dirty="0">
                <a:latin typeface="Times New Roman" panose="02020603050405020304" pitchFamily="18" charset="0"/>
                <a:ea typeface="Times New Roman" panose="02020603050405020304" pitchFamily="18" charset="0"/>
              </a:rPr>
              <a:t> a blok mechanického blokování mezi těmito stykači. </a:t>
            </a:r>
          </a:p>
          <a:p>
            <a:pPr marL="285750" indent="-285750">
              <a:lnSpc>
                <a:spcPct val="150000"/>
              </a:lnSpc>
              <a:spcAft>
                <a:spcPts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cs-CZ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Elektromotor </a:t>
            </a:r>
            <a:r>
              <a:rPr lang="cs-CZ" dirty="0">
                <a:latin typeface="Times New Roman" panose="02020603050405020304" pitchFamily="18" charset="0"/>
                <a:ea typeface="Times New Roman" panose="02020603050405020304" pitchFamily="18" charset="0"/>
              </a:rPr>
              <a:t>vypneme vypínacím tlačítkem SB2. </a:t>
            </a:r>
            <a:endParaRPr lang="cs-CZ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Obdélník 5"/>
          <p:cNvSpPr/>
          <p:nvPr/>
        </p:nvSpPr>
        <p:spPr>
          <a:xfrm>
            <a:off x="3228219" y="736147"/>
            <a:ext cx="645673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cs-CZ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Obr. </a:t>
            </a:r>
            <a:r>
              <a:rPr lang="cs-CZ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	Ovládací obvody spouštění asynchronního motoru 	nakrátko přepínačem hvězda – trojúhelník [4]</a:t>
            </a:r>
            <a:endParaRPr lang="cs-CZ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032769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527855" y="938350"/>
            <a:ext cx="10018713" cy="1278924"/>
          </a:xfrm>
        </p:spPr>
        <p:txBody>
          <a:bodyPr>
            <a:normAutofit fontScale="90000"/>
          </a:bodyPr>
          <a:lstStyle/>
          <a:p>
            <a:r>
              <a:rPr lang="cs-CZ" sz="25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25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25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25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31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</a:t>
            </a:r>
            <a:r>
              <a:rPr lang="cs-CZ" sz="31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Spouštění asynchronních motorů nakrátko </a:t>
            </a:r>
            <a:br>
              <a:rPr lang="cs-CZ" sz="31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31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rozběhovým transformátorem</a:t>
            </a:r>
            <a:r>
              <a:rPr lang="cs-CZ" sz="31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31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3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3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527854" y="2357961"/>
            <a:ext cx="10018713" cy="4116861"/>
          </a:xfrm>
        </p:spPr>
        <p:txBody>
          <a:bodyPr>
            <a:normAutofit/>
          </a:bodyPr>
          <a:lstStyle/>
          <a:p>
            <a:r>
              <a:rPr lang="cs-CZ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 spouštěcího obvodu připojené transformátory snižují rozběhové napětí a tím i rozběhový proud. </a:t>
            </a:r>
            <a:endParaRPr lang="cs-CZ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 </a:t>
            </a:r>
            <a:r>
              <a:rPr lang="cs-CZ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ekonomických důvodů se nejčastěji používají autotransformátory. </a:t>
            </a:r>
            <a:endParaRPr lang="cs-CZ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Při </a:t>
            </a:r>
            <a:r>
              <a:rPr lang="cs-CZ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spouštění lze autotransformátor i přetížit, neboť ihned po rozběhnutí motoru je odpojen ze sítě. </a:t>
            </a:r>
            <a:endParaRPr lang="cs-CZ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Tento </a:t>
            </a:r>
            <a:r>
              <a:rPr lang="cs-CZ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způsob rozběhu se používá hlavně pro motory velkých výkonů.</a:t>
            </a:r>
          </a:p>
          <a:p>
            <a:pPr>
              <a:lnSpc>
                <a:spcPct val="170000"/>
              </a:lnSpc>
            </a:pP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822204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/>
          <p:cNvSpPr txBox="1"/>
          <p:nvPr/>
        </p:nvSpPr>
        <p:spPr>
          <a:xfrm>
            <a:off x="2471351" y="5708821"/>
            <a:ext cx="1847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2895116" y="1161564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cs-CZ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Obr. </a:t>
            </a:r>
            <a:r>
              <a:rPr lang="cs-CZ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</a:t>
            </a:r>
            <a:r>
              <a:rPr lang="cs-CZ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cs-CZ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Spouštění </a:t>
            </a:r>
            <a:r>
              <a:rPr lang="cs-CZ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asynchronního motoru </a:t>
            </a:r>
            <a:r>
              <a:rPr lang="cs-CZ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nakrátko 	rozběhovým transformátorem [1]</a:t>
            </a:r>
            <a:endParaRPr lang="cs-CZ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169730" y="1807895"/>
            <a:ext cx="2091840" cy="3539167"/>
          </a:xfrm>
          <a:prstGeom prst="rect">
            <a:avLst/>
          </a:prstGeom>
        </p:spPr>
      </p:pic>
      <p:sp>
        <p:nvSpPr>
          <p:cNvPr id="5" name="Obdélník 4"/>
          <p:cNvSpPr/>
          <p:nvPr/>
        </p:nvSpPr>
        <p:spPr>
          <a:xfrm>
            <a:off x="1802675" y="2069242"/>
            <a:ext cx="6531429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>
              <a:spcAft>
                <a:spcPts val="0"/>
              </a:spcAft>
            </a:pPr>
            <a:r>
              <a:rPr lang="cs-CZ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marL="512445" indent="-285750">
              <a:lnSpc>
                <a:spcPct val="150000"/>
              </a:lnSpc>
              <a:spcAft>
                <a:spcPts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cs-CZ" dirty="0">
                <a:latin typeface="Times New Roman" panose="02020603050405020304" pitchFamily="18" charset="0"/>
                <a:ea typeface="Times New Roman" panose="02020603050405020304" pitchFamily="18" charset="0"/>
              </a:rPr>
              <a:t>Při spouštění nejprve autotransformátorem nastavíme nejnižší </a:t>
            </a:r>
            <a:r>
              <a:rPr lang="cs-CZ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napětí a zapneme </a:t>
            </a:r>
            <a:r>
              <a:rPr lang="cs-CZ" dirty="0">
                <a:latin typeface="Times New Roman" panose="02020603050405020304" pitchFamily="18" charset="0"/>
                <a:ea typeface="Times New Roman" panose="02020603050405020304" pitchFamily="18" charset="0"/>
              </a:rPr>
              <a:t>přepínač QM2 do polohy „spouštění</a:t>
            </a:r>
            <a:r>
              <a:rPr lang="cs-CZ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“.</a:t>
            </a:r>
          </a:p>
          <a:p>
            <a:pPr marL="512445" indent="-285750">
              <a:lnSpc>
                <a:spcPct val="150000"/>
              </a:lnSpc>
              <a:spcAft>
                <a:spcPts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cs-CZ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Zapneme </a:t>
            </a:r>
            <a:r>
              <a:rPr lang="cs-CZ" dirty="0">
                <a:latin typeface="Times New Roman" panose="02020603050405020304" pitchFamily="18" charset="0"/>
                <a:ea typeface="Times New Roman" panose="02020603050405020304" pitchFamily="18" charset="0"/>
              </a:rPr>
              <a:t>spínač QM1 a autotransformátorem zvyšujeme napětí až na jmenovité napětí. </a:t>
            </a:r>
            <a:endParaRPr lang="cs-CZ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512445" indent="-285750">
              <a:lnSpc>
                <a:spcPct val="150000"/>
              </a:lnSpc>
              <a:spcAft>
                <a:spcPts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cs-CZ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Po </a:t>
            </a:r>
            <a:r>
              <a:rPr lang="cs-CZ" dirty="0">
                <a:latin typeface="Times New Roman" panose="02020603050405020304" pitchFamily="18" charset="0"/>
                <a:ea typeface="Times New Roman" panose="02020603050405020304" pitchFamily="18" charset="0"/>
              </a:rPr>
              <a:t>skončení rozběhu </a:t>
            </a:r>
            <a:r>
              <a:rPr lang="cs-CZ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/dosažení jmenovitých otáček/ přepneme </a:t>
            </a:r>
            <a:r>
              <a:rPr lang="cs-CZ" dirty="0">
                <a:latin typeface="Times New Roman" panose="02020603050405020304" pitchFamily="18" charset="0"/>
                <a:ea typeface="Times New Roman" panose="02020603050405020304" pitchFamily="18" charset="0"/>
              </a:rPr>
              <a:t>QM2 do polohy „běh“ a QM1 </a:t>
            </a:r>
            <a:r>
              <a:rPr lang="cs-CZ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vypneme - tím vyřadíme autotransformátor, takže v něm nevznikají ztráty po doběhu motoru, a motor napájíme přímo ze sítě. </a:t>
            </a:r>
            <a:endParaRPr lang="cs-CZ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457196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idx="4294967295"/>
          </p:nvPr>
        </p:nvSpPr>
        <p:spPr>
          <a:xfrm>
            <a:off x="2173288" y="698978"/>
            <a:ext cx="10018712" cy="1752600"/>
          </a:xfrm>
        </p:spPr>
        <p:txBody>
          <a:bodyPr>
            <a:normAutofit/>
          </a:bodyPr>
          <a:lstStyle/>
          <a:p>
            <a:r>
              <a:rPr lang="cs-CZ" sz="28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</a:t>
            </a:r>
            <a:r>
              <a:rPr lang="cs-CZ" sz="28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Spouštění asynchronních motorů nakrátko </a:t>
            </a:r>
            <a:br>
              <a:rPr lang="cs-CZ" sz="28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28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statorovým spouštěčem s odpory.</a:t>
            </a: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4294967295"/>
          </p:nvPr>
        </p:nvPicPr>
        <p:blipFill rotWithShape="1">
          <a:blip r:embed="rId2" cstate="print"/>
          <a:srcRect l="6327" t="2221" r="7809" b="3792"/>
          <a:stretch/>
        </p:blipFill>
        <p:spPr>
          <a:xfrm>
            <a:off x="1514292" y="2047608"/>
            <a:ext cx="2822575" cy="3435350"/>
          </a:xfrm>
          <a:prstGeom prst="rect">
            <a:avLst/>
          </a:prstGeom>
        </p:spPr>
      </p:pic>
      <p:sp>
        <p:nvSpPr>
          <p:cNvPr id="5" name="Obdélník 4"/>
          <p:cNvSpPr/>
          <p:nvPr/>
        </p:nvSpPr>
        <p:spPr>
          <a:xfrm>
            <a:off x="6244046" y="2992623"/>
            <a:ext cx="4214948" cy="3361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48740" indent="449580">
              <a:lnSpc>
                <a:spcPct val="150000"/>
              </a:lnSpc>
              <a:spcAft>
                <a:spcPts val="0"/>
              </a:spcAft>
            </a:pPr>
            <a:endParaRPr lang="cs-CZ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Obdélník 5"/>
          <p:cNvSpPr/>
          <p:nvPr/>
        </p:nvSpPr>
        <p:spPr>
          <a:xfrm>
            <a:off x="3701143" y="2569101"/>
            <a:ext cx="8307977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1640" indent="-342900">
              <a:spcAft>
                <a:spcPts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cs-CZ" sz="2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Při rozběhu jsou do </a:t>
            </a:r>
            <a:r>
              <a:rPr lang="cs-CZ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přívodu </a:t>
            </a:r>
            <a:r>
              <a:rPr lang="cs-CZ" sz="2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zařazovány </a:t>
            </a:r>
            <a:r>
              <a:rPr lang="cs-CZ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omezovací odpory, tím se zmenší rozběhový proud. </a:t>
            </a:r>
            <a:endParaRPr lang="cs-CZ" sz="22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691640" indent="-342900">
              <a:spcAft>
                <a:spcPts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cs-CZ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Při použití předřadných činných odporů dochází k tepelným ztrátám.</a:t>
            </a:r>
          </a:p>
          <a:p>
            <a:pPr marL="1691640" indent="-342900">
              <a:spcAft>
                <a:spcPts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cs-CZ" sz="2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Pro zabránění vzniku tepelných ztrát jsou používány předřadné cívky.</a:t>
            </a:r>
          </a:p>
          <a:p>
            <a:pPr marL="1691640" indent="-342900">
              <a:spcAft>
                <a:spcPts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cs-CZ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Předřadné cívky zhoršují účiník v síti. </a:t>
            </a:r>
            <a:endParaRPr lang="cs-CZ" sz="2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3762103" y="5818518"/>
            <a:ext cx="6096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cs-CZ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Obr. </a:t>
            </a:r>
            <a:r>
              <a:rPr lang="cs-CZ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</a:t>
            </a:r>
            <a:r>
              <a:rPr lang="cs-CZ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cs-CZ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Trojfázový asynchronní motor nakrátko </a:t>
            </a:r>
          </a:p>
          <a:p>
            <a:pPr lvl="0"/>
            <a:r>
              <a:rPr lang="cs-CZ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cs-CZ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 rozběhovými odpory v přívodním vedení [3]</a:t>
            </a:r>
            <a:endParaRPr lang="cs-CZ" sz="16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143235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>
          <a:xfrm>
            <a:off x="4824550" y="2145591"/>
            <a:ext cx="7088776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92480" indent="-3429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cs-CZ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 rozběh motoru zapojeného do hvězdy mohou být odpory zapojeny na výstupní svorky, protože jsou v tomto případě i takto s vinutím v sérii. </a:t>
            </a:r>
            <a:endParaRPr lang="cs-CZ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49580">
              <a:buClr>
                <a:schemeClr val="accent1"/>
              </a:buClr>
            </a:pPr>
            <a:endParaRPr lang="cs-CZ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92480" indent="-3429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cs-CZ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Mluvíme </a:t>
            </a:r>
            <a:r>
              <a:rPr lang="cs-CZ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pak o režimu hvězdicového spouštění. </a:t>
            </a:r>
          </a:p>
          <a:p>
            <a:pPr marL="449580"/>
            <a:endParaRPr lang="cs-CZ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 rotWithShape="1">
          <a:blip r:embed="rId2" cstate="print"/>
          <a:srcRect l="4465" t="670" r="5057" b="9060"/>
          <a:stretch/>
        </p:blipFill>
        <p:spPr>
          <a:xfrm>
            <a:off x="1663336" y="1332412"/>
            <a:ext cx="3091544" cy="3485188"/>
          </a:xfrm>
          <a:prstGeom prst="rect">
            <a:avLst/>
          </a:prstGeom>
        </p:spPr>
      </p:pic>
      <p:sp>
        <p:nvSpPr>
          <p:cNvPr id="3" name="Obdélník 2"/>
          <p:cNvSpPr/>
          <p:nvPr/>
        </p:nvSpPr>
        <p:spPr>
          <a:xfrm>
            <a:off x="3466012" y="5374716"/>
            <a:ext cx="6096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cs-CZ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Obr. </a:t>
            </a:r>
            <a:r>
              <a:rPr lang="cs-CZ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6.</a:t>
            </a:r>
            <a:r>
              <a:rPr lang="cs-CZ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Trojfázový asynchronní motor nakrátko </a:t>
            </a:r>
          </a:p>
          <a:p>
            <a:pPr lvl="0"/>
            <a:r>
              <a:rPr lang="cs-CZ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s rozběhovými odpory </a:t>
            </a:r>
            <a:r>
              <a:rPr lang="cs-CZ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 výstupních svorkách [3]</a:t>
            </a:r>
            <a:endParaRPr lang="cs-CZ" sz="16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197544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>
          <a:xfrm>
            <a:off x="4223657" y="2659397"/>
            <a:ext cx="7498080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92480" indent="-3429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cs-CZ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 rozběhů malých motorů s kotvou nakrátko se používá zapojení k měkkému rozběhu tvořené jen jedním odporem /např. u textilních strojů/. </a:t>
            </a:r>
            <a:r>
              <a:rPr lang="cs-CZ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449580">
              <a:buClr>
                <a:schemeClr val="accent1"/>
              </a:buClr>
            </a:pPr>
            <a:endParaRPr lang="cs-CZ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49580"/>
            <a:endParaRPr lang="cs-CZ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3466012" y="5374716"/>
            <a:ext cx="6096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cs-CZ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Obr. </a:t>
            </a:r>
            <a:r>
              <a:rPr lang="cs-CZ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7.</a:t>
            </a:r>
            <a:r>
              <a:rPr lang="cs-CZ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Trojfázový asynchronní motor nakrátko </a:t>
            </a:r>
          </a:p>
          <a:p>
            <a:pPr lvl="0"/>
            <a:r>
              <a:rPr lang="cs-CZ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s </a:t>
            </a:r>
            <a:r>
              <a:rPr lang="cs-CZ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jedním rozběhovým oporem [3]</a:t>
            </a:r>
            <a:endParaRPr lang="cs-CZ" sz="16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922" t="1439" r="5168" b="1949"/>
          <a:stretch/>
        </p:blipFill>
        <p:spPr bwMode="auto">
          <a:xfrm>
            <a:off x="1619795" y="1785257"/>
            <a:ext cx="2603862" cy="3152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1054818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527855" y="938350"/>
            <a:ext cx="10018713" cy="1278924"/>
          </a:xfrm>
        </p:spPr>
        <p:txBody>
          <a:bodyPr>
            <a:normAutofit fontScale="90000"/>
          </a:bodyPr>
          <a:lstStyle/>
          <a:p>
            <a:r>
              <a:rPr lang="cs-CZ" sz="25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25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25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25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31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 Spouštění </a:t>
            </a:r>
            <a:r>
              <a:rPr lang="cs-CZ" sz="31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asynchronních motorů nakrátko </a:t>
            </a:r>
            <a:br>
              <a:rPr lang="cs-CZ" sz="31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31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speciální úpravou klece</a:t>
            </a:r>
            <a:r>
              <a:rPr lang="cs-CZ" sz="31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31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3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3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762985" y="2217274"/>
            <a:ext cx="10018713" cy="4116861"/>
          </a:xfrm>
        </p:spPr>
        <p:txBody>
          <a:bodyPr>
            <a:normAutofit lnSpcReduction="10000"/>
          </a:bodyPr>
          <a:lstStyle/>
          <a:p>
            <a:pPr>
              <a:lnSpc>
                <a:spcPct val="170000"/>
              </a:lnSpc>
            </a:pP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Zvětšíme-li impedanci v obvodu rotoru asynchronního motoru, dojde ke snížení záběrového proudu a zároveň ke zvýšení záběrového momentu.</a:t>
            </a:r>
          </a:p>
          <a:p>
            <a:pPr>
              <a:lnSpc>
                <a:spcPct val="170000"/>
              </a:lnSpc>
            </a:pP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Vhodnou 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konstrukcí rotorové klece 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lze dosáhnout v okamžiku rozběhu  několikrát větší impedance než v chodu, tj. po ukončení rozběhu.  </a:t>
            </a:r>
          </a:p>
          <a:p>
            <a:pPr>
              <a:lnSpc>
                <a:spcPct val="170000"/>
              </a:lnSpc>
            </a:pP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Používají se motory s dvojitou klecí  a motory s kotvou vírovou</a:t>
            </a: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087357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spcBef>
                <a:spcPct val="20000"/>
              </a:spcBef>
              <a:spcAft>
                <a:spcPts val="600"/>
              </a:spcAft>
            </a:pPr>
            <a:r>
              <a:rPr lang="cs-CZ" sz="2400" b="1" dirty="0">
                <a:ln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Asynchronní motory nakrátko s dvojitou klecí</a:t>
            </a:r>
            <a:r>
              <a:rPr lang="cs-CZ" sz="1900" dirty="0">
                <a:ln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cs-CZ" sz="1900" dirty="0">
                <a:ln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484313" y="2368731"/>
            <a:ext cx="10018713" cy="4667794"/>
          </a:xfrm>
        </p:spPr>
        <p:txBody>
          <a:bodyPr>
            <a:normAutofit/>
          </a:bodyPr>
          <a:lstStyle/>
          <a:p>
            <a:pPr lvl="0"/>
            <a:r>
              <a:rPr lang="cs-CZ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Horní rozběhová klec je vyrobena z materiálu s větší </a:t>
            </a:r>
            <a:r>
              <a:rPr lang="cs-CZ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rezistivitou</a:t>
            </a:r>
            <a:r>
              <a:rPr lang="cs-CZ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např</a:t>
            </a:r>
            <a:r>
              <a:rPr lang="cs-CZ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z </a:t>
            </a:r>
            <a:r>
              <a:rPr lang="cs-CZ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mosazi.</a:t>
            </a:r>
          </a:p>
          <a:p>
            <a:pPr lvl="0"/>
            <a:r>
              <a:rPr lang="cs-CZ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Druhá tzv. běhová je umístěná </a:t>
            </a:r>
            <a:r>
              <a:rPr lang="cs-CZ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blíže ke středu, má větší průřez a je vyrobena </a:t>
            </a:r>
            <a:r>
              <a:rPr lang="cs-CZ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 </a:t>
            </a:r>
            <a:r>
              <a:rPr lang="cs-CZ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 materiálu s menší </a:t>
            </a:r>
            <a:r>
              <a:rPr lang="cs-CZ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rezistivitou</a:t>
            </a:r>
            <a:r>
              <a:rPr lang="cs-CZ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cs-CZ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měď, hliník/. </a:t>
            </a:r>
            <a:endParaRPr lang="cs-CZ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cs-CZ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Drážky </a:t>
            </a:r>
            <a:r>
              <a:rPr lang="cs-CZ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jsou spojeny úzkou vzduchovou mezerou</a:t>
            </a:r>
            <a:r>
              <a:rPr lang="cs-CZ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lvl="0" indent="0">
              <a:buNone/>
            </a:pPr>
            <a:endParaRPr lang="cs-CZ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cs-CZ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Clr>
                <a:srgbClr val="E32D91">
                  <a:lumMod val="75000"/>
                </a:srgbClr>
              </a:buClr>
            </a:pPr>
            <a:r>
              <a:rPr lang="cs-CZ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Tyto motory mají velký záběrový moment.</a:t>
            </a:r>
          </a:p>
          <a:p>
            <a:pPr lvl="0">
              <a:buClr>
                <a:srgbClr val="E32D91">
                  <a:lumMod val="75000"/>
                </a:srgbClr>
              </a:buClr>
            </a:pPr>
            <a:r>
              <a:rPr lang="cs-CZ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Motory spouštíme stejnými způsoby jako běžné motory nakrátko.</a:t>
            </a:r>
          </a:p>
          <a:p>
            <a:pPr lvl="0"/>
            <a:endParaRPr lang="cs-CZ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cs-CZ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453097" y="4121330"/>
            <a:ext cx="2389839" cy="530398"/>
          </a:xfrm>
          <a:prstGeom prst="rect">
            <a:avLst/>
          </a:prstGeom>
        </p:spPr>
      </p:pic>
      <p:sp>
        <p:nvSpPr>
          <p:cNvPr id="7" name="Obdélník 6"/>
          <p:cNvSpPr/>
          <p:nvPr/>
        </p:nvSpPr>
        <p:spPr>
          <a:xfrm>
            <a:off x="7872548" y="4773824"/>
            <a:ext cx="393627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Obr. </a:t>
            </a:r>
            <a:r>
              <a:rPr lang="cs-CZ" sz="1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8.  Druhy kotev s dvojitou klecí [1]</a:t>
            </a:r>
            <a:endParaRPr lang="cs-CZ" sz="14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822447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ázek 7"/>
          <p:cNvPicPr>
            <a:picLocks noChangeAspect="1"/>
          </p:cNvPicPr>
          <p:nvPr/>
        </p:nvPicPr>
        <p:blipFill rotWithShape="1">
          <a:blip r:embed="rId2" cstate="print"/>
          <a:srcRect l="73781" t="48441" r="5335" b="41583"/>
          <a:stretch/>
        </p:blipFill>
        <p:spPr>
          <a:xfrm>
            <a:off x="8645725" y="3987800"/>
            <a:ext cx="1878528" cy="631373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spcBef>
                <a:spcPct val="20000"/>
              </a:spcBef>
              <a:spcAft>
                <a:spcPts val="600"/>
              </a:spcAft>
            </a:pPr>
            <a:r>
              <a:rPr lang="cs-CZ" sz="2400" b="1" dirty="0">
                <a:ln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Asynchronní motory nakrátko s </a:t>
            </a:r>
            <a:r>
              <a:rPr lang="cs-CZ" sz="2400" b="1" dirty="0" smtClean="0">
                <a:ln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vírovou klecí</a:t>
            </a:r>
            <a:r>
              <a:rPr lang="cs-CZ" sz="1900" dirty="0">
                <a:ln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cs-CZ" sz="1900" dirty="0">
                <a:ln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909823" y="2593815"/>
            <a:ext cx="10018713" cy="4667794"/>
          </a:xfrm>
        </p:spPr>
        <p:txBody>
          <a:bodyPr>
            <a:normAutofit/>
          </a:bodyPr>
          <a:lstStyle/>
          <a:p>
            <a:pPr lvl="0"/>
            <a:r>
              <a:rPr lang="cs-CZ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Rotor motoru má úzké hluboké drážky.</a:t>
            </a:r>
          </a:p>
          <a:p>
            <a:pPr lvl="0"/>
            <a:r>
              <a:rPr lang="cs-CZ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 drážkách jsou uloženy tyče vinutí.</a:t>
            </a:r>
          </a:p>
          <a:p>
            <a:pPr lvl="0"/>
            <a:r>
              <a:rPr lang="cs-CZ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Vinutí je po obou stranách spojeno kruhy nakrátko.</a:t>
            </a:r>
          </a:p>
          <a:p>
            <a:pPr marL="0" lvl="0" indent="0">
              <a:buNone/>
            </a:pPr>
            <a:endParaRPr lang="cs-CZ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cs-CZ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cs-CZ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Clr>
                <a:srgbClr val="E32D91">
                  <a:lumMod val="75000"/>
                </a:srgbClr>
              </a:buClr>
            </a:pPr>
            <a:r>
              <a:rPr lang="cs-CZ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Tyto motory jsou nejčastěji konstruovány na velké výkony.</a:t>
            </a:r>
          </a:p>
          <a:p>
            <a:pPr lvl="0">
              <a:buClr>
                <a:srgbClr val="E32D91">
                  <a:lumMod val="75000"/>
                </a:srgbClr>
              </a:buClr>
            </a:pPr>
            <a:r>
              <a:rPr lang="cs-CZ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Spouštíme je nejčastěji </a:t>
            </a:r>
            <a:r>
              <a:rPr lang="cs-CZ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autotransformátorem.</a:t>
            </a:r>
            <a:endParaRPr lang="cs-CZ" dirty="0"/>
          </a:p>
          <a:p>
            <a:pPr lvl="0"/>
            <a:endParaRPr lang="cs-CZ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cs-CZ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cs-CZ" dirty="0"/>
          </a:p>
        </p:txBody>
      </p:sp>
      <p:sp>
        <p:nvSpPr>
          <p:cNvPr id="7" name="Obdélník 6"/>
          <p:cNvSpPr/>
          <p:nvPr/>
        </p:nvSpPr>
        <p:spPr>
          <a:xfrm>
            <a:off x="7872548" y="4773824"/>
            <a:ext cx="393627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cs-CZ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Obr. </a:t>
            </a:r>
            <a:r>
              <a:rPr lang="cs-CZ" sz="1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9.  Druhy kotev s vírovou klecí [1]</a:t>
            </a:r>
            <a:endParaRPr lang="cs-CZ" sz="14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149920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3146429" y="640695"/>
            <a:ext cx="6400800" cy="498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900"/>
              </a:spcBef>
            </a:pPr>
            <a:r>
              <a:rPr lang="cs-CZ" sz="2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ANOTACE</a:t>
            </a: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2108199" y="3986529"/>
            <a:ext cx="9372601" cy="2232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>
              <a:lnSpc>
                <a:spcPct val="110000"/>
              </a:lnSpc>
            </a:pPr>
            <a:r>
              <a:rPr lang="cs-CZ" sz="2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METODICKÝ POKYN</a:t>
            </a:r>
          </a:p>
          <a:p>
            <a:pPr>
              <a:lnSpc>
                <a:spcPct val="110000"/>
              </a:lnSpc>
            </a:pPr>
            <a:endParaRPr lang="cs-CZ" sz="1000" dirty="0" smtClean="0">
              <a:latin typeface="Times New Roman" pitchFamily="18" charset="0"/>
              <a:ea typeface="Calibri" pitchFamily="34" charset="0"/>
            </a:endParaRPr>
          </a:p>
          <a:p>
            <a:pPr>
              <a:lnSpc>
                <a:spcPct val="110000"/>
              </a:lnSpc>
            </a:pPr>
            <a:r>
              <a:rPr lang="cs-CZ" dirty="0" smtClean="0">
                <a:latin typeface="Times New Roman" pitchFamily="18" charset="0"/>
                <a:ea typeface="Calibri" pitchFamily="34" charset="0"/>
              </a:rPr>
              <a:t>Materiál je určen pro interaktivní výuku. </a:t>
            </a:r>
          </a:p>
          <a:p>
            <a:pPr>
              <a:lnSpc>
                <a:spcPct val="110000"/>
              </a:lnSpc>
              <a:spcBef>
                <a:spcPts val="900"/>
              </a:spcBef>
            </a:pPr>
            <a:r>
              <a:rPr lang="cs-CZ" dirty="0" smtClean="0">
                <a:latin typeface="Times New Roman" pitchFamily="18" charset="0"/>
                <a:ea typeface="Calibri" pitchFamily="34" charset="0"/>
              </a:rPr>
              <a:t>Vzhledem k rozsahu učiva lze výukový materiál použít i ve více než jedné vyučovací hodině.</a:t>
            </a:r>
          </a:p>
          <a:p>
            <a:pPr>
              <a:lnSpc>
                <a:spcPct val="110000"/>
              </a:lnSpc>
              <a:spcBef>
                <a:spcPts val="900"/>
              </a:spcBef>
            </a:pPr>
            <a:r>
              <a:rPr lang="cs-CZ" dirty="0">
                <a:latin typeface="Times New Roman" pitchFamily="18" charset="0"/>
                <a:ea typeface="Calibri" pitchFamily="34" charset="0"/>
              </a:rPr>
              <a:t>Výukový text se zobrazí pří kliknutí myší.</a:t>
            </a:r>
          </a:p>
          <a:p>
            <a:pPr>
              <a:lnSpc>
                <a:spcPct val="110000"/>
              </a:lnSpc>
              <a:spcBef>
                <a:spcPts val="900"/>
              </a:spcBef>
            </a:pPr>
            <a:r>
              <a:rPr lang="cs-CZ" dirty="0" smtClean="0">
                <a:latin typeface="Times New Roman" pitchFamily="18" charset="0"/>
                <a:ea typeface="Calibri" pitchFamily="34" charset="0"/>
              </a:rPr>
              <a:t>Při procvičování učiva se kliknutím na zástupný symbol           zobrazí v symbolu správná odpověď. </a:t>
            </a:r>
            <a:endParaRPr lang="cs-CZ" dirty="0">
              <a:latin typeface="Times New Roman" pitchFamily="18" charset="0"/>
              <a:ea typeface="Calibri" pitchFamily="34" charset="0"/>
            </a:endParaRPr>
          </a:p>
        </p:txBody>
      </p:sp>
      <p:sp>
        <p:nvSpPr>
          <p:cNvPr id="2" name="Zaoblený obdélník 1"/>
          <p:cNvSpPr/>
          <p:nvPr/>
        </p:nvSpPr>
        <p:spPr>
          <a:xfrm>
            <a:off x="7467599" y="5943601"/>
            <a:ext cx="304800" cy="1354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" name="Obdélník 2"/>
          <p:cNvSpPr/>
          <p:nvPr/>
        </p:nvSpPr>
        <p:spPr>
          <a:xfrm>
            <a:off x="2108199" y="1421415"/>
            <a:ext cx="8619067" cy="24760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cs-CZ" kern="50" smtClean="0">
                <a:solidFill>
                  <a:prstClr val="black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	Tento </a:t>
            </a:r>
            <a:r>
              <a:rPr lang="cs-CZ" kern="50" dirty="0">
                <a:solidFill>
                  <a:prstClr val="black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materiál je určen pro výuku předmětu Elektrické stroje a přístroje, a je možné jej využít u tříletých, čtyřletých i nástavbových forem studia oborů elektro. 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cs-CZ" kern="50" dirty="0">
                <a:solidFill>
                  <a:prstClr val="black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cs-CZ" kern="50" dirty="0" smtClean="0">
                <a:solidFill>
                  <a:prstClr val="black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Výukový materiál vysvětluje principy spouštění asynchronních motorů s kotvou nakrátko přímým připojením k síti a přepínačem hvězda trojúhelník, rozběh motorů pomocí rozběhového transformátoru a statorového spouštěče. Dále konkretizuje speciální úpravu klece asynchronních motorů nakrátko a spouštění motorů kroužkových pomocí rotorového spouštěče. </a:t>
            </a:r>
            <a:endParaRPr lang="cs-CZ" sz="2000" kern="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955564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26736" y="2391890"/>
            <a:ext cx="10515600" cy="1325563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cs-CZ" sz="6000" b="1" dirty="0">
                <a:latin typeface="Arial" panose="020B0604020202020204" pitchFamily="34" charset="0"/>
                <a:cs typeface="Arial" panose="020B0604020202020204" pitchFamily="34" charset="0"/>
              </a:rPr>
              <a:t>Spouštění </a:t>
            </a:r>
            <a:br>
              <a:rPr lang="cs-CZ" sz="6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6000" b="1" dirty="0">
                <a:latin typeface="Arial" panose="020B0604020202020204" pitchFamily="34" charset="0"/>
                <a:cs typeface="Arial" panose="020B0604020202020204" pitchFamily="34" charset="0"/>
              </a:rPr>
              <a:t>asynchronních motorů</a:t>
            </a:r>
            <a:br>
              <a:rPr lang="cs-CZ" sz="6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6000" b="1" dirty="0">
                <a:latin typeface="Arial" panose="020B0604020202020204" pitchFamily="34" charset="0"/>
                <a:cs typeface="Arial" panose="020B0604020202020204" pitchFamily="34" charset="0"/>
              </a:rPr>
              <a:t>s kotvou </a:t>
            </a:r>
            <a:r>
              <a:rPr lang="cs-CZ" sz="6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kroužkovou</a:t>
            </a:r>
            <a:endParaRPr lang="cs-CZ" sz="6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9813501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84312" y="685801"/>
            <a:ext cx="10018713" cy="1218414"/>
          </a:xfrm>
        </p:spPr>
        <p:txBody>
          <a:bodyPr>
            <a:normAutofit fontScale="90000"/>
          </a:bodyPr>
          <a:lstStyle/>
          <a:p>
            <a:r>
              <a:rPr lang="cs-CZ" sz="3600" b="1" dirty="0"/>
              <a:t/>
            </a:r>
            <a:br>
              <a:rPr lang="cs-CZ" sz="3600" b="1" dirty="0"/>
            </a:br>
            <a:r>
              <a:rPr lang="cs-CZ" sz="3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cs-CZ" sz="3100" b="1" dirty="0">
                <a:latin typeface="Arial" panose="020B0604020202020204" pitchFamily="34" charset="0"/>
                <a:cs typeface="Arial" panose="020B0604020202020204" pitchFamily="34" charset="0"/>
              </a:rPr>
              <a:t>. Spouštění asynchronních motorů </a:t>
            </a:r>
            <a:r>
              <a:rPr lang="cs-CZ" sz="3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kroužkových</a:t>
            </a:r>
            <a:br>
              <a:rPr lang="cs-CZ" sz="31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31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3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rotorovým spouštěčem</a:t>
            </a:r>
            <a:br>
              <a:rPr lang="cs-CZ" sz="31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3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24207" y="2366358"/>
            <a:ext cx="4294040" cy="3626078"/>
          </a:xfrm>
          <a:prstGeom prst="rect">
            <a:avLst/>
          </a:prstGeom>
        </p:spPr>
      </p:pic>
      <p:sp>
        <p:nvSpPr>
          <p:cNvPr id="5" name="Obdélník 4"/>
          <p:cNvSpPr/>
          <p:nvPr/>
        </p:nvSpPr>
        <p:spPr>
          <a:xfrm>
            <a:off x="6493668" y="6132361"/>
            <a:ext cx="6096000" cy="55399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cs-CZ" sz="15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Obr. </a:t>
            </a:r>
            <a:r>
              <a:rPr lang="cs-CZ" sz="15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10.</a:t>
            </a:r>
            <a:r>
              <a:rPr lang="cs-CZ" sz="15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Trojfázový asynchronní motor </a:t>
            </a:r>
            <a:r>
              <a:rPr lang="cs-CZ" sz="15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kroužkový </a:t>
            </a:r>
          </a:p>
          <a:p>
            <a:pPr lvl="0"/>
            <a:r>
              <a:rPr lang="cs-CZ" sz="15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cs-CZ" sz="15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 třístupňovými rozběhovými odpory [3]</a:t>
            </a:r>
            <a:endParaRPr lang="cs-CZ" sz="15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Obdélník 5"/>
          <p:cNvSpPr/>
          <p:nvPr/>
        </p:nvSpPr>
        <p:spPr>
          <a:xfrm>
            <a:off x="1254035" y="2958254"/>
            <a:ext cx="6096000" cy="2120068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lnSpc>
                <a:spcPct val="150000"/>
              </a:lnSpc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cs-CZ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Rotorový spouštěč je připojen přes </a:t>
            </a:r>
            <a:r>
              <a:rPr lang="cs-CZ" dirty="0">
                <a:latin typeface="Times New Roman" panose="02020603050405020304" pitchFamily="18" charset="0"/>
                <a:ea typeface="Times New Roman" panose="02020603050405020304" pitchFamily="18" charset="0"/>
              </a:rPr>
              <a:t>kartáče </a:t>
            </a:r>
            <a:r>
              <a:rPr lang="cs-CZ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ke </a:t>
            </a:r>
            <a:r>
              <a:rPr lang="cs-CZ" dirty="0">
                <a:latin typeface="Times New Roman" panose="02020603050405020304" pitchFamily="18" charset="0"/>
                <a:ea typeface="Times New Roman" panose="02020603050405020304" pitchFamily="18" charset="0"/>
              </a:rPr>
              <a:t>sběracím kroužkům </a:t>
            </a:r>
            <a:r>
              <a:rPr lang="cs-CZ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rotoru.</a:t>
            </a:r>
          </a:p>
          <a:p>
            <a:pPr marL="285750" indent="-285750">
              <a:lnSpc>
                <a:spcPct val="150000"/>
              </a:lnSpc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cs-CZ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Je sestaven </a:t>
            </a:r>
            <a:r>
              <a:rPr lang="cs-CZ" dirty="0">
                <a:latin typeface="Times New Roman" panose="02020603050405020304" pitchFamily="18" charset="0"/>
                <a:ea typeface="Times New Roman" panose="02020603050405020304" pitchFamily="18" charset="0"/>
              </a:rPr>
              <a:t>ze  stejně velkých odporů, které jsou postupně vyřazovány. </a:t>
            </a:r>
            <a:endParaRPr lang="cs-CZ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cs-CZ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Na </a:t>
            </a:r>
            <a:r>
              <a:rPr lang="cs-CZ" dirty="0">
                <a:latin typeface="Times New Roman" panose="02020603050405020304" pitchFamily="18" charset="0"/>
                <a:ea typeface="Times New Roman" panose="02020603050405020304" pitchFamily="18" charset="0"/>
              </a:rPr>
              <a:t>konci rozběhu je vinutí spojeno nakrátko. </a:t>
            </a:r>
            <a:endParaRPr lang="cs-CZ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349438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1793965" y="1254034"/>
            <a:ext cx="10006149" cy="42934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lnSpc>
                <a:spcPct val="150000"/>
              </a:lnSpc>
              <a:buClr>
                <a:srgbClr val="E32D91"/>
              </a:buClr>
              <a:buFont typeface="Arial" panose="020B0604020202020204" pitchFamily="34" charset="0"/>
              <a:buChar char="•"/>
            </a:pPr>
            <a:r>
              <a:rPr lang="cs-CZ" sz="26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Zařazením spouštěcích odporů do obvodu kotvy dojde k výraznému omezení rozběhového proudu.</a:t>
            </a:r>
          </a:p>
          <a:p>
            <a:pPr marL="285750" lvl="0" indent="-285750">
              <a:lnSpc>
                <a:spcPct val="150000"/>
              </a:lnSpc>
              <a:buClr>
                <a:srgbClr val="E32D91"/>
              </a:buClr>
              <a:buFont typeface="Arial" panose="020B0604020202020204" pitchFamily="34" charset="0"/>
              <a:buChar char="•"/>
            </a:pPr>
            <a:r>
              <a:rPr lang="cs-CZ" sz="26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Je-li během rozběhu postupně zmenšován rozběhový odpor, může se motor měkce rozbíhat i s velkým zatížením.</a:t>
            </a:r>
          </a:p>
          <a:p>
            <a:pPr marL="285750" lvl="0" indent="-285750">
              <a:lnSpc>
                <a:spcPct val="150000"/>
              </a:lnSpc>
              <a:buClr>
                <a:srgbClr val="E32D91"/>
              </a:buClr>
              <a:buFont typeface="Arial" panose="020B0604020202020204" pitchFamily="34" charset="0"/>
              <a:buChar char="•"/>
            </a:pPr>
            <a:r>
              <a:rPr lang="cs-CZ" sz="26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Pro </a:t>
            </a:r>
            <a:r>
              <a:rPr lang="cs-CZ" sz="2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omezení tepelných ztrát v odporech se do obvodu zařazují předřadné cívky, které ovšem zhoršují účiník v síti. Tento způsob je vhodný pro jemný záběr motoru, který je při rozběhu málo zatížen.</a:t>
            </a:r>
          </a:p>
        </p:txBody>
      </p:sp>
    </p:spTree>
    <p:extLst>
      <p:ext uri="{BB962C8B-B14F-4D97-AF65-F5344CB8AC3E}">
        <p14:creationId xmlns:p14="http://schemas.microsoft.com/office/powerpoint/2010/main" xmlns="" val="17942164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057400" y="0"/>
            <a:ext cx="8077200" cy="1179490"/>
          </a:xfrm>
        </p:spPr>
        <p:txBody>
          <a:bodyPr/>
          <a:lstStyle/>
          <a:p>
            <a:pPr algn="ctr"/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Shrnutí učiva</a:t>
            </a:r>
            <a:endParaRPr lang="cs-CZ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770017" y="1288870"/>
            <a:ext cx="8275750" cy="6374673"/>
          </a:xfrm>
        </p:spPr>
        <p:txBody>
          <a:bodyPr>
            <a:norm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cs-CZ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cs-CZ" sz="21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cs-CZ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V okamžiku připojení motoru k síti vzniká v rozvodné síti:</a:t>
            </a:r>
            <a:endParaRPr lang="cs-CZ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endParaRPr lang="cs-CZ" sz="21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endParaRPr lang="cs-CZ" sz="21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endParaRPr lang="cs-CZ" sz="21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cs-CZ" sz="2100" dirty="0" smtClean="0">
                <a:latin typeface="Arial" panose="020B0604020202020204" pitchFamily="34" charset="0"/>
                <a:cs typeface="Arial" pitchFamily="34" charset="0"/>
              </a:rPr>
              <a:t>2.</a:t>
            </a:r>
            <a:r>
              <a:rPr lang="cs-CZ" sz="21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cs-CZ" sz="2100" dirty="0" smtClean="0">
                <a:latin typeface="Arial" pitchFamily="34" charset="0"/>
                <a:cs typeface="Arial" pitchFamily="34" charset="0"/>
              </a:rPr>
              <a:t>Velikost proudu odebíraného v okamžiku připojení k síti je</a:t>
            </a:r>
            <a:r>
              <a:rPr lang="cs-CZ" sz="21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 </a:t>
            </a:r>
            <a:endParaRPr lang="cs-CZ" sz="21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sz="21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sz="21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sz="21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0" lvl="1"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r>
              <a:rPr lang="cs-CZ" sz="21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cs-CZ" sz="21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cs-CZ" sz="21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Proudový náraz </a:t>
            </a:r>
            <a:r>
              <a:rPr lang="cs-CZ" sz="2100" dirty="0" smtClean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způsobí:</a:t>
            </a:r>
          </a:p>
          <a:p>
            <a:pPr marL="0" lvl="1"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sz="21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0" lvl="1"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sz="21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0" lvl="1"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sz="21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0" lvl="1"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r>
              <a:rPr lang="cs-CZ" sz="21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4</a:t>
            </a:r>
            <a:r>
              <a:rPr lang="cs-CZ" sz="21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cs-CZ" sz="21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cs-CZ" sz="21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Zmenšení velkého rozběhového proudu lze docílit:</a:t>
            </a:r>
            <a:endParaRPr lang="cs-CZ" sz="21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lvl="2"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sz="21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0" lvl="1">
              <a:buClrTx/>
            </a:pPr>
            <a:endParaRPr lang="cs-CZ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endParaRPr lang="cs-CZ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6" name="Zaoblený obdélník 5"/>
          <p:cNvSpPr/>
          <p:nvPr/>
        </p:nvSpPr>
        <p:spPr>
          <a:xfrm>
            <a:off x="5907892" y="3165043"/>
            <a:ext cx="4049486" cy="600891"/>
          </a:xfrm>
          <a:prstGeom prst="round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 algn="ctr">
              <a:lnSpc>
                <a:spcPct val="120000"/>
              </a:lnSpc>
              <a:buClr>
                <a:schemeClr val="bg1"/>
              </a:buClr>
            </a:pPr>
            <a:r>
              <a:rPr lang="cs-CZ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7krát větší než jmenovitý proud</a:t>
            </a:r>
            <a:endParaRPr lang="cs-CZ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Zaoblený obdélník 6"/>
          <p:cNvSpPr/>
          <p:nvPr/>
        </p:nvSpPr>
        <p:spPr>
          <a:xfrm>
            <a:off x="5907892" y="4458265"/>
            <a:ext cx="4049486" cy="600891"/>
          </a:xfrm>
          <a:prstGeom prst="round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 algn="ctr">
              <a:lnSpc>
                <a:spcPct val="120000"/>
              </a:lnSpc>
            </a:pPr>
            <a:r>
              <a:rPr lang="cs-CZ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Pokles napětí v síti a vypnutí ochran</a:t>
            </a:r>
            <a:endParaRPr lang="cs-CZ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Zaoblený obdélník 7"/>
          <p:cNvSpPr/>
          <p:nvPr/>
        </p:nvSpPr>
        <p:spPr>
          <a:xfrm>
            <a:off x="5907892" y="5866094"/>
            <a:ext cx="4049486" cy="600891"/>
          </a:xfrm>
          <a:prstGeom prst="round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2" algn="ctr">
              <a:lnSpc>
                <a:spcPct val="120000"/>
              </a:lnSpc>
              <a:buClr>
                <a:schemeClr val="bg1"/>
              </a:buClr>
            </a:pPr>
            <a:r>
              <a:rPr lang="cs-CZ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Snížením rozběhového napětí</a:t>
            </a:r>
            <a:endParaRPr lang="cs-CZ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Zaoblený obdélník 3">
            <a:hlinkClick r:id="" action="ppaction://noaction" highlightClick="1"/>
          </p:cNvPr>
          <p:cNvSpPr/>
          <p:nvPr/>
        </p:nvSpPr>
        <p:spPr>
          <a:xfrm>
            <a:off x="5907892" y="1871821"/>
            <a:ext cx="4049486" cy="600891"/>
          </a:xfrm>
          <a:prstGeom prst="round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  <a:buClr>
                <a:schemeClr val="bg1"/>
              </a:buClr>
            </a:pPr>
            <a:r>
              <a:rPr lang="cs-CZ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Proudový náraz</a:t>
            </a:r>
            <a:endParaRPr lang="cs-CZ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616699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>
          <a:xfrm>
            <a:off x="1950720" y="0"/>
            <a:ext cx="8717280" cy="7478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Clr>
                <a:schemeClr val="bg1"/>
              </a:buClr>
              <a:buFont typeface="Arial" panose="020B0604020202020204" pitchFamily="34" charset="0"/>
              <a:buChar char="•"/>
            </a:pPr>
            <a:endParaRPr lang="cs-CZ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chemeClr val="bg1"/>
              </a:buClr>
            </a:pPr>
            <a:r>
              <a:rPr lang="cs-CZ" dirty="0">
                <a:latin typeface="Arial" pitchFamily="34" charset="0"/>
                <a:cs typeface="Arial" pitchFamily="34" charset="0"/>
              </a:rPr>
              <a:t>5. </a:t>
            </a:r>
            <a:r>
              <a:rPr lang="cs-CZ" dirty="0" smtClean="0">
                <a:latin typeface="Arial" pitchFamily="34" charset="0"/>
                <a:cs typeface="Arial" pitchFamily="34" charset="0"/>
              </a:rPr>
              <a:t>Metody spouštění asynchronních motorů nakrátko:</a:t>
            </a:r>
            <a:endParaRPr lang="cs-CZ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chemeClr val="bg1"/>
              </a:buClr>
            </a:pPr>
            <a:endParaRPr lang="cs-CZ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chemeClr val="bg1"/>
              </a:buClr>
            </a:pPr>
            <a:endParaRPr lang="cs-CZ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chemeClr val="bg1"/>
              </a:buClr>
            </a:pPr>
            <a:endParaRPr lang="cs-CZ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chemeClr val="bg1"/>
              </a:buClr>
            </a:pPr>
            <a:endParaRPr lang="cs-CZ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chemeClr val="bg1"/>
              </a:buClr>
            </a:pPr>
            <a:endParaRPr lang="cs-CZ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chemeClr val="bg1"/>
              </a:buClr>
            </a:pPr>
            <a:endParaRPr lang="cs-CZ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chemeClr val="bg1"/>
              </a:buClr>
            </a:pPr>
            <a:endParaRPr lang="cs-CZ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chemeClr val="bg1"/>
              </a:buClr>
            </a:pPr>
            <a:endParaRPr lang="cs-CZ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chemeClr val="bg1"/>
              </a:buClr>
            </a:pPr>
            <a:endParaRPr lang="cs-CZ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chemeClr val="bg1"/>
              </a:buClr>
            </a:pPr>
            <a:endParaRPr lang="cs-CZ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chemeClr val="bg1"/>
              </a:buClr>
            </a:pPr>
            <a:r>
              <a:rPr lang="cs-CZ" dirty="0" smtClean="0">
                <a:latin typeface="Arial" pitchFamily="34" charset="0"/>
                <a:cs typeface="Arial" pitchFamily="34" charset="0"/>
              </a:rPr>
              <a:t>6. Metody spouštění asynchronních motorů s kotvou kroužkovou:</a:t>
            </a:r>
            <a:endParaRPr lang="cs-CZ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chemeClr val="bg1"/>
              </a:buClr>
            </a:pPr>
            <a:endParaRPr lang="cs-CZ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chemeClr val="bg1"/>
              </a:buClr>
            </a:pPr>
            <a:endParaRPr lang="cs-CZ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chemeClr val="bg1"/>
              </a:buClr>
            </a:pPr>
            <a:endParaRPr lang="cs-CZ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chemeClr val="bg1"/>
              </a:buClr>
            </a:pPr>
            <a:endParaRPr lang="cs-CZ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chemeClr val="bg1"/>
              </a:buClr>
            </a:pPr>
            <a:r>
              <a:rPr lang="cs-CZ" dirty="0">
                <a:latin typeface="Arial" pitchFamily="34" charset="0"/>
                <a:cs typeface="Arial" pitchFamily="34" charset="0"/>
              </a:rPr>
              <a:t>7. </a:t>
            </a:r>
            <a:r>
              <a:rPr lang="cs-CZ" dirty="0" smtClean="0">
                <a:latin typeface="Arial" pitchFamily="34" charset="0"/>
                <a:cs typeface="Arial" pitchFamily="34" charset="0"/>
              </a:rPr>
              <a:t>Výhody rotorového spouštění motorů s kotvou kroužkovou oproti statorovému   spouštění motorů s kotvou kroužkovou:</a:t>
            </a:r>
            <a:endParaRPr lang="cs-CZ" dirty="0">
              <a:latin typeface="Arial" pitchFamily="34" charset="0"/>
              <a:cs typeface="Arial" pitchFamily="34" charset="0"/>
            </a:endParaRPr>
          </a:p>
          <a:p>
            <a:pPr>
              <a:buClr>
                <a:schemeClr val="bg1"/>
              </a:buClr>
            </a:pPr>
            <a:endParaRPr lang="cs-CZ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chemeClr val="bg1"/>
              </a:buClr>
            </a:pPr>
            <a:endParaRPr lang="cs-CZ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chemeClr val="bg1"/>
              </a:buClr>
            </a:pPr>
            <a:endParaRPr lang="cs-CZ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chemeClr val="bg1"/>
              </a:buClr>
            </a:pPr>
            <a:endParaRPr lang="cs-CZ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chemeClr val="bg1"/>
              </a:buClr>
            </a:pPr>
            <a:endParaRPr lang="cs-CZ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chemeClr val="bg1"/>
              </a:buClr>
            </a:pPr>
            <a:endParaRPr lang="cs-CZ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chemeClr val="bg1"/>
              </a:buClr>
            </a:pPr>
            <a:endParaRPr lang="cs-CZ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Zaoblený obdélník 5"/>
          <p:cNvSpPr/>
          <p:nvPr/>
        </p:nvSpPr>
        <p:spPr>
          <a:xfrm>
            <a:off x="3976793" y="971665"/>
            <a:ext cx="4665134" cy="2314575"/>
          </a:xfrm>
          <a:prstGeom prst="round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  <a:buClr>
                <a:schemeClr val="bg1"/>
              </a:buClr>
            </a:pPr>
            <a:r>
              <a:rPr lang="cs-CZ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cs-CZ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lnSpc>
                <a:spcPct val="150000"/>
              </a:lnSpc>
              <a:buClr>
                <a:schemeClr val="bg1"/>
              </a:buClr>
            </a:pPr>
            <a:r>
              <a:rPr lang="cs-CZ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cs-CZ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- přímým připojením k síti</a:t>
            </a:r>
          </a:p>
          <a:p>
            <a:pPr>
              <a:lnSpc>
                <a:spcPct val="150000"/>
              </a:lnSpc>
              <a:buClr>
                <a:schemeClr val="bg1"/>
              </a:buClr>
            </a:pPr>
            <a:r>
              <a:rPr lang="cs-CZ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cs-CZ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- přepínačem hvězda – trojúhelník</a:t>
            </a:r>
          </a:p>
          <a:p>
            <a:pPr>
              <a:lnSpc>
                <a:spcPct val="150000"/>
              </a:lnSpc>
              <a:buClr>
                <a:schemeClr val="bg1"/>
              </a:buClr>
            </a:pPr>
            <a:r>
              <a:rPr lang="cs-CZ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cs-CZ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- rozběhovým transformátorem</a:t>
            </a:r>
          </a:p>
          <a:p>
            <a:pPr>
              <a:lnSpc>
                <a:spcPct val="150000"/>
              </a:lnSpc>
              <a:buClr>
                <a:schemeClr val="bg1"/>
              </a:buClr>
            </a:pPr>
            <a:r>
              <a:rPr lang="cs-CZ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cs-CZ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- statorovým spouštěčem s odpory</a:t>
            </a:r>
          </a:p>
          <a:p>
            <a:pPr>
              <a:lnSpc>
                <a:spcPct val="150000"/>
              </a:lnSpc>
              <a:buClr>
                <a:schemeClr val="bg1"/>
              </a:buClr>
            </a:pPr>
            <a:r>
              <a:rPr lang="cs-CZ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cs-CZ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- speciální úpravou klece</a:t>
            </a:r>
          </a:p>
          <a:p>
            <a:pPr>
              <a:buClr>
                <a:schemeClr val="bg1"/>
              </a:buClr>
            </a:pPr>
            <a:r>
              <a:rPr lang="cs-CZ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cs-CZ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Zaoblený obdélník 6"/>
          <p:cNvSpPr/>
          <p:nvPr/>
        </p:nvSpPr>
        <p:spPr>
          <a:xfrm>
            <a:off x="4030133" y="3957459"/>
            <a:ext cx="4665134" cy="600891"/>
          </a:xfrm>
          <a:prstGeom prst="round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Clr>
                <a:schemeClr val="bg1"/>
              </a:buClr>
            </a:pPr>
            <a:r>
              <a:rPr lang="cs-CZ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- rotorovým spouštěčem</a:t>
            </a:r>
            <a:endParaRPr lang="cs-CZ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Zaoblený obdélník 7"/>
          <p:cNvSpPr/>
          <p:nvPr/>
        </p:nvSpPr>
        <p:spPr>
          <a:xfrm>
            <a:off x="2057400" y="5673234"/>
            <a:ext cx="8610600" cy="600891"/>
          </a:xfrm>
          <a:prstGeom prst="round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chemeClr val="bg1"/>
              </a:buClr>
            </a:pPr>
            <a:r>
              <a:rPr lang="cs-CZ" sz="17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rotorovým spouštěčem lze motor s kotvou kroužkovou měkce rozbíhat i při zatížení</a:t>
            </a:r>
            <a:endParaRPr lang="cs-CZ" sz="17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524708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477793" y="508341"/>
            <a:ext cx="767766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cs-CZ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13843" y="1373"/>
            <a:ext cx="10018713" cy="1752599"/>
          </a:xfrm>
        </p:spPr>
        <p:txBody>
          <a:bodyPr>
            <a:normAutofit/>
          </a:bodyPr>
          <a:lstStyle/>
          <a:p>
            <a:pPr algn="ctr"/>
            <a:r>
              <a:rPr lang="cs-CZ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Seznam použitých zdrojů</a:t>
            </a:r>
            <a:endParaRPr lang="cs-CZ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1674638" y="2002889"/>
            <a:ext cx="9373159" cy="470262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dirty="0" smtClean="0"/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800" dirty="0" smtClean="0"/>
              <a:t>[</a:t>
            </a:r>
            <a:r>
              <a:rPr lang="cs-CZ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1]	VOŽENÍLEK</a:t>
            </a:r>
            <a:r>
              <a:rPr lang="cs-CZ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Ladislav; LSTIBŮREK, František. </a:t>
            </a:r>
            <a:r>
              <a:rPr lang="cs-CZ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Základy elektrotechniky </a:t>
            </a:r>
            <a:r>
              <a:rPr lang="cs-CZ" sz="1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cs-CZ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cs-CZ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Praha</a:t>
            </a:r>
            <a:r>
              <a:rPr lang="cs-CZ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cs-CZ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SNTL </a:t>
            </a:r>
            <a:r>
              <a:rPr lang="cs-CZ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nakladatelství technické literatury, 1985, ISBN 04-522-85</a:t>
            </a:r>
            <a:r>
              <a:rPr lang="cs-CZ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[2]	VAVŘIŇÁK</a:t>
            </a:r>
            <a:r>
              <a:rPr lang="cs-CZ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Petr. </a:t>
            </a:r>
            <a:r>
              <a:rPr lang="cs-CZ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Elektrické stroje a přístroje</a:t>
            </a:r>
            <a:r>
              <a:rPr lang="cs-CZ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Učební texty pro žáky naší </a:t>
            </a:r>
            <a:r>
              <a:rPr lang="cs-CZ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školy [online].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cs-CZ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cs-CZ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cit. </a:t>
            </a:r>
            <a:r>
              <a:rPr lang="cs-CZ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14.1.2014]. Dostupný </a:t>
            </a:r>
            <a:r>
              <a:rPr lang="cs-CZ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 </a:t>
            </a:r>
            <a:r>
              <a:rPr lang="cs-CZ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WWW</a:t>
            </a:r>
            <a:r>
              <a:rPr lang="cs-CZ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cs-CZ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http</a:t>
            </a:r>
            <a:r>
              <a:rPr lang="cs-CZ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://</a:t>
            </a:r>
            <a:r>
              <a:rPr lang="cs-CZ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dev.webdevel.cz/na-	jizdarne.cz/</a:t>
            </a:r>
            <a:r>
              <a:rPr lang="cs-CZ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wp</a:t>
            </a:r>
            <a:r>
              <a:rPr lang="cs-CZ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	</a:t>
            </a:r>
            <a:r>
              <a:rPr lang="cs-CZ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content</a:t>
            </a:r>
            <a:r>
              <a:rPr lang="cs-CZ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cs-CZ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uploads</a:t>
            </a:r>
            <a:r>
              <a:rPr lang="cs-CZ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/2013/10/elektricke_stroje_a_pristroje.pdf 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[3]	TKOTZ</a:t>
            </a:r>
            <a:r>
              <a:rPr lang="cs-CZ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Klaus a kolektiv. </a:t>
            </a:r>
            <a:r>
              <a:rPr lang="cs-CZ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Příručka pro elektrotechnika</a:t>
            </a:r>
            <a:r>
              <a:rPr lang="cs-CZ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Praha: Europa-Sobotáles, </a:t>
            </a:r>
            <a:r>
              <a:rPr lang="cs-CZ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2002</a:t>
            </a:r>
            <a:r>
              <a:rPr lang="cs-CZ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cs-CZ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cs-CZ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ISBN </a:t>
            </a:r>
            <a:r>
              <a:rPr lang="cs-CZ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80-867-0600-1</a:t>
            </a:r>
            <a:r>
              <a:rPr lang="cs-CZ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[4]	</a:t>
            </a:r>
            <a:r>
              <a:rPr lang="cs-CZ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HABERLE HEINZ ING. a kol. </a:t>
            </a:r>
            <a:r>
              <a:rPr lang="cs-CZ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Průmyslová elektronika a informační technologie</a:t>
            </a:r>
            <a:r>
              <a:rPr lang="cs-CZ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cs-CZ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Praha</a:t>
            </a:r>
            <a:r>
              <a:rPr lang="cs-CZ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cs-CZ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Europa </a:t>
            </a:r>
            <a:r>
              <a:rPr lang="cs-CZ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Sobotáles </a:t>
            </a:r>
            <a:r>
              <a:rPr lang="cs-CZ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cz</a:t>
            </a:r>
            <a:r>
              <a:rPr lang="cs-CZ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cs-CZ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s. r. o</a:t>
            </a:r>
            <a:r>
              <a:rPr lang="cs-CZ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2003, ISBN 80-86706-04-4. </a:t>
            </a:r>
          </a:p>
          <a:p>
            <a:pPr marL="0" indent="0">
              <a:buNone/>
            </a:pPr>
            <a:endParaRPr lang="cs-CZ" sz="1800" dirty="0"/>
          </a:p>
          <a:p>
            <a:pPr marL="0" indent="0">
              <a:buNone/>
            </a:pPr>
            <a:endParaRPr lang="cs-CZ" sz="1800" dirty="0" smtClean="0"/>
          </a:p>
          <a:p>
            <a:pPr marL="0" indent="0">
              <a:buNone/>
            </a:pPr>
            <a:endParaRPr lang="cs-CZ" sz="1900" dirty="0"/>
          </a:p>
        </p:txBody>
      </p:sp>
    </p:spTree>
    <p:extLst>
      <p:ext uri="{BB962C8B-B14F-4D97-AF65-F5344CB8AC3E}">
        <p14:creationId xmlns:p14="http://schemas.microsoft.com/office/powerpoint/2010/main" xmlns="" val="32978971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26736" y="2391890"/>
            <a:ext cx="10515600" cy="1325563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cs-CZ" sz="6000" b="1" dirty="0">
                <a:latin typeface="Arial" panose="020B0604020202020204" pitchFamily="34" charset="0"/>
                <a:cs typeface="Arial" panose="020B0604020202020204" pitchFamily="34" charset="0"/>
              </a:rPr>
              <a:t>Spouštění </a:t>
            </a:r>
            <a:br>
              <a:rPr lang="cs-CZ" sz="6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6000" b="1" dirty="0">
                <a:latin typeface="Arial" panose="020B0604020202020204" pitchFamily="34" charset="0"/>
                <a:cs typeface="Arial" panose="020B0604020202020204" pitchFamily="34" charset="0"/>
              </a:rPr>
              <a:t>asynchronních motorů</a:t>
            </a:r>
          </a:p>
        </p:txBody>
      </p:sp>
    </p:spTree>
    <p:extLst>
      <p:ext uri="{BB962C8B-B14F-4D97-AF65-F5344CB8AC3E}">
        <p14:creationId xmlns:p14="http://schemas.microsoft.com/office/powerpoint/2010/main" xmlns="" val="50024695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3600" b="1" dirty="0"/>
              <a:t/>
            </a:r>
            <a:br>
              <a:rPr lang="cs-CZ" sz="3600" b="1" dirty="0"/>
            </a:br>
            <a:r>
              <a:rPr lang="cs-CZ" sz="3600" b="1" dirty="0"/>
              <a:t/>
            </a:r>
            <a:br>
              <a:rPr lang="cs-CZ" sz="3600" b="1" dirty="0"/>
            </a:br>
            <a:r>
              <a:rPr lang="cs-CZ" sz="3600" b="1" dirty="0">
                <a:latin typeface="Arial" panose="020B0604020202020204" pitchFamily="34" charset="0"/>
                <a:cs typeface="Arial" panose="020B0604020202020204" pitchFamily="34" charset="0"/>
              </a:rPr>
              <a:t>Spouštění </a:t>
            </a:r>
            <a:r>
              <a:rPr lang="cs-CZ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asynchronních </a:t>
            </a:r>
            <a:r>
              <a:rPr lang="cs-CZ" sz="3600" b="1" dirty="0">
                <a:latin typeface="Arial" panose="020B0604020202020204" pitchFamily="34" charset="0"/>
                <a:cs typeface="Arial" panose="020B0604020202020204" pitchFamily="34" charset="0"/>
              </a:rPr>
              <a:t>trojfázových motorů</a:t>
            </a:r>
            <a:r>
              <a:rPr lang="cs-CZ" sz="36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3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3600" dirty="0"/>
              <a:t> </a:t>
            </a:r>
            <a:br>
              <a:rPr lang="cs-CZ" sz="3600" dirty="0"/>
            </a:br>
            <a:endParaRPr lang="cs-CZ" sz="3600" b="1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-1336284" y="1903357"/>
            <a:ext cx="12650771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cs-CZ" sz="2000" dirty="0"/>
              <a:t>				</a:t>
            </a:r>
            <a:endParaRPr lang="cs-CZ" dirty="0"/>
          </a:p>
        </p:txBody>
      </p:sp>
      <p:sp>
        <p:nvSpPr>
          <p:cNvPr id="8" name="Zástupný symbol pro obsah 7"/>
          <p:cNvSpPr>
            <a:spLocks noGrp="1"/>
          </p:cNvSpPr>
          <p:nvPr>
            <p:ph idx="1"/>
          </p:nvPr>
        </p:nvSpPr>
        <p:spPr>
          <a:xfrm>
            <a:off x="1484311" y="2441941"/>
            <a:ext cx="10018713" cy="371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cs-CZ" dirty="0">
                <a:latin typeface="Times New Roman" panose="02020603050405020304" pitchFamily="18" charset="0"/>
                <a:ea typeface="Times New Roman" panose="02020603050405020304" pitchFamily="18" charset="0"/>
              </a:rPr>
              <a:t>Při spouštění </a:t>
            </a:r>
            <a:r>
              <a:rPr lang="cs-CZ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asynchronních motorů </a:t>
            </a:r>
            <a:r>
              <a:rPr lang="cs-CZ" dirty="0">
                <a:latin typeface="Times New Roman" panose="02020603050405020304" pitchFamily="18" charset="0"/>
                <a:ea typeface="Times New Roman" panose="02020603050405020304" pitchFamily="18" charset="0"/>
              </a:rPr>
              <a:t>vznikne v okamžiku připojení motoru </a:t>
            </a:r>
            <a:r>
              <a:rPr lang="cs-CZ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i </a:t>
            </a:r>
            <a:r>
              <a:rPr lang="cs-CZ" dirty="0">
                <a:latin typeface="Times New Roman" panose="02020603050405020304" pitchFamily="18" charset="0"/>
                <a:ea typeface="Times New Roman" panose="02020603050405020304" pitchFamily="18" charset="0"/>
              </a:rPr>
              <a:t>proudový </a:t>
            </a:r>
            <a:r>
              <a:rPr lang="cs-CZ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náraz v rozvodné síti.</a:t>
            </a:r>
          </a:p>
          <a:p>
            <a:pPr>
              <a:lnSpc>
                <a:spcPct val="150000"/>
              </a:lnSpc>
            </a:pPr>
            <a:r>
              <a:rPr lang="cs-CZ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Proud </a:t>
            </a:r>
            <a:r>
              <a:rPr lang="cs-CZ" dirty="0">
                <a:latin typeface="Times New Roman" panose="02020603050405020304" pitchFamily="18" charset="0"/>
                <a:ea typeface="Times New Roman" panose="02020603050405020304" pitchFamily="18" charset="0"/>
              </a:rPr>
              <a:t>odebíraný ze sítě je v podstatě proud nakrátko, tedy až 7krát vyšší než jmenovitý proud a způsobí pokles napětí v síti a vypnutí ochran. </a:t>
            </a:r>
            <a:endParaRPr lang="cs-CZ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cs-CZ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Zmenšení </a:t>
            </a:r>
            <a:r>
              <a:rPr lang="cs-CZ" dirty="0">
                <a:latin typeface="Times New Roman" panose="02020603050405020304" pitchFamily="18" charset="0"/>
                <a:ea typeface="Times New Roman" panose="02020603050405020304" pitchFamily="18" charset="0"/>
              </a:rPr>
              <a:t>velkého rozběhového proudu lze u </a:t>
            </a:r>
            <a:r>
              <a:rPr lang="cs-CZ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asynchronních motorů docílit </a:t>
            </a:r>
            <a:r>
              <a:rPr lang="cs-CZ" dirty="0">
                <a:latin typeface="Times New Roman" panose="02020603050405020304" pitchFamily="18" charset="0"/>
                <a:ea typeface="Times New Roman" panose="02020603050405020304" pitchFamily="18" charset="0"/>
              </a:rPr>
              <a:t>pouze snížením rozběhového napětí. </a:t>
            </a:r>
            <a:endParaRPr lang="cs-CZ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260202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26736" y="2391890"/>
            <a:ext cx="10515600" cy="1325563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cs-CZ" sz="6000" b="1" dirty="0">
                <a:latin typeface="Arial" panose="020B0604020202020204" pitchFamily="34" charset="0"/>
                <a:cs typeface="Arial" panose="020B0604020202020204" pitchFamily="34" charset="0"/>
              </a:rPr>
              <a:t>Spouštění </a:t>
            </a:r>
            <a:br>
              <a:rPr lang="cs-CZ" sz="6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6000" b="1" dirty="0">
                <a:latin typeface="Arial" panose="020B0604020202020204" pitchFamily="34" charset="0"/>
                <a:cs typeface="Arial" panose="020B0604020202020204" pitchFamily="34" charset="0"/>
              </a:rPr>
              <a:t>asynchronních motorů</a:t>
            </a:r>
            <a:br>
              <a:rPr lang="cs-CZ" sz="6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6000" b="1" dirty="0">
                <a:latin typeface="Arial" panose="020B0604020202020204" pitchFamily="34" charset="0"/>
                <a:cs typeface="Arial" panose="020B0604020202020204" pitchFamily="34" charset="0"/>
              </a:rPr>
              <a:t>s kotvou nakrátko</a:t>
            </a:r>
          </a:p>
        </p:txBody>
      </p:sp>
    </p:spTree>
    <p:extLst>
      <p:ext uri="{BB962C8B-B14F-4D97-AF65-F5344CB8AC3E}">
        <p14:creationId xmlns:p14="http://schemas.microsoft.com/office/powerpoint/2010/main" xmlns="" val="51267750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531937" y="1095376"/>
            <a:ext cx="10018713" cy="1218414"/>
          </a:xfrm>
        </p:spPr>
        <p:txBody>
          <a:bodyPr>
            <a:normAutofit fontScale="90000"/>
          </a:bodyPr>
          <a:lstStyle/>
          <a:p>
            <a:r>
              <a:rPr lang="cs-CZ" sz="3600" b="1" dirty="0"/>
              <a:t/>
            </a:r>
            <a:br>
              <a:rPr lang="cs-CZ" sz="3600" b="1" dirty="0"/>
            </a:br>
            <a:r>
              <a:rPr lang="cs-CZ" sz="3600" b="1" dirty="0"/>
              <a:t/>
            </a:r>
            <a:br>
              <a:rPr lang="cs-CZ" sz="3600" b="1" dirty="0"/>
            </a:br>
            <a:r>
              <a:rPr lang="cs-CZ" sz="3100" b="1" dirty="0">
                <a:latin typeface="Arial" panose="020B0604020202020204" pitchFamily="34" charset="0"/>
                <a:cs typeface="Arial" panose="020B0604020202020204" pitchFamily="34" charset="0"/>
              </a:rPr>
              <a:t>1. Spouštění asynchronních motorů nakrátko </a:t>
            </a:r>
            <a:r>
              <a:rPr lang="cs-CZ" sz="31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31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3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přímým </a:t>
            </a:r>
            <a:r>
              <a:rPr lang="cs-CZ" sz="3100" b="1" dirty="0">
                <a:latin typeface="Arial" panose="020B0604020202020204" pitchFamily="34" charset="0"/>
                <a:cs typeface="Arial" panose="020B0604020202020204" pitchFamily="34" charset="0"/>
              </a:rPr>
              <a:t>připojením k síti</a:t>
            </a:r>
            <a:r>
              <a:rPr lang="cs-CZ" sz="31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31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672848" y="1781667"/>
            <a:ext cx="10018713" cy="4499728"/>
          </a:xfrm>
        </p:spPr>
        <p:txBody>
          <a:bodyPr>
            <a:normAutofit/>
          </a:bodyPr>
          <a:lstStyle/>
          <a:p>
            <a:r>
              <a:rPr lang="cs-C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nejjednodušší</a:t>
            </a:r>
            <a:r>
              <a:rPr lang="cs-CZ" dirty="0" smtClean="0"/>
              <a:t> </a:t>
            </a:r>
          </a:p>
          <a:p>
            <a:r>
              <a:rPr lang="cs-C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motor 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 p</a:t>
            </a:r>
            <a:r>
              <a:rPr lang="cs-C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řipojuje k síti buď spínačem nebo stykačem </a:t>
            </a:r>
          </a:p>
          <a:p>
            <a:r>
              <a:rPr lang="cs-C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podle 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normy lze </a:t>
            </a:r>
            <a:r>
              <a:rPr lang="cs-C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přímo spouštět motory 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s výkonem do 3 </a:t>
            </a:r>
            <a:r>
              <a:rPr lang="cs-C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kW </a:t>
            </a:r>
          </a:p>
          <a:p>
            <a:r>
              <a:rPr lang="cs-C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přímo 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můžeme spouštět i větší motory, ale musíme si sjednat podmínky a čas zapnutí s dodavatelem elektrické </a:t>
            </a:r>
            <a:r>
              <a:rPr lang="cs-C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energie</a:t>
            </a:r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cs-CZ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xmlns="" val="13671420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69427" y="1618956"/>
            <a:ext cx="4282280" cy="4468762"/>
          </a:xfrm>
          <a:prstGeom prst="rect">
            <a:avLst/>
          </a:prstGeom>
          <a:solidFill>
            <a:schemeClr val="bg2"/>
          </a:solidFill>
          <a:ln>
            <a:noFill/>
          </a:ln>
        </p:spPr>
      </p:pic>
      <p:sp>
        <p:nvSpPr>
          <p:cNvPr id="4" name="Obdélník 3"/>
          <p:cNvSpPr/>
          <p:nvPr/>
        </p:nvSpPr>
        <p:spPr>
          <a:xfrm>
            <a:off x="1532361" y="2345848"/>
            <a:ext cx="5621465" cy="3366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dirty="0">
                <a:latin typeface="Times New Roman" panose="02020603050405020304" pitchFamily="18" charset="0"/>
                <a:ea typeface="Times New Roman" panose="02020603050405020304" pitchFamily="18" charset="0"/>
              </a:rPr>
              <a:t>S</a:t>
            </a:r>
            <a:r>
              <a:rPr lang="cs-CZ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tisknutím </a:t>
            </a:r>
            <a:r>
              <a:rPr lang="cs-CZ" dirty="0">
                <a:latin typeface="Times New Roman" panose="02020603050405020304" pitchFamily="18" charset="0"/>
                <a:ea typeface="Times New Roman" panose="02020603050405020304" pitchFamily="18" charset="0"/>
              </a:rPr>
              <a:t>tlačítka S2 uzavřeme obvod </a:t>
            </a:r>
            <a:r>
              <a:rPr lang="cs-CZ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elektromagnetu </a:t>
            </a:r>
            <a:r>
              <a:rPr lang="cs-CZ" dirty="0">
                <a:latin typeface="Times New Roman" panose="02020603050405020304" pitchFamily="18" charset="0"/>
                <a:ea typeface="Times New Roman" panose="02020603050405020304" pitchFamily="18" charset="0"/>
              </a:rPr>
              <a:t>stykače, </a:t>
            </a:r>
            <a:r>
              <a:rPr lang="cs-CZ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hlavní </a:t>
            </a:r>
            <a:r>
              <a:rPr lang="cs-CZ" dirty="0">
                <a:latin typeface="Times New Roman" panose="02020603050405020304" pitchFamily="18" charset="0"/>
                <a:ea typeface="Times New Roman" panose="02020603050405020304" pitchFamily="18" charset="0"/>
              </a:rPr>
              <a:t>kontakty stykače se zapnou</a:t>
            </a:r>
            <a:r>
              <a:rPr lang="cs-CZ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marL="285750" indent="-28575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Současně sepnou </a:t>
            </a:r>
            <a:r>
              <a:rPr lang="cs-CZ" dirty="0">
                <a:latin typeface="Times New Roman" panose="02020603050405020304" pitchFamily="18" charset="0"/>
                <a:ea typeface="Times New Roman" panose="02020603050405020304" pitchFamily="18" charset="0"/>
              </a:rPr>
              <a:t>pomocné kontakty K1, </a:t>
            </a:r>
            <a:r>
              <a:rPr lang="cs-CZ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proud </a:t>
            </a:r>
            <a:r>
              <a:rPr lang="cs-CZ" dirty="0">
                <a:latin typeface="Times New Roman" panose="02020603050405020304" pitchFamily="18" charset="0"/>
                <a:ea typeface="Times New Roman" panose="02020603050405020304" pitchFamily="18" charset="0"/>
              </a:rPr>
              <a:t>prochází cívkou elektromagnetu i po uvolnění tlačítka S2. </a:t>
            </a:r>
            <a:endParaRPr lang="cs-CZ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Stisknutím </a:t>
            </a:r>
            <a:r>
              <a:rPr lang="cs-CZ" dirty="0">
                <a:latin typeface="Times New Roman" panose="02020603050405020304" pitchFamily="18" charset="0"/>
                <a:ea typeface="Times New Roman" panose="02020603050405020304" pitchFamily="18" charset="0"/>
              </a:rPr>
              <a:t>tlačítka  S1 přerušíme pomocný obvod a stykač vypne. </a:t>
            </a:r>
            <a:r>
              <a:rPr lang="cs-CZ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</a:p>
          <a:p>
            <a:pPr marL="285750" indent="-28575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Při </a:t>
            </a:r>
            <a:r>
              <a:rPr lang="cs-CZ" dirty="0">
                <a:latin typeface="Times New Roman" panose="02020603050405020304" pitchFamily="18" charset="0"/>
                <a:ea typeface="Times New Roman" panose="02020603050405020304" pitchFamily="18" charset="0"/>
              </a:rPr>
              <a:t>přetížení působí tepelné relé KF2, které rozpojí kontakty KF2 a stykač vypne.</a:t>
            </a:r>
            <a:endParaRPr lang="cs-CZ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2996284" y="1057881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cs-CZ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Obr. </a:t>
            </a:r>
            <a:r>
              <a:rPr lang="cs-CZ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	Spouštění asynchronního motoru nakrátko 	přímým připojením k síti [4]</a:t>
            </a:r>
            <a:endParaRPr lang="cs-CZ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981229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28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28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28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cs-CZ" sz="28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Spouštění asynchronních motorů nakrátko </a:t>
            </a:r>
            <a:r>
              <a:rPr lang="cs-CZ" sz="28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28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28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přepínačem hvězda - trojúhelník</a:t>
            </a:r>
            <a:r>
              <a:rPr lang="cs-CZ" sz="2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2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3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3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484313" y="1976718"/>
            <a:ext cx="10018713" cy="4760258"/>
          </a:xfrm>
        </p:spPr>
        <p:txBody>
          <a:bodyPr>
            <a:normAutofit/>
          </a:bodyPr>
          <a:lstStyle/>
          <a:p>
            <a:r>
              <a:rPr lang="cs-C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Trojfázové vinutí statoru je běžně zapojeno 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 trojúhelníku a je na </a:t>
            </a:r>
            <a:r>
              <a:rPr lang="cs-C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něm sdružené 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napětí. </a:t>
            </a:r>
            <a:endParaRPr lang="cs-CZ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Pokud 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při rozběhu </a:t>
            </a:r>
            <a:r>
              <a:rPr lang="cs-C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zapojíme vinutí do hvězdy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napětí na vinutí se zmenší  </a:t>
            </a:r>
            <a:r>
              <a:rPr lang="cs-C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√3 krát a 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odebíraný proud </a:t>
            </a:r>
            <a:r>
              <a:rPr lang="cs-C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(proudový 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náraz při </a:t>
            </a:r>
            <a:r>
              <a:rPr lang="cs-C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spouštění), ale i výkon 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záběrový moment </a:t>
            </a:r>
            <a:r>
              <a:rPr lang="cs-C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motoru se 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zmenšení na </a:t>
            </a:r>
            <a:r>
              <a:rPr lang="cs-C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1/3.</a:t>
            </a:r>
          </a:p>
          <a:p>
            <a:r>
              <a:rPr lang="cs-C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Rozběh lze tedy realizovat jen při malém zatížení motoru.</a:t>
            </a:r>
          </a:p>
          <a:p>
            <a:r>
              <a:rPr lang="cs-C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Tímto způsobem je možné spouštět motory, které se rozbíhají bez zatížení (okružní pily, ventilátory, obráběcí stroje). </a:t>
            </a:r>
          </a:p>
          <a:p>
            <a:endParaRPr lang="cs-CZ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22"/>
          <p:cNvSpPr>
            <a:spLocks noChangeArrowheads="1"/>
          </p:cNvSpPr>
          <p:nvPr/>
        </p:nvSpPr>
        <p:spPr bwMode="auto">
          <a:xfrm>
            <a:off x="2" y="-100013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706752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13609" y="797012"/>
            <a:ext cx="10018713" cy="1752599"/>
          </a:xfrm>
        </p:spPr>
        <p:txBody>
          <a:bodyPr>
            <a:normAutofit/>
          </a:bodyPr>
          <a:lstStyle/>
          <a:p>
            <a:r>
              <a:rPr lang="cs-CZ" sz="32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32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cs-CZ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487798" y="400873"/>
            <a:ext cx="10436015" cy="6601522"/>
          </a:xfrm>
        </p:spPr>
        <p:txBody>
          <a:bodyPr>
            <a:normAutofit/>
          </a:bodyPr>
          <a:lstStyle/>
          <a:p>
            <a:endParaRPr lang="cs-CZ" dirty="0" smtClean="0"/>
          </a:p>
          <a:p>
            <a:endParaRPr lang="cs-CZ" dirty="0"/>
          </a:p>
          <a:p>
            <a:r>
              <a:rPr lang="cs-C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Při 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tomto spouštění </a:t>
            </a:r>
            <a:r>
              <a:rPr lang="cs-C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síti vznikají dva proudové rázy (a v motoru dva rázy mechanické</a:t>
            </a:r>
            <a:r>
              <a:rPr lang="cs-C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): 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první při připojení motoru k síti a druhý při přepnutí z hvězdy do trojúhelníku. </a:t>
            </a:r>
            <a:endParaRPr lang="cs-CZ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 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snížení druhého proudového rázu přepínáme do trojúhelníku nejdříve až po dosažení 85 %  </a:t>
            </a:r>
            <a:r>
              <a:rPr lang="cs-CZ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cs-CZ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cs-CZ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Aby 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 při přepínání nezmenšila rychlost motoru, musí být přepínání co nejrychlejší</a:t>
            </a:r>
            <a:r>
              <a:rPr lang="cs-C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Přepínání může být realizováno pomocí stykačů nebo ručně</a:t>
            </a:r>
            <a:r>
              <a:rPr lang="cs-C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cs-CZ" dirty="0">
                <a:latin typeface="Times New Roman" panose="02020603050405020304" pitchFamily="18" charset="0"/>
                <a:ea typeface="Times New Roman" panose="02020603050405020304" pitchFamily="18" charset="0"/>
              </a:rPr>
              <a:t>Doba rozběhu je závislá na zatížení pohonu a pohybuje se řádově od jednotek do několika desítek sekund.</a:t>
            </a:r>
          </a:p>
          <a:p>
            <a:pPr marL="0" indent="0">
              <a:buNone/>
            </a:pPr>
            <a:r>
              <a:rPr lang="cs-C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32457612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axa">
  <a:themeElements>
    <a:clrScheme name="Červeno-fialová">
      <a:dk1>
        <a:sysClr val="windowText" lastClr="000000"/>
      </a:dk1>
      <a:lt1>
        <a:sysClr val="window" lastClr="FFFFFF"/>
      </a:lt1>
      <a:dk2>
        <a:srgbClr val="454551"/>
      </a:dk2>
      <a:lt2>
        <a:srgbClr val="D8D9DC"/>
      </a:lt2>
      <a:accent1>
        <a:srgbClr val="E32D91"/>
      </a:accent1>
      <a:accent2>
        <a:srgbClr val="C830CC"/>
      </a:accent2>
      <a:accent3>
        <a:srgbClr val="4EA6DC"/>
      </a:accent3>
      <a:accent4>
        <a:srgbClr val="4775E7"/>
      </a:accent4>
      <a:accent5>
        <a:srgbClr val="8971E1"/>
      </a:accent5>
      <a:accent6>
        <a:srgbClr val="D54773"/>
      </a:accent6>
      <a:hlink>
        <a:srgbClr val="6B9F25"/>
      </a:hlink>
      <a:folHlink>
        <a:srgbClr val="8C8C8C"/>
      </a:folHlink>
    </a:clrScheme>
    <a:fontScheme name="Paralaxa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axa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arallax" id="{3388167B-A2EB-4685-9635-1831D9AEF8C4}" vid="{93B4CCAC-FD5A-4D59-B1AC-EAF45910B5A9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Paralaxa</Template>
  <TotalTime>1986</TotalTime>
  <Words>984</Words>
  <Application>Microsoft Office PowerPoint</Application>
  <PresentationFormat>Vlastní</PresentationFormat>
  <Paragraphs>198</Paragraphs>
  <Slides>25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25</vt:i4>
      </vt:variant>
    </vt:vector>
  </HeadingPairs>
  <TitlesOfParts>
    <vt:vector size="26" baseType="lpstr">
      <vt:lpstr>Paralaxa</vt:lpstr>
      <vt:lpstr>Snímek 1</vt:lpstr>
      <vt:lpstr>Snímek 2</vt:lpstr>
      <vt:lpstr>Spouštění  asynchronních motorů</vt:lpstr>
      <vt:lpstr>  Spouštění  asynchronních trojfázových motorů   </vt:lpstr>
      <vt:lpstr>Spouštění  asynchronních motorů s kotvou nakrátko</vt:lpstr>
      <vt:lpstr>  1. Spouštění asynchronních motorů nakrátko  přímým připojením k síti  </vt:lpstr>
      <vt:lpstr>Snímek 7</vt:lpstr>
      <vt:lpstr> 2. Spouštění asynchronních motorů nakrátko  přepínačem hvězda - trojúhelník  </vt:lpstr>
      <vt:lpstr> </vt:lpstr>
      <vt:lpstr>Snímek 10</vt:lpstr>
      <vt:lpstr>Snímek 11</vt:lpstr>
      <vt:lpstr>  3. Spouštění asynchronních motorů nakrátko  rozběhovým transformátorem  </vt:lpstr>
      <vt:lpstr>Snímek 13</vt:lpstr>
      <vt:lpstr>4. Spouštění asynchronních motorů nakrátko  statorovým spouštěčem s odpory. </vt:lpstr>
      <vt:lpstr>Snímek 15</vt:lpstr>
      <vt:lpstr>Snímek 16</vt:lpstr>
      <vt:lpstr>  5. Spouštění asynchronních motorů nakrátko  speciální úpravou klece  </vt:lpstr>
      <vt:lpstr>Asynchronní motory nakrátko s dvojitou klecí </vt:lpstr>
      <vt:lpstr>Asynchronní motory nakrátko s vírovou klecí </vt:lpstr>
      <vt:lpstr>Spouštění  asynchronních motorů s kotvou kroužkovou</vt:lpstr>
      <vt:lpstr> 1. Spouštění asynchronních motorů kroužkových   rotorovým spouštěčem  </vt:lpstr>
      <vt:lpstr>Snímek 22</vt:lpstr>
      <vt:lpstr>Shrnutí učiva</vt:lpstr>
      <vt:lpstr>Snímek 24</vt:lpstr>
      <vt:lpstr>Seznam použitých zdrojů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Řízení otáček  asynchronních motorů</dc:title>
  <dc:creator>Edita</dc:creator>
  <cp:lastModifiedBy>Erda</cp:lastModifiedBy>
  <cp:revision>106</cp:revision>
  <dcterms:created xsi:type="dcterms:W3CDTF">2014-02-16T11:07:47Z</dcterms:created>
  <dcterms:modified xsi:type="dcterms:W3CDTF">2014-07-09T19:30:16Z</dcterms:modified>
  <cp:contentStatus/>
</cp:coreProperties>
</file>