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69" r:id="rId2"/>
    <p:sldId id="270" r:id="rId3"/>
    <p:sldId id="256" r:id="rId4"/>
    <p:sldId id="258" r:id="rId5"/>
    <p:sldId id="259" r:id="rId6"/>
    <p:sldId id="260" r:id="rId7"/>
    <p:sldId id="272" r:id="rId8"/>
    <p:sldId id="275" r:id="rId9"/>
    <p:sldId id="274" r:id="rId10"/>
    <p:sldId id="273" r:id="rId11"/>
    <p:sldId id="276" r:id="rId12"/>
    <p:sldId id="277" r:id="rId13"/>
    <p:sldId id="278" r:id="rId14"/>
    <p:sldId id="271" r:id="rId1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6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4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971800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572964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08276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96198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3217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588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72172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145928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553472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056685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52843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90990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6.xml"/><Relationship Id="rId7" Type="http://schemas.openxmlformats.org/officeDocument/2006/relationships/slide" Target="slide10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3466" y="79860"/>
            <a:ext cx="8010611" cy="175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3091446"/>
              </p:ext>
            </p:extLst>
          </p:nvPr>
        </p:nvGraphicFramePr>
        <p:xfrm>
          <a:off x="1142999" y="2042414"/>
          <a:ext cx="8720668" cy="3961477"/>
        </p:xfrm>
        <a:graphic>
          <a:graphicData uri="http://schemas.openxmlformats.org/drawingml/2006/table">
            <a:tbl>
              <a:tblPr/>
              <a:tblGrid>
                <a:gridCol w="2763275"/>
                <a:gridCol w="5957393"/>
              </a:tblGrid>
              <a:tr h="4262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VY_32_INOVACE_527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Asynchronní motory – Momentová a proudová charakteristika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Ing.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Hynečková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Blanka, Ing. Carbolová Miroslava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13.1.2014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čtyřletého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a třetí ročník tříletého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První ročník dvouletého denního nástavbového studia.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Elektrické stroje a přístroje/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záběrový moment, maximální moment, jmenovitý moment, chod naprázdno, chod nakrátko, chod při zatížení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3143422" y="6147257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915557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213178"/>
            <a:ext cx="10515600" cy="1658408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Chod naprázdno </a:t>
            </a:r>
            <a:b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n </a:t>
            </a:r>
            <a:r>
              <a:rPr lang="cs-CZ" b="1" dirty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= </a:t>
            </a:r>
            <a:r>
              <a:rPr lang="cs-CZ" b="1" dirty="0" err="1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n</a:t>
            </a:r>
            <a:r>
              <a:rPr lang="cs-CZ" b="1" baseline="-25000" dirty="0" err="1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s</a:t>
            </a:r>
            <a:r>
              <a:rPr lang="cs-CZ" b="1" baseline="-25000" dirty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cs-CZ" b="1" dirty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, s =</a:t>
            </a:r>
            <a:r>
              <a:rPr lang="cs-CZ" b="1" baseline="-25000" dirty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0</a:t>
            </a:r>
            <a:endParaRPr lang="cs-CZ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71586"/>
            <a:ext cx="10515600" cy="4986414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Motor není na hřídeli zatížen.</a:t>
            </a:r>
          </a:p>
          <a:p>
            <a:pPr>
              <a:lnSpc>
                <a:spcPct val="110000"/>
              </a:lnSpc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Otáčky rotoru jsou stejné jako synchronní otáčky magnetického pole statoru.</a:t>
            </a:r>
          </a:p>
          <a:p>
            <a:pPr>
              <a:lnSpc>
                <a:spcPct val="110000"/>
              </a:lnSpc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Skluz je 0%.</a:t>
            </a:r>
          </a:p>
          <a:p>
            <a:pPr>
              <a:lnSpc>
                <a:spcPct val="110000"/>
              </a:lnSpc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V rotorovém vinutí se neindukuje napětí /</a:t>
            </a:r>
            <a:r>
              <a:rPr lang="cs-CZ" sz="2400" dirty="0" err="1" smtClean="0"/>
              <a:t>poud</a:t>
            </a:r>
            <a:r>
              <a:rPr lang="cs-CZ" sz="2400" dirty="0" smtClean="0"/>
              <a:t>/.</a:t>
            </a:r>
          </a:p>
          <a:p>
            <a:pPr>
              <a:lnSpc>
                <a:spcPct val="110000"/>
              </a:lnSpc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Točivý moment motoru je nulový.  </a:t>
            </a:r>
            <a:endParaRPr lang="cs-CZ" sz="2400" dirty="0"/>
          </a:p>
          <a:p>
            <a:pPr>
              <a:lnSpc>
                <a:spcPct val="110000"/>
              </a:lnSpc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Motor </a:t>
            </a:r>
            <a:r>
              <a:rPr lang="cs-CZ" sz="2400" dirty="0"/>
              <a:t>se točí, ale nekoná žádnou práci. </a:t>
            </a:r>
            <a:endParaRPr lang="cs-CZ" sz="2400" dirty="0" smtClean="0"/>
          </a:p>
          <a:p>
            <a:pPr>
              <a:lnSpc>
                <a:spcPct val="110000"/>
              </a:lnSpc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Motor neodebírá ze sítě žádný proud.</a:t>
            </a:r>
            <a:endParaRPr lang="cs-CZ" sz="2400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Tlačítko akce: Vlastní 4">
            <a:hlinkClick r:id="" action="ppaction://hlinkshowjump?jump=nextslide" highlightClick="1"/>
          </p:cNvPr>
          <p:cNvSpPr/>
          <p:nvPr/>
        </p:nvSpPr>
        <p:spPr>
          <a:xfrm>
            <a:off x="1172540" y="5584140"/>
            <a:ext cx="900000" cy="360000"/>
          </a:xfrm>
          <a:prstGeom prst="actionButtonBlank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Dále</a:t>
            </a:r>
            <a:endParaRPr lang="cs-CZ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lačítko akce: Vlastní 5">
            <a:hlinkClick r:id="rId2" action="ppaction://hlinksldjump" highlightClick="1"/>
          </p:cNvPr>
          <p:cNvSpPr/>
          <p:nvPr/>
        </p:nvSpPr>
        <p:spPr>
          <a:xfrm>
            <a:off x="9723688" y="94365"/>
            <a:ext cx="2375065" cy="733657"/>
          </a:xfrm>
          <a:prstGeom prst="actionButtonBlank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Zpět na charakteristiku</a:t>
            </a:r>
            <a:endParaRPr lang="cs-CZ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3762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96815" y="322974"/>
            <a:ext cx="10515600" cy="1325563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cs-CZ" sz="4000" b="1" dirty="0" smtClean="0">
                <a:solidFill>
                  <a:schemeClr val="accent1">
                    <a:lumMod val="75000"/>
                  </a:schemeClr>
                </a:solidFill>
              </a:rPr>
              <a:t>Chod při zatížení</a:t>
            </a:r>
            <a:br>
              <a:rPr lang="cs-CZ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cs-CZ" sz="4000" b="1" dirty="0" smtClean="0">
                <a:solidFill>
                  <a:schemeClr val="accent1">
                    <a:lumMod val="75000"/>
                  </a:schemeClr>
                </a:solidFill>
              </a:rPr>
              <a:t>0 &lt; n &gt; </a:t>
            </a:r>
            <a:r>
              <a:rPr lang="cs-CZ" sz="4000" b="1" dirty="0" err="1" smtClean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cs-CZ" sz="4000" b="1" baseline="-25000" dirty="0" err="1" smtClean="0">
                <a:solidFill>
                  <a:schemeClr val="accent1">
                    <a:lumMod val="75000"/>
                  </a:schemeClr>
                </a:solidFill>
              </a:rPr>
              <a:t>s</a:t>
            </a:r>
            <a:endParaRPr lang="cs-CZ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46089" y="1648537"/>
            <a:ext cx="11282438" cy="5304973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cs-CZ" sz="2400" dirty="0"/>
              <a:t>Zvětšuje – </a:t>
            </a:r>
            <a:r>
              <a:rPr lang="cs-CZ" sz="2400" dirty="0" err="1"/>
              <a:t>li</a:t>
            </a:r>
            <a:r>
              <a:rPr lang="cs-CZ" sz="2400" dirty="0"/>
              <a:t> se vnější zatížení motoru, zvětšuje se i točivý moment až do </a:t>
            </a:r>
            <a:r>
              <a:rPr lang="cs-CZ" sz="2400" dirty="0" smtClean="0"/>
              <a:t>maximálního momentu /momentu zvratu/. 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Zvětší </a:t>
            </a:r>
            <a:r>
              <a:rPr lang="cs-CZ" sz="2400" dirty="0"/>
              <a:t>– </a:t>
            </a:r>
            <a:r>
              <a:rPr lang="cs-CZ" sz="2400" dirty="0" err="1"/>
              <a:t>li</a:t>
            </a:r>
            <a:r>
              <a:rPr lang="cs-CZ" sz="2400" dirty="0"/>
              <a:t> se vnější zatěžovací moment nad </a:t>
            </a:r>
            <a:r>
              <a:rPr lang="cs-CZ" sz="2400" dirty="0" smtClean="0"/>
              <a:t>moment zvratu M</a:t>
            </a:r>
            <a:r>
              <a:rPr lang="cs-CZ" sz="2400" baseline="-25000" dirty="0" smtClean="0"/>
              <a:t>m</a:t>
            </a:r>
            <a:r>
              <a:rPr lang="cs-CZ" sz="2400" dirty="0"/>
              <a:t>, zvětší se skluz nad hodnotu </a:t>
            </a:r>
            <a:r>
              <a:rPr lang="cs-CZ" sz="2400" dirty="0" err="1"/>
              <a:t>s</a:t>
            </a:r>
            <a:r>
              <a:rPr lang="cs-CZ" sz="2400" baseline="-25000" dirty="0" err="1"/>
              <a:t>zv</a:t>
            </a:r>
            <a:r>
              <a:rPr lang="cs-CZ" sz="2400" dirty="0"/>
              <a:t>, točivý moment </a:t>
            </a:r>
            <a:r>
              <a:rPr lang="cs-CZ" sz="2400" dirty="0" smtClean="0"/>
              <a:t>klesá.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Při dalším zvyšování zatěžovacího momentu se </a:t>
            </a:r>
            <a:r>
              <a:rPr lang="cs-CZ" sz="2400" dirty="0"/>
              <a:t>nakonec motor zastaví. Kdyby jistič včas neodpojil motor od sítě, spálila by se izolace vinutí</a:t>
            </a:r>
            <a:r>
              <a:rPr lang="cs-CZ" sz="2400" dirty="0" smtClean="0"/>
              <a:t>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V </a:t>
            </a:r>
            <a:r>
              <a:rPr lang="cs-CZ" sz="2400" dirty="0"/>
              <a:t>oblasti skluzu větším než </a:t>
            </a:r>
            <a:r>
              <a:rPr lang="cs-CZ" sz="2400" dirty="0" err="1" smtClean="0"/>
              <a:t>s</a:t>
            </a:r>
            <a:r>
              <a:rPr lang="cs-CZ" sz="2400" baseline="-25000" dirty="0" err="1" smtClean="0"/>
              <a:t>n</a:t>
            </a:r>
            <a:r>
              <a:rPr lang="cs-CZ" sz="2400" dirty="0" smtClean="0"/>
              <a:t> </a:t>
            </a:r>
            <a:r>
              <a:rPr lang="cs-CZ" sz="2400" dirty="0"/>
              <a:t>nemůže motor pracovat. </a:t>
            </a:r>
            <a:endParaRPr lang="cs-CZ" sz="2400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Skluz </a:t>
            </a:r>
            <a:r>
              <a:rPr lang="cs-CZ" sz="2400" dirty="0"/>
              <a:t>motoru bývá 3% až 8</a:t>
            </a:r>
            <a:r>
              <a:rPr lang="cs-CZ" sz="2400" dirty="0" smtClean="0"/>
              <a:t>%, </a:t>
            </a:r>
            <a:r>
              <a:rPr lang="cs-CZ" sz="2400" dirty="0"/>
              <a:t>přičemž platí, že čím větší je motor, tím menší je skluz</a:t>
            </a:r>
            <a:r>
              <a:rPr lang="cs-CZ" sz="2400" dirty="0" smtClean="0"/>
              <a:t>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sz="2400" dirty="0"/>
              <a:t>V nezatíženém stavu dosahuje motor téměř synchronních otáček </a:t>
            </a:r>
            <a:r>
              <a:rPr lang="cs-CZ" sz="2400" dirty="0" err="1"/>
              <a:t>n</a:t>
            </a:r>
            <a:r>
              <a:rPr lang="cs-CZ" sz="2400" baseline="-25000" dirty="0" err="1"/>
              <a:t>s</a:t>
            </a:r>
            <a:r>
              <a:rPr lang="cs-CZ" sz="2400" baseline="-25000" dirty="0"/>
              <a:t>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Z</a:t>
            </a:r>
            <a:r>
              <a:rPr lang="cs-CZ" sz="2400" dirty="0"/>
              <a:t> proudové charakteristiky vidíme, že proud se zatížením roste a že je největší při </a:t>
            </a:r>
            <a:r>
              <a:rPr lang="cs-CZ" sz="2400" dirty="0" smtClean="0"/>
              <a:t>spuštění motoru.</a:t>
            </a:r>
            <a:endParaRPr lang="cs-CZ" sz="2400" dirty="0"/>
          </a:p>
          <a:p>
            <a:pPr marL="0" indent="0">
              <a:buNone/>
            </a:pPr>
            <a:endParaRPr lang="cs-CZ" sz="2200" dirty="0"/>
          </a:p>
          <a:p>
            <a:endParaRPr lang="cs-CZ" sz="2200" dirty="0"/>
          </a:p>
        </p:txBody>
      </p:sp>
      <p:sp>
        <p:nvSpPr>
          <p:cNvPr id="4" name="Tlačítko akce: Vlastní 3">
            <a:hlinkClick r:id="" action="ppaction://hlinkshowjump?jump=nextslide" highlightClick="1"/>
          </p:cNvPr>
          <p:cNvSpPr/>
          <p:nvPr/>
        </p:nvSpPr>
        <p:spPr>
          <a:xfrm>
            <a:off x="1102576" y="6197089"/>
            <a:ext cx="900000" cy="360000"/>
          </a:xfrm>
          <a:prstGeom prst="actionButtonBlank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Dále</a:t>
            </a:r>
            <a:endParaRPr lang="cs-CZ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lačítko akce: Vlastní 4">
            <a:hlinkClick r:id="rId2" action="ppaction://hlinksldjump" highlightClick="1"/>
          </p:cNvPr>
          <p:cNvSpPr/>
          <p:nvPr/>
        </p:nvSpPr>
        <p:spPr>
          <a:xfrm>
            <a:off x="9723801" y="98017"/>
            <a:ext cx="2375065" cy="733657"/>
          </a:xfrm>
          <a:prstGeom prst="actionButtonBlank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Zpět na charakteristiku</a:t>
            </a:r>
            <a:endParaRPr lang="cs-CZ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5204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213178"/>
            <a:ext cx="10515600" cy="963689"/>
          </a:xfrm>
        </p:spPr>
        <p:txBody>
          <a:bodyPr anchor="t">
            <a:normAutofit fontScale="90000"/>
          </a:bodyPr>
          <a:lstStyle/>
          <a:p>
            <a:pPr algn="ctr"/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Procvičení učiva</a:t>
            </a:r>
            <a:b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cs-CZ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6400" y="1261986"/>
            <a:ext cx="10947400" cy="4986414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accent1">
                  <a:lumMod val="75000"/>
                </a:schemeClr>
              </a:buClr>
              <a:buNone/>
            </a:pPr>
            <a:r>
              <a:rPr lang="cs-CZ" sz="2400" dirty="0" smtClean="0"/>
              <a:t>1. 	Nakreslete momentovou a proudovou charakteristiku asynchronního motoru.   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accent1">
                  <a:lumMod val="75000"/>
                </a:schemeClr>
              </a:buClr>
              <a:buNone/>
            </a:pPr>
            <a:r>
              <a:rPr lang="cs-CZ" sz="2400" dirty="0" smtClean="0"/>
              <a:t>	Na charakteristice vyznačte moment záběrový, maximální a jmenovitý.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accent1">
                  <a:lumMod val="75000"/>
                </a:schemeClr>
              </a:buClr>
              <a:buNone/>
            </a:pPr>
            <a:r>
              <a:rPr lang="cs-CZ" sz="2400" dirty="0" smtClean="0"/>
              <a:t>	Vyznačte na charakteristice chod naprázdno a nakrátko.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accent1">
                  <a:lumMod val="75000"/>
                </a:schemeClr>
              </a:buClr>
              <a:buNone/>
            </a:pPr>
            <a:endParaRPr lang="cs-CZ" sz="2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accent1">
                  <a:lumMod val="75000"/>
                </a:schemeClr>
              </a:buClr>
              <a:buNone/>
            </a:pPr>
            <a:endParaRPr lang="cs-CZ" sz="2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accent1">
                  <a:lumMod val="75000"/>
                </a:schemeClr>
              </a:buClr>
              <a:buNone/>
            </a:pPr>
            <a:endParaRPr lang="cs-CZ" sz="2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accent1">
                  <a:lumMod val="75000"/>
                </a:schemeClr>
              </a:buClr>
              <a:buNone/>
            </a:pPr>
            <a:endParaRPr lang="cs-CZ" sz="2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accent1">
                  <a:lumMod val="75000"/>
                </a:schemeClr>
              </a:buClr>
              <a:buNone/>
            </a:pPr>
            <a:endParaRPr lang="cs-CZ" sz="2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accent1">
                  <a:lumMod val="75000"/>
                </a:schemeClr>
              </a:buClr>
              <a:buNone/>
            </a:pPr>
            <a:endParaRPr lang="cs-CZ" sz="2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accent1">
                  <a:lumMod val="75000"/>
                </a:schemeClr>
              </a:buClr>
              <a:buNone/>
            </a:pPr>
            <a:endParaRPr lang="cs-CZ" sz="2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accent1">
                  <a:lumMod val="75000"/>
                </a:schemeClr>
              </a:buClr>
              <a:buNone/>
            </a:pPr>
            <a:endParaRPr lang="cs-CZ" sz="2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accent1">
                  <a:lumMod val="75000"/>
                </a:schemeClr>
              </a:buClr>
              <a:buNone/>
            </a:pPr>
            <a:endParaRPr lang="cs-CZ" sz="2400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black"/>
              </a:solidFill>
            </a:endParaRPr>
          </a:p>
        </p:txBody>
      </p:sp>
      <p:pic>
        <p:nvPicPr>
          <p:cNvPr id="8" name="Zástupný symbol pro obrázek 9"/>
          <p:cNvPicPr>
            <a:picLocks noChangeAspect="1"/>
          </p:cNvPicPr>
          <p:nvPr/>
        </p:nvPicPr>
        <p:blipFill>
          <a:blip r:embed="rId2" cstate="print"/>
          <a:srcRect l="610" r="610"/>
          <a:stretch>
            <a:fillRect/>
          </a:stretch>
        </p:blipFill>
        <p:spPr>
          <a:xfrm>
            <a:off x="5899311" y="2599626"/>
            <a:ext cx="4526419" cy="3385417"/>
          </a:xfrm>
          <a:prstGeom prst="rect">
            <a:avLst/>
          </a:prstGeom>
        </p:spPr>
      </p:pic>
      <p:sp>
        <p:nvSpPr>
          <p:cNvPr id="4" name="Šipka doprava 3"/>
          <p:cNvSpPr/>
          <p:nvPr/>
        </p:nvSpPr>
        <p:spPr>
          <a:xfrm>
            <a:off x="1870968" y="2802094"/>
            <a:ext cx="2650067" cy="7281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Řešení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548276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844062" y="452176"/>
            <a:ext cx="10791929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1">
                  <a:lumMod val="75000"/>
                </a:schemeClr>
              </a:buClr>
              <a:buAutoNum type="arabicPeriod" startAt="2"/>
            </a:pPr>
            <a:r>
              <a:rPr lang="cs-CZ" dirty="0" smtClean="0"/>
              <a:t>Záběrový moment vykazuje motor v okamžiku:</a:t>
            </a: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cs-CZ" dirty="0"/>
              <a:t>	</a:t>
            </a:r>
            <a:r>
              <a:rPr lang="cs-CZ" dirty="0" smtClean="0"/>
              <a:t>	připojení motoru k síti nebo při zastavení motoru způsobeném přetížením.</a:t>
            </a: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3.   </a:t>
            </a:r>
            <a:r>
              <a:rPr lang="cs-CZ" dirty="0" smtClean="0"/>
              <a:t>Záběrový proud je sedmkrát větší než:</a:t>
            </a: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cs-CZ" dirty="0" smtClean="0"/>
              <a:t>   		 proud jmenovitý.</a:t>
            </a: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4.</a:t>
            </a:r>
            <a:r>
              <a:rPr lang="cs-CZ" dirty="0" smtClean="0"/>
              <a:t>   Maximální moment se nazývá též:</a:t>
            </a: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cs-CZ" dirty="0"/>
              <a:t>	</a:t>
            </a:r>
            <a:r>
              <a:rPr lang="cs-CZ" dirty="0" smtClean="0"/>
              <a:t>                  moment zvratu.</a:t>
            </a: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5.   </a:t>
            </a:r>
            <a:r>
              <a:rPr lang="cs-CZ" dirty="0" smtClean="0"/>
              <a:t>Při překročení momentu zvratu točivý moment</a:t>
            </a: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cs-CZ" dirty="0" smtClean="0"/>
              <a:t>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	                  </a:t>
            </a:r>
            <a:r>
              <a:rPr lang="cs-CZ" dirty="0" smtClean="0"/>
              <a:t>prudce klesá.</a:t>
            </a:r>
          </a:p>
          <a:p>
            <a:pPr marL="342900" indent="-342900">
              <a:lnSpc>
                <a:spcPct val="150000"/>
              </a:lnSpc>
              <a:buClr>
                <a:schemeClr val="accent1">
                  <a:lumMod val="75000"/>
                </a:schemeClr>
              </a:buClr>
              <a:buAutoNum type="arabicPeriod" startAt="6"/>
            </a:pPr>
            <a:r>
              <a:rPr lang="cs-CZ" dirty="0" smtClean="0"/>
              <a:t>Trvalý moment motoru, pro který byl motor navržen a postaven se nazývá:</a:t>
            </a: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cs-CZ" dirty="0"/>
              <a:t> </a:t>
            </a:r>
            <a:r>
              <a:rPr lang="cs-CZ" dirty="0" smtClean="0"/>
              <a:t>                                   jmenovitý /provozní/ moment. </a:t>
            </a:r>
          </a:p>
          <a:p>
            <a:pPr marL="342900" indent="-342900">
              <a:lnSpc>
                <a:spcPct val="150000"/>
              </a:lnSpc>
              <a:buClr>
                <a:schemeClr val="accent1">
                  <a:lumMod val="75000"/>
                </a:schemeClr>
              </a:buClr>
              <a:buAutoNum type="arabicPeriod" startAt="7"/>
            </a:pPr>
            <a:r>
              <a:rPr lang="cs-CZ" dirty="0" smtClean="0"/>
              <a:t>Pro otáčky a skluz asynchronního motoru při chodu nakrátko platí:</a:t>
            </a: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cs-CZ" dirty="0" smtClean="0"/>
              <a:t>  		</a:t>
            </a:r>
            <a:r>
              <a:rPr lang="cs-CZ" dirty="0">
                <a:ea typeface="Times New Roman" panose="02020603050405020304" pitchFamily="18" charset="0"/>
              </a:rPr>
              <a:t>n = 0</a:t>
            </a:r>
            <a:r>
              <a:rPr lang="cs-CZ" baseline="-25000" dirty="0">
                <a:ea typeface="Times New Roman" panose="02020603050405020304" pitchFamily="18" charset="0"/>
              </a:rPr>
              <a:t> </a:t>
            </a:r>
            <a:r>
              <a:rPr lang="cs-CZ" dirty="0">
                <a:ea typeface="Times New Roman" panose="02020603050405020304" pitchFamily="18" charset="0"/>
              </a:rPr>
              <a:t>, s =</a:t>
            </a:r>
            <a:r>
              <a:rPr lang="cs-CZ" baseline="-25000" dirty="0">
                <a:ea typeface="Times New Roman" panose="02020603050405020304" pitchFamily="18" charset="0"/>
              </a:rPr>
              <a:t> </a:t>
            </a:r>
            <a:r>
              <a:rPr lang="cs-CZ" dirty="0" smtClean="0">
                <a:ea typeface="Times New Roman" panose="02020603050405020304" pitchFamily="18" charset="0"/>
              </a:rPr>
              <a:t>1</a:t>
            </a: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8.   </a:t>
            </a:r>
            <a:r>
              <a:rPr lang="cs-CZ" dirty="0" smtClean="0"/>
              <a:t>Pro </a:t>
            </a:r>
            <a:r>
              <a:rPr lang="cs-CZ" dirty="0"/>
              <a:t>otáčky a skluz asynchronního motoru při chodu </a:t>
            </a:r>
            <a:r>
              <a:rPr lang="cs-CZ" dirty="0" smtClean="0"/>
              <a:t>naprázdno platí</a:t>
            </a:r>
            <a:r>
              <a:rPr lang="cs-CZ" dirty="0"/>
              <a:t>:</a:t>
            </a: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		</a:t>
            </a:r>
            <a:r>
              <a:rPr lang="cs-CZ" dirty="0">
                <a:ea typeface="Times New Roman" panose="02020603050405020304" pitchFamily="18" charset="0"/>
              </a:rPr>
              <a:t>n = </a:t>
            </a:r>
            <a:r>
              <a:rPr lang="cs-CZ" dirty="0" err="1">
                <a:ea typeface="Times New Roman" panose="02020603050405020304" pitchFamily="18" charset="0"/>
              </a:rPr>
              <a:t>n</a:t>
            </a:r>
            <a:r>
              <a:rPr lang="cs-CZ" baseline="-25000" dirty="0" err="1">
                <a:ea typeface="Times New Roman" panose="02020603050405020304" pitchFamily="18" charset="0"/>
              </a:rPr>
              <a:t>s</a:t>
            </a:r>
            <a:r>
              <a:rPr lang="cs-CZ" baseline="-25000" dirty="0">
                <a:ea typeface="Times New Roman" panose="02020603050405020304" pitchFamily="18" charset="0"/>
              </a:rPr>
              <a:t> </a:t>
            </a:r>
            <a:r>
              <a:rPr lang="cs-CZ" dirty="0">
                <a:ea typeface="Times New Roman" panose="02020603050405020304" pitchFamily="18" charset="0"/>
              </a:rPr>
              <a:t>, s =</a:t>
            </a:r>
            <a:r>
              <a:rPr lang="cs-CZ" baseline="-25000" dirty="0">
                <a:ea typeface="Times New Roman" panose="02020603050405020304" pitchFamily="18" charset="0"/>
              </a:rPr>
              <a:t> </a:t>
            </a:r>
            <a:r>
              <a:rPr lang="cs-CZ" dirty="0">
                <a:ea typeface="Times New Roman" panose="02020603050405020304" pitchFamily="18" charset="0"/>
              </a:rPr>
              <a:t>0</a:t>
            </a:r>
            <a:endParaRPr lang="cs-CZ" dirty="0"/>
          </a:p>
        </p:txBody>
      </p:sp>
      <p:sp>
        <p:nvSpPr>
          <p:cNvPr id="6" name="Šipka doprava 5"/>
          <p:cNvSpPr/>
          <p:nvPr/>
        </p:nvSpPr>
        <p:spPr>
          <a:xfrm>
            <a:off x="1398696" y="971953"/>
            <a:ext cx="1053102" cy="3932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7" name="Šipka doprava 6"/>
          <p:cNvSpPr/>
          <p:nvPr/>
        </p:nvSpPr>
        <p:spPr>
          <a:xfrm>
            <a:off x="1398696" y="1807641"/>
            <a:ext cx="1053102" cy="3932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8" name="Šipka doprava 7"/>
          <p:cNvSpPr/>
          <p:nvPr/>
        </p:nvSpPr>
        <p:spPr>
          <a:xfrm>
            <a:off x="1398696" y="2643329"/>
            <a:ext cx="1053102" cy="3932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9" name="Šipka doprava 8"/>
          <p:cNvSpPr/>
          <p:nvPr/>
        </p:nvSpPr>
        <p:spPr>
          <a:xfrm>
            <a:off x="1398696" y="3463661"/>
            <a:ext cx="1053102" cy="3932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10" name="Šipka doprava 9"/>
          <p:cNvSpPr/>
          <p:nvPr/>
        </p:nvSpPr>
        <p:spPr>
          <a:xfrm>
            <a:off x="1398696" y="4209197"/>
            <a:ext cx="1053102" cy="3932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11" name="Šipka doprava 10"/>
          <p:cNvSpPr/>
          <p:nvPr/>
        </p:nvSpPr>
        <p:spPr>
          <a:xfrm>
            <a:off x="1398696" y="5116693"/>
            <a:ext cx="1053102" cy="3932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12" name="Šipka doprava 11"/>
          <p:cNvSpPr/>
          <p:nvPr/>
        </p:nvSpPr>
        <p:spPr>
          <a:xfrm>
            <a:off x="1398696" y="5947690"/>
            <a:ext cx="1053102" cy="3932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Řešení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787599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77793" y="508341"/>
            <a:ext cx="7677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66689" y="693007"/>
            <a:ext cx="10018713" cy="1752599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/>
              <a:t>Seznam použitých zdrojů</a:t>
            </a:r>
            <a:endParaRPr lang="cs-CZ" sz="3600" b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1225322" y="1949931"/>
            <a:ext cx="9373159" cy="47026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 smtClean="0"/>
              <a:t>[1]	VOŽENÍLEK</a:t>
            </a:r>
            <a:r>
              <a:rPr lang="cs-CZ" sz="1800" dirty="0"/>
              <a:t>, Ladislav; LSTIBŮREK, František. </a:t>
            </a:r>
            <a:r>
              <a:rPr lang="cs-CZ" sz="1800" i="1" dirty="0"/>
              <a:t>Základy elektrotechniky </a:t>
            </a:r>
            <a:r>
              <a:rPr lang="cs-CZ" sz="1800" i="1" dirty="0" err="1" smtClean="0"/>
              <a:t>II</a:t>
            </a:r>
            <a:r>
              <a:rPr lang="cs-CZ" sz="1800" dirty="0" err="1" smtClean="0"/>
              <a:t>.Praha</a:t>
            </a:r>
            <a:r>
              <a:rPr lang="cs-CZ" sz="1800" dirty="0"/>
              <a:t>: </a:t>
            </a:r>
            <a:endParaRPr lang="cs-CZ" sz="18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 smtClean="0"/>
              <a:t>	SNTL </a:t>
            </a:r>
            <a:r>
              <a:rPr lang="cs-CZ" sz="1800" dirty="0"/>
              <a:t>- nakladatelství technické literatury, 1985, ISBN 04-522-85.</a:t>
            </a:r>
          </a:p>
          <a:p>
            <a:pPr marL="0" indent="0">
              <a:buNone/>
            </a:pPr>
            <a:r>
              <a:rPr lang="cs-CZ" sz="1800" dirty="0" smtClean="0"/>
              <a:t>[2]	ŘÍHA</a:t>
            </a:r>
            <a:r>
              <a:rPr lang="cs-CZ" sz="1800" dirty="0"/>
              <a:t>, Josef. </a:t>
            </a:r>
            <a:r>
              <a:rPr lang="cs-CZ" sz="1800" i="1" dirty="0" smtClean="0"/>
              <a:t>Elektrické </a:t>
            </a:r>
            <a:r>
              <a:rPr lang="cs-CZ" sz="1800" i="1" dirty="0"/>
              <a:t>stroje a přístroje</a:t>
            </a:r>
            <a:r>
              <a:rPr lang="cs-CZ" sz="1800" dirty="0"/>
              <a:t>. </a:t>
            </a:r>
            <a:r>
              <a:rPr lang="cs-CZ" sz="1800" dirty="0" smtClean="0"/>
              <a:t>Praha</a:t>
            </a:r>
            <a:r>
              <a:rPr lang="cs-CZ" sz="1800" dirty="0"/>
              <a:t>: </a:t>
            </a:r>
            <a:r>
              <a:rPr lang="cs-CZ" sz="1800" dirty="0" smtClean="0"/>
              <a:t>SNTL </a:t>
            </a:r>
            <a:r>
              <a:rPr lang="cs-CZ" sz="1800" dirty="0"/>
              <a:t>- nakladatelství </a:t>
            </a:r>
            <a:r>
              <a:rPr lang="cs-CZ" sz="1800" dirty="0" smtClean="0"/>
              <a:t>technické 	literatury</a:t>
            </a:r>
            <a:r>
              <a:rPr lang="cs-CZ" sz="1800" dirty="0"/>
              <a:t>, </a:t>
            </a:r>
            <a:r>
              <a:rPr lang="cs-CZ" sz="1800" dirty="0" smtClean="0"/>
              <a:t>	1986</a:t>
            </a:r>
            <a:r>
              <a:rPr lang="cs-CZ" sz="1800" dirty="0"/>
              <a:t>, ISBN 04-527-86. 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[3]	VAVŘIŇÁK</a:t>
            </a:r>
            <a:r>
              <a:rPr lang="cs-CZ" sz="1800" dirty="0"/>
              <a:t>, Petr. </a:t>
            </a:r>
            <a:r>
              <a:rPr lang="cs-CZ" sz="1800" i="1" dirty="0"/>
              <a:t>Elektrické stroje a přístroje</a:t>
            </a:r>
            <a:r>
              <a:rPr lang="cs-CZ" sz="1800" dirty="0"/>
              <a:t>: Učební texty pro žáky naší </a:t>
            </a:r>
            <a:r>
              <a:rPr lang="cs-CZ" sz="1800" dirty="0" smtClean="0"/>
              <a:t>školy [online</a:t>
            </a:r>
            <a:r>
              <a:rPr lang="cs-CZ" sz="1800" dirty="0"/>
              <a:t>]. </a:t>
            </a:r>
            <a:r>
              <a:rPr lang="cs-CZ" sz="1800" dirty="0" smtClean="0"/>
              <a:t>	[</a:t>
            </a:r>
            <a:r>
              <a:rPr lang="cs-CZ" sz="1800" dirty="0"/>
              <a:t>cit. </a:t>
            </a:r>
            <a:r>
              <a:rPr lang="cs-CZ" sz="1800" dirty="0" smtClean="0"/>
              <a:t>13.1.2014]. Dostupný </a:t>
            </a:r>
            <a:r>
              <a:rPr lang="cs-CZ" sz="1800" dirty="0"/>
              <a:t>na WWW: </a:t>
            </a:r>
            <a:r>
              <a:rPr lang="cs-CZ" sz="1800" dirty="0" smtClean="0"/>
              <a:t>http</a:t>
            </a:r>
            <a:r>
              <a:rPr lang="cs-CZ" sz="1800" dirty="0"/>
              <a:t>://</a:t>
            </a:r>
            <a:r>
              <a:rPr lang="cs-CZ" sz="1800" dirty="0" smtClean="0"/>
              <a:t>dev.webdevel.cz/na- jizdarne.cz/</a:t>
            </a:r>
            <a:r>
              <a:rPr lang="cs-CZ" sz="1800" dirty="0" err="1" smtClean="0"/>
              <a:t>wp</a:t>
            </a:r>
            <a:r>
              <a:rPr lang="cs-CZ" sz="1800" dirty="0" smtClean="0"/>
              <a:t>- 	</a:t>
            </a:r>
            <a:r>
              <a:rPr lang="cs-CZ" sz="1800" dirty="0" err="1" smtClean="0"/>
              <a:t>content</a:t>
            </a:r>
            <a:r>
              <a:rPr lang="cs-CZ" sz="1800" dirty="0" smtClean="0"/>
              <a:t>/</a:t>
            </a:r>
            <a:r>
              <a:rPr lang="cs-CZ" sz="1800" dirty="0" err="1" smtClean="0"/>
              <a:t>uploads</a:t>
            </a:r>
            <a:r>
              <a:rPr lang="cs-CZ" sz="1800" dirty="0" smtClean="0"/>
              <a:t>/2013/10/elektricke_stroje_a_pristroje.pdf </a:t>
            </a:r>
          </a:p>
          <a:p>
            <a:pPr marL="0" indent="0">
              <a:buNone/>
            </a:pPr>
            <a:r>
              <a:rPr lang="cs-CZ" sz="1800" dirty="0" smtClean="0"/>
              <a:t>[4]	TKOTZ</a:t>
            </a:r>
            <a:r>
              <a:rPr lang="cs-CZ" sz="1800" dirty="0"/>
              <a:t>, Klaus a kolektiv. </a:t>
            </a:r>
            <a:r>
              <a:rPr lang="cs-CZ" sz="1800" i="1" dirty="0"/>
              <a:t>Příručka pro elektrotechnika</a:t>
            </a:r>
            <a:r>
              <a:rPr lang="cs-CZ" sz="1800" dirty="0"/>
              <a:t>. Praha: Europa-Sobotáles, </a:t>
            </a:r>
            <a:r>
              <a:rPr lang="cs-CZ" sz="1800" dirty="0" smtClean="0"/>
              <a:t>	2002</a:t>
            </a:r>
            <a:r>
              <a:rPr lang="cs-CZ" sz="1800" dirty="0"/>
              <a:t>. </a:t>
            </a:r>
            <a:r>
              <a:rPr lang="cs-CZ" sz="1800" dirty="0" smtClean="0"/>
              <a:t>	ISBN </a:t>
            </a:r>
            <a:r>
              <a:rPr lang="cs-CZ" sz="1800" dirty="0"/>
              <a:t>80-867-0600-1.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900" dirty="0"/>
          </a:p>
        </p:txBody>
      </p:sp>
    </p:spTree>
    <p:extLst>
      <p:ext uri="{BB962C8B-B14F-4D97-AF65-F5344CB8AC3E}">
        <p14:creationId xmlns:p14="http://schemas.microsoft.com/office/powerpoint/2010/main" xmlns="" val="41535579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1828800" y="660668"/>
            <a:ext cx="8534400" cy="59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ANOTACE</a:t>
            </a:r>
            <a:endParaRPr lang="cs-CZ" sz="3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1007534" y="3764213"/>
            <a:ext cx="10320866" cy="2468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Materiál je určen pro interaktivní výuku. 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Při kliknutí myší se zobrazí výukový text.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Kliknutím na zástupný symbol 	    přejdeme na stránku, kde je vysvětlen daný pojem.	 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Při procvičování učiva se při kliknutí myší na zástupný symbol 	    zobrazí správné řešení.</a:t>
            </a:r>
            <a:endParaRPr lang="cs-CZ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4" name="Tlačítko akce: Dopředu nebo Další 3">
            <a:hlinkClick r:id="rId2" action="ppaction://hlinksldjump" highlightClick="1"/>
          </p:cNvPr>
          <p:cNvSpPr>
            <a:spLocks noChangeAspect="1"/>
          </p:cNvSpPr>
          <p:nvPr/>
        </p:nvSpPr>
        <p:spPr>
          <a:xfrm>
            <a:off x="4137615" y="5422313"/>
            <a:ext cx="533400" cy="276337"/>
          </a:xfrm>
          <a:prstGeom prst="actionButtonForwardNex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7001024" y="5863265"/>
            <a:ext cx="651168" cy="3142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1075268" y="1551619"/>
            <a:ext cx="9287931" cy="1838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Tento </a:t>
            </a: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materiál je určen pro výuku předmětu Elektrické stroje a přístroje, a je možné jej využít u tříletých, čtyřletých i nástavbových forem studia oborů elektro. 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Cílem výukového materiálu je seznámit žáky </a:t>
            </a: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momentovou a proudovou charakteristikou </a:t>
            </a: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asynchronních motorů. </a:t>
            </a: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Definuje základní body charakteristiky a popisuje moment záběrový, maximální a jmenovitý, a dále </a:t>
            </a: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chod motoru nakrátko, naprázdno a při </a:t>
            </a: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zatížení. </a:t>
            </a:r>
            <a:endParaRPr lang="cs-CZ" sz="20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2136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47360" y="1437274"/>
            <a:ext cx="10515600" cy="3964459"/>
          </a:xfrm>
        </p:spPr>
        <p:txBody>
          <a:bodyPr>
            <a:noAutofit/>
          </a:bodyPr>
          <a:lstStyle/>
          <a:p>
            <a:pPr algn="ctr"/>
            <a:r>
              <a:rPr lang="cs-CZ" sz="5400" b="1" dirty="0" smtClean="0">
                <a:solidFill>
                  <a:srgbClr val="0070C0"/>
                </a:solidFill>
              </a:rPr>
              <a:t>Asynchronních motory</a:t>
            </a:r>
            <a:br>
              <a:rPr lang="cs-CZ" sz="5400" b="1" dirty="0" smtClean="0">
                <a:solidFill>
                  <a:srgbClr val="0070C0"/>
                </a:solidFill>
              </a:rPr>
            </a:br>
            <a:r>
              <a:rPr lang="cs-CZ" sz="5400" b="1" dirty="0" smtClean="0">
                <a:solidFill>
                  <a:srgbClr val="0070C0"/>
                </a:solidFill>
              </a:rPr>
              <a:t>Momentová a proudová </a:t>
            </a:r>
            <a:br>
              <a:rPr lang="cs-CZ" sz="5400" b="1" dirty="0" smtClean="0">
                <a:solidFill>
                  <a:srgbClr val="0070C0"/>
                </a:solidFill>
              </a:rPr>
            </a:br>
            <a:r>
              <a:rPr lang="cs-CZ" sz="5400" b="1" dirty="0" smtClean="0">
                <a:solidFill>
                  <a:srgbClr val="0070C0"/>
                </a:solidFill>
              </a:rPr>
              <a:t>charakteristika</a:t>
            </a:r>
            <a:endParaRPr lang="cs-CZ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724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sz="2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cs-CZ" sz="2600" b="1" dirty="0" smtClean="0">
                <a:solidFill>
                  <a:schemeClr val="accent1">
                    <a:lumMod val="75000"/>
                  </a:schemeClr>
                </a:solidFill>
              </a:rPr>
              <a:t>Momentová </a:t>
            </a:r>
            <a:r>
              <a:rPr lang="cs-CZ" sz="2600" b="1" dirty="0">
                <a:solidFill>
                  <a:schemeClr val="accent1">
                    <a:lumMod val="75000"/>
                  </a:schemeClr>
                </a:solidFill>
              </a:rPr>
              <a:t>a proudová charakteristika asynchronního </a:t>
            </a:r>
            <a:r>
              <a:rPr lang="cs-CZ" sz="2600" b="1" dirty="0" smtClean="0">
                <a:solidFill>
                  <a:schemeClr val="accent1">
                    <a:lumMod val="75000"/>
                  </a:schemeClr>
                </a:solidFill>
              </a:rPr>
              <a:t>motoru</a:t>
            </a:r>
            <a:endParaRPr lang="cs-CZ" sz="2600" dirty="0"/>
          </a:p>
          <a:p>
            <a:pPr marL="0" indent="0" algn="ctr">
              <a:buNone/>
            </a:pPr>
            <a:r>
              <a:rPr lang="cs-CZ" sz="2600" dirty="0" smtClean="0"/>
              <a:t>určuje vlastnosti motoru</a:t>
            </a:r>
            <a:endParaRPr lang="cs-CZ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cs-CZ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r>
              <a:rPr lang="cs-CZ" sz="2000" dirty="0" smtClean="0">
                <a:solidFill>
                  <a:schemeClr val="accent1">
                    <a:lumMod val="75000"/>
                  </a:schemeClr>
                </a:solidFill>
              </a:rPr>
              <a:t>Momentová charakteristika:</a:t>
            </a:r>
            <a:r>
              <a:rPr lang="cs-CZ" sz="2000" dirty="0" smtClean="0"/>
              <a:t> </a:t>
            </a:r>
          </a:p>
          <a:p>
            <a:pPr marL="457200" lvl="1" indent="0">
              <a:buNone/>
            </a:pPr>
            <a:r>
              <a:rPr lang="cs-CZ" sz="2000" dirty="0" smtClean="0"/>
              <a:t> - závislost točivého momentu na otáčkách</a:t>
            </a:r>
          </a:p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endParaRPr lang="cs-CZ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cs-CZ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r>
              <a:rPr lang="cs-CZ" sz="2000" dirty="0" smtClean="0">
                <a:solidFill>
                  <a:schemeClr val="accent1">
                    <a:lumMod val="75000"/>
                  </a:schemeClr>
                </a:solidFill>
              </a:rPr>
              <a:t>Proudová charakteristika: </a:t>
            </a:r>
          </a:p>
          <a:p>
            <a:pPr marL="457200" lvl="1" indent="0">
              <a:buNone/>
            </a:pPr>
            <a:r>
              <a:rPr lang="cs-CZ" sz="2000" dirty="0" smtClean="0"/>
              <a:t> - závislost statorového proudu na otáčkách</a:t>
            </a:r>
          </a:p>
          <a:p>
            <a:pPr algn="ctr"/>
            <a:endParaRPr lang="cs-CZ" sz="2000" dirty="0" smtClean="0"/>
          </a:p>
          <a:p>
            <a:pPr marL="457200" lvl="1" indent="0">
              <a:buNone/>
            </a:pPr>
            <a:r>
              <a:rPr lang="cs-CZ" sz="2000" dirty="0" smtClean="0"/>
              <a:t>Momentovou a proudovou charakteristiku často kreslíme s obrácenou osou skluzu: 	</a:t>
            </a:r>
          </a:p>
          <a:p>
            <a:pPr marL="457200" lvl="1" indent="0" algn="ctr">
              <a:buNone/>
            </a:pPr>
            <a:r>
              <a:rPr lang="cs-CZ" sz="2000" dirty="0" smtClean="0"/>
              <a:t>									s = 1 je-li n = 0</a:t>
            </a:r>
          </a:p>
          <a:p>
            <a:pPr marL="457200" lvl="1" indent="0" algn="ctr">
              <a:buNone/>
            </a:pPr>
            <a:r>
              <a:rPr lang="cs-CZ" sz="2000" dirty="0" smtClean="0"/>
              <a:t> 									  s = 0 je-li n = </a:t>
            </a:r>
            <a:r>
              <a:rPr lang="cs-CZ" sz="2000" dirty="0" err="1" smtClean="0"/>
              <a:t>n</a:t>
            </a:r>
            <a:r>
              <a:rPr lang="cs-CZ" sz="2000" baseline="-25000" dirty="0" err="1" smtClean="0"/>
              <a:t>s</a:t>
            </a:r>
            <a:r>
              <a:rPr lang="cs-CZ" sz="2000" dirty="0" smtClean="0"/>
              <a:t> </a:t>
            </a:r>
            <a:endParaRPr lang="cs-CZ" sz="2000" dirty="0"/>
          </a:p>
        </p:txBody>
      </p:sp>
      <p:grpSp>
        <p:nvGrpSpPr>
          <p:cNvPr id="2" name="Skupina 1"/>
          <p:cNvGrpSpPr/>
          <p:nvPr/>
        </p:nvGrpSpPr>
        <p:grpSpPr>
          <a:xfrm>
            <a:off x="5636584" y="1753123"/>
            <a:ext cx="5475167" cy="1474197"/>
            <a:chOff x="4883051" y="1722371"/>
            <a:chExt cx="5475167" cy="1474197"/>
          </a:xfrm>
        </p:grpSpPr>
        <p:pic>
          <p:nvPicPr>
            <p:cNvPr id="4" name="Obrázek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83051" y="1722371"/>
              <a:ext cx="2382949" cy="1474197"/>
            </a:xfrm>
            <a:prstGeom prst="rect">
              <a:avLst/>
            </a:prstGeom>
          </p:spPr>
        </p:pic>
        <p:sp>
          <p:nvSpPr>
            <p:cNvPr id="6" name="TextovéPole 5"/>
            <p:cNvSpPr txBox="1"/>
            <p:nvPr/>
          </p:nvSpPr>
          <p:spPr>
            <a:xfrm>
              <a:off x="6959531" y="2336358"/>
              <a:ext cx="33986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000" dirty="0" smtClean="0"/>
                <a:t>Obr. 1. Momentová charakteristika asynchronního motoru [3]</a:t>
              </a:r>
              <a:endParaRPr lang="cs-CZ" sz="1000" dirty="0"/>
            </a:p>
          </p:txBody>
        </p:sp>
      </p:grpSp>
      <p:grpSp>
        <p:nvGrpSpPr>
          <p:cNvPr id="8" name="Skupina 7"/>
          <p:cNvGrpSpPr/>
          <p:nvPr/>
        </p:nvGrpSpPr>
        <p:grpSpPr>
          <a:xfrm>
            <a:off x="5636584" y="3689827"/>
            <a:ext cx="5361687" cy="1739190"/>
            <a:chOff x="4926000" y="3922346"/>
            <a:chExt cx="5361687" cy="1739190"/>
          </a:xfrm>
        </p:grpSpPr>
        <p:pic>
          <p:nvPicPr>
            <p:cNvPr id="5" name="Obrázek 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26000" y="3922346"/>
              <a:ext cx="2340000" cy="1739190"/>
            </a:xfrm>
            <a:prstGeom prst="rect">
              <a:avLst/>
            </a:prstGeom>
          </p:spPr>
        </p:pic>
        <p:sp>
          <p:nvSpPr>
            <p:cNvPr id="7" name="TextovéPole 6"/>
            <p:cNvSpPr txBox="1"/>
            <p:nvPr/>
          </p:nvSpPr>
          <p:spPr>
            <a:xfrm>
              <a:off x="7030064" y="4791941"/>
              <a:ext cx="32576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000" dirty="0" smtClean="0"/>
                <a:t>Obr. 2. Proudová charakteristika asynchronního motoru [3]</a:t>
              </a:r>
              <a:endParaRPr lang="cs-CZ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0622692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100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0744" y="135466"/>
            <a:ext cx="6341532" cy="1648562"/>
          </a:xfrm>
        </p:spPr>
        <p:txBody>
          <a:bodyPr anchor="ctr">
            <a:normAutofit/>
          </a:bodyPr>
          <a:lstStyle/>
          <a:p>
            <a:r>
              <a:rPr lang="cs-CZ" sz="2400" b="1" dirty="0" smtClean="0">
                <a:solidFill>
                  <a:srgbClr val="0070C0"/>
                </a:solidFill>
              </a:rPr>
              <a:t>Obr. 3.	Momentová a proudová charakteristika 	asynchronního motoru [1]</a:t>
            </a:r>
            <a:endParaRPr lang="cs-CZ" sz="2400" b="1" dirty="0">
              <a:solidFill>
                <a:srgbClr val="0070C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type="body" sz="half" idx="2"/>
          </p:nvPr>
        </p:nvSpPr>
        <p:spPr>
          <a:xfrm>
            <a:off x="6849948" y="1107112"/>
            <a:ext cx="4400805" cy="489627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400" dirty="0" err="1" smtClean="0">
                <a:ea typeface="Times New Roman" panose="02020603050405020304" pitchFamily="18" charset="0"/>
              </a:rPr>
              <a:t>M</a:t>
            </a:r>
            <a:r>
              <a:rPr lang="cs-CZ" sz="2400" baseline="-25000" dirty="0" err="1" smtClean="0">
                <a:ea typeface="Times New Roman" panose="02020603050405020304" pitchFamily="18" charset="0"/>
              </a:rPr>
              <a:t>z</a:t>
            </a:r>
            <a:r>
              <a:rPr lang="cs-CZ" sz="2400" baseline="-25000" dirty="0" smtClean="0">
                <a:ea typeface="Times New Roman" panose="02020603050405020304" pitchFamily="18" charset="0"/>
              </a:rPr>
              <a:t> </a:t>
            </a:r>
            <a:r>
              <a:rPr lang="cs-CZ" sz="2400" dirty="0" smtClean="0">
                <a:ea typeface="Times New Roman" panose="02020603050405020304" pitchFamily="18" charset="0"/>
              </a:rPr>
              <a:t>…záběrový moment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cs-CZ" sz="2400" dirty="0" smtClean="0">
                <a:ea typeface="Times New Roman" panose="02020603050405020304" pitchFamily="18" charset="0"/>
              </a:rPr>
              <a:t>M</a:t>
            </a:r>
            <a:r>
              <a:rPr lang="cs-CZ" sz="2400" baseline="-25000" dirty="0" smtClean="0">
                <a:ea typeface="Times New Roman" panose="02020603050405020304" pitchFamily="18" charset="0"/>
              </a:rPr>
              <a:t>m </a:t>
            </a:r>
            <a:r>
              <a:rPr lang="cs-CZ" sz="2400" dirty="0" smtClean="0">
                <a:ea typeface="Times New Roman" panose="02020603050405020304" pitchFamily="18" charset="0"/>
              </a:rPr>
              <a:t>…</a:t>
            </a:r>
            <a:r>
              <a:rPr lang="cs-CZ" sz="2400" baseline="-25000" dirty="0" smtClean="0">
                <a:ea typeface="Times New Roman" panose="02020603050405020304" pitchFamily="18" charset="0"/>
              </a:rPr>
              <a:t> </a:t>
            </a:r>
            <a:r>
              <a:rPr lang="cs-CZ" sz="2400" dirty="0" smtClean="0">
                <a:ea typeface="Times New Roman" panose="02020603050405020304" pitchFamily="18" charset="0"/>
              </a:rPr>
              <a:t>maximální </a:t>
            </a:r>
            <a:r>
              <a:rPr lang="cs-CZ" sz="2400" dirty="0">
                <a:ea typeface="Times New Roman" panose="02020603050405020304" pitchFamily="18" charset="0"/>
              </a:rPr>
              <a:t>moment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cs-CZ" sz="2400" dirty="0" err="1" smtClean="0">
                <a:ea typeface="Times New Roman" panose="02020603050405020304" pitchFamily="18" charset="0"/>
              </a:rPr>
              <a:t>M</a:t>
            </a:r>
            <a:r>
              <a:rPr lang="cs-CZ" sz="2400" baseline="-25000" dirty="0" err="1" smtClean="0">
                <a:ea typeface="Times New Roman" panose="02020603050405020304" pitchFamily="18" charset="0"/>
              </a:rPr>
              <a:t>n</a:t>
            </a:r>
            <a:r>
              <a:rPr lang="cs-CZ" sz="2400" baseline="-25000" dirty="0" smtClean="0">
                <a:ea typeface="Times New Roman" panose="02020603050405020304" pitchFamily="18" charset="0"/>
              </a:rPr>
              <a:t> </a:t>
            </a:r>
            <a:r>
              <a:rPr lang="cs-CZ" sz="2400" dirty="0" smtClean="0">
                <a:ea typeface="Times New Roman" panose="02020603050405020304" pitchFamily="18" charset="0"/>
              </a:rPr>
              <a:t>… jmenovitý moment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cs-CZ" sz="2400" dirty="0" smtClean="0">
                <a:ea typeface="Times New Roman" panose="02020603050405020304" pitchFamily="18" charset="0"/>
              </a:rPr>
              <a:t>n = 0 … chod nakrátko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cs-CZ" sz="2400" dirty="0" smtClean="0">
                <a:ea typeface="Times New Roman" panose="02020603050405020304" pitchFamily="18" charset="0"/>
              </a:rPr>
              <a:t>n = </a:t>
            </a:r>
            <a:r>
              <a:rPr lang="cs-CZ" sz="2400" dirty="0" err="1">
                <a:ea typeface="Times New Roman" panose="02020603050405020304" pitchFamily="18" charset="0"/>
              </a:rPr>
              <a:t>n</a:t>
            </a:r>
            <a:r>
              <a:rPr lang="cs-CZ" sz="2400" baseline="-25000" dirty="0" err="1">
                <a:ea typeface="Times New Roman" panose="02020603050405020304" pitchFamily="18" charset="0"/>
              </a:rPr>
              <a:t>s</a:t>
            </a:r>
            <a:r>
              <a:rPr lang="cs-CZ" sz="2400" baseline="-25000" dirty="0">
                <a:ea typeface="Times New Roman" panose="02020603050405020304" pitchFamily="18" charset="0"/>
              </a:rPr>
              <a:t> </a:t>
            </a:r>
            <a:r>
              <a:rPr lang="cs-CZ" sz="2400" dirty="0" smtClean="0">
                <a:ea typeface="Times New Roman" panose="02020603050405020304" pitchFamily="18" charset="0"/>
              </a:rPr>
              <a:t> … chod naprázdno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cs-CZ" sz="2400" dirty="0" smtClean="0">
                <a:ea typeface="Times New Roman" panose="02020603050405020304" pitchFamily="18" charset="0"/>
              </a:rPr>
              <a:t>0 &lt; n &gt; </a:t>
            </a:r>
            <a:r>
              <a:rPr lang="cs-CZ" sz="2400" dirty="0" err="1" smtClean="0">
                <a:ea typeface="Times New Roman" panose="02020603050405020304" pitchFamily="18" charset="0"/>
              </a:rPr>
              <a:t>n</a:t>
            </a:r>
            <a:r>
              <a:rPr lang="cs-CZ" sz="2400" baseline="-25000" dirty="0" err="1" smtClean="0">
                <a:ea typeface="Times New Roman" panose="02020603050405020304" pitchFamily="18" charset="0"/>
              </a:rPr>
              <a:t>s</a:t>
            </a:r>
            <a:r>
              <a:rPr lang="cs-CZ" sz="2400" baseline="-25000" dirty="0" smtClean="0">
                <a:ea typeface="Times New Roman" panose="02020603050405020304" pitchFamily="18" charset="0"/>
              </a:rPr>
              <a:t> </a:t>
            </a:r>
            <a:r>
              <a:rPr lang="cs-CZ" sz="2400" dirty="0" smtClean="0">
                <a:ea typeface="Times New Roman" panose="02020603050405020304" pitchFamily="18" charset="0"/>
              </a:rPr>
              <a:t>…chod při zatížení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cs-CZ" sz="2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Zástupný symbol pro obrázek 9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10" r="610"/>
          <a:stretch>
            <a:fillRect/>
          </a:stretch>
        </p:blipFill>
        <p:spPr>
          <a:xfrm>
            <a:off x="518176" y="1280169"/>
            <a:ext cx="4868256" cy="3641085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1144859" y="5094311"/>
            <a:ext cx="6096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900" dirty="0">
                <a:ea typeface="Times New Roman" panose="02020603050405020304" pitchFamily="18" charset="0"/>
              </a:rPr>
              <a:t>M </a:t>
            </a:r>
            <a:r>
              <a:rPr lang="cs-CZ" sz="1900" dirty="0" smtClean="0">
                <a:ea typeface="Times New Roman" panose="02020603050405020304" pitchFamily="18" charset="0"/>
              </a:rPr>
              <a:t>…točivý </a:t>
            </a:r>
            <a:r>
              <a:rPr lang="cs-CZ" sz="1900" dirty="0">
                <a:ea typeface="Times New Roman" panose="02020603050405020304" pitchFamily="18" charset="0"/>
              </a:rPr>
              <a:t>moment motoru</a:t>
            </a:r>
          </a:p>
          <a:p>
            <a:r>
              <a:rPr lang="cs-CZ" sz="1900" dirty="0">
                <a:ea typeface="Times New Roman" panose="02020603050405020304" pitchFamily="18" charset="0"/>
              </a:rPr>
              <a:t>I … </a:t>
            </a:r>
            <a:r>
              <a:rPr lang="cs-CZ" sz="1900" dirty="0" smtClean="0">
                <a:ea typeface="Times New Roman" panose="02020603050405020304" pitchFamily="18" charset="0"/>
              </a:rPr>
              <a:t> statorový </a:t>
            </a:r>
            <a:r>
              <a:rPr lang="cs-CZ" sz="1900" dirty="0">
                <a:ea typeface="Times New Roman" panose="02020603050405020304" pitchFamily="18" charset="0"/>
              </a:rPr>
              <a:t>proud</a:t>
            </a:r>
          </a:p>
          <a:p>
            <a:r>
              <a:rPr lang="cs-CZ" sz="1900" dirty="0">
                <a:ea typeface="Times New Roman" panose="02020603050405020304" pitchFamily="18" charset="0"/>
              </a:rPr>
              <a:t>n </a:t>
            </a:r>
            <a:r>
              <a:rPr lang="cs-CZ" sz="1900" dirty="0" smtClean="0">
                <a:ea typeface="Times New Roman" panose="02020603050405020304" pitchFamily="18" charset="0"/>
              </a:rPr>
              <a:t>… otáčky </a:t>
            </a:r>
            <a:r>
              <a:rPr lang="cs-CZ" sz="1900" dirty="0">
                <a:ea typeface="Times New Roman" panose="02020603050405020304" pitchFamily="18" charset="0"/>
              </a:rPr>
              <a:t>motoru</a:t>
            </a:r>
          </a:p>
          <a:p>
            <a:r>
              <a:rPr lang="cs-CZ" sz="1900" dirty="0" err="1">
                <a:ea typeface="Times New Roman" panose="02020603050405020304" pitchFamily="18" charset="0"/>
              </a:rPr>
              <a:t>n</a:t>
            </a:r>
            <a:r>
              <a:rPr lang="cs-CZ" sz="1900" baseline="-25000" dirty="0" err="1">
                <a:ea typeface="Times New Roman" panose="02020603050405020304" pitchFamily="18" charset="0"/>
              </a:rPr>
              <a:t>s</a:t>
            </a:r>
            <a:r>
              <a:rPr lang="cs-CZ" sz="1900" baseline="-25000" dirty="0">
                <a:ea typeface="Times New Roman" panose="02020603050405020304" pitchFamily="18" charset="0"/>
              </a:rPr>
              <a:t> </a:t>
            </a:r>
            <a:r>
              <a:rPr lang="cs-CZ" sz="1900" dirty="0" smtClean="0">
                <a:ea typeface="Times New Roman" panose="02020603050405020304" pitchFamily="18" charset="0"/>
              </a:rPr>
              <a:t>…otáčky </a:t>
            </a:r>
            <a:r>
              <a:rPr lang="cs-CZ" sz="1900" dirty="0">
                <a:ea typeface="Times New Roman" panose="02020603050405020304" pitchFamily="18" charset="0"/>
              </a:rPr>
              <a:t>magnetického pole statoru</a:t>
            </a:r>
          </a:p>
        </p:txBody>
      </p:sp>
      <p:sp>
        <p:nvSpPr>
          <p:cNvPr id="7" name="Tlačítko akce: Dopředu nebo Další 6">
            <a:hlinkClick r:id="rId3" action="ppaction://hlinksldjump" highlightClick="1"/>
          </p:cNvPr>
          <p:cNvSpPr>
            <a:spLocks noChangeAspect="1"/>
          </p:cNvSpPr>
          <p:nvPr/>
        </p:nvSpPr>
        <p:spPr>
          <a:xfrm>
            <a:off x="10517169" y="2347368"/>
            <a:ext cx="726212" cy="360000"/>
          </a:xfrm>
          <a:prstGeom prst="actionButtonForwardNex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lačítko akce: Dopředu nebo Další 8">
            <a:hlinkClick r:id="rId4" action="ppaction://hlinksldjump" highlightClick="1"/>
          </p:cNvPr>
          <p:cNvSpPr>
            <a:spLocks noChangeAspect="1"/>
          </p:cNvSpPr>
          <p:nvPr/>
        </p:nvSpPr>
        <p:spPr>
          <a:xfrm>
            <a:off x="10559028" y="2958159"/>
            <a:ext cx="709396" cy="360000"/>
          </a:xfrm>
          <a:prstGeom prst="actionButtonForwardNex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lačítko akce: Dopředu nebo Další 10">
            <a:hlinkClick r:id="rId5" action="ppaction://hlinksldjump" highlightClick="1"/>
          </p:cNvPr>
          <p:cNvSpPr>
            <a:spLocks noChangeAspect="1"/>
          </p:cNvSpPr>
          <p:nvPr/>
        </p:nvSpPr>
        <p:spPr>
          <a:xfrm>
            <a:off x="10542213" y="3600320"/>
            <a:ext cx="726211" cy="360000"/>
          </a:xfrm>
          <a:prstGeom prst="actionButtonForwardNex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lačítko akce: Dopředu nebo Další 11">
            <a:hlinkClick r:id="rId6" action="ppaction://hlinksldjump" highlightClick="1"/>
          </p:cNvPr>
          <p:cNvSpPr>
            <a:spLocks noChangeAspect="1"/>
          </p:cNvSpPr>
          <p:nvPr/>
        </p:nvSpPr>
        <p:spPr>
          <a:xfrm>
            <a:off x="10542214" y="4211111"/>
            <a:ext cx="726210" cy="360000"/>
          </a:xfrm>
          <a:prstGeom prst="actionButtonForwardNex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lačítko akce: Dopředu nebo Další 12">
            <a:hlinkClick r:id="rId7" action="ppaction://hlinksldjump" highlightClick="1"/>
          </p:cNvPr>
          <p:cNvSpPr>
            <a:spLocks noChangeAspect="1"/>
          </p:cNvSpPr>
          <p:nvPr/>
        </p:nvSpPr>
        <p:spPr>
          <a:xfrm>
            <a:off x="10542214" y="4853272"/>
            <a:ext cx="726210" cy="360000"/>
          </a:xfrm>
          <a:prstGeom prst="actionButtonForwardNex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Tlačítko akce: Dopředu nebo Další 13">
            <a:hlinkClick r:id="rId8" action="ppaction://hlinksldjump" highlightClick="1"/>
          </p:cNvPr>
          <p:cNvSpPr>
            <a:spLocks noChangeAspect="1"/>
          </p:cNvSpPr>
          <p:nvPr/>
        </p:nvSpPr>
        <p:spPr>
          <a:xfrm>
            <a:off x="10588479" y="5495433"/>
            <a:ext cx="686848" cy="360000"/>
          </a:xfrm>
          <a:prstGeom prst="actionButtonForwardNex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797100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17362"/>
            <a:ext cx="10515600" cy="1325563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Záběrový </a:t>
            </a:r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moment </a:t>
            </a:r>
            <a:r>
              <a:rPr lang="cs-CZ" b="1" dirty="0" err="1">
                <a:solidFill>
                  <a:schemeClr val="accent1">
                    <a:lumMod val="75000"/>
                  </a:schemeClr>
                </a:solidFill>
              </a:rPr>
              <a:t>M</a:t>
            </a:r>
            <a:r>
              <a:rPr lang="cs-CZ" b="1" baseline="-25000" dirty="0" err="1">
                <a:solidFill>
                  <a:schemeClr val="accent1">
                    <a:lumMod val="75000"/>
                  </a:schemeClr>
                </a:solidFill>
              </a:rPr>
              <a:t>z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9760" y="1442925"/>
            <a:ext cx="11196232" cy="5297714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Záběrový </a:t>
            </a:r>
            <a:r>
              <a:rPr lang="cs-CZ" sz="2400" dirty="0"/>
              <a:t>moment </a:t>
            </a:r>
            <a:r>
              <a:rPr lang="cs-CZ" sz="2400" dirty="0" smtClean="0"/>
              <a:t>vykazuje </a:t>
            </a:r>
            <a:r>
              <a:rPr lang="cs-CZ" sz="2400" dirty="0"/>
              <a:t>motor </a:t>
            </a:r>
            <a:r>
              <a:rPr lang="cs-CZ" sz="2400" dirty="0" smtClean="0"/>
              <a:t>v</a:t>
            </a:r>
            <a:r>
              <a:rPr lang="cs-CZ" sz="2400" dirty="0"/>
              <a:t> okamžiku připojení </a:t>
            </a:r>
            <a:r>
              <a:rPr lang="cs-CZ" sz="2400" dirty="0" smtClean="0"/>
              <a:t>na </a:t>
            </a:r>
            <a:r>
              <a:rPr lang="cs-CZ" sz="2400" dirty="0"/>
              <a:t>síť nebo při zastavení způsobeném </a:t>
            </a:r>
            <a:r>
              <a:rPr lang="cs-CZ" sz="2400" dirty="0" smtClean="0"/>
              <a:t>přetížením /při </a:t>
            </a:r>
            <a:r>
              <a:rPr lang="cs-CZ" sz="2400" dirty="0"/>
              <a:t>chodu </a:t>
            </a:r>
            <a:r>
              <a:rPr lang="cs-CZ" sz="2400" dirty="0" smtClean="0"/>
              <a:t>nakrátko/. 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Záběrový moment je </a:t>
            </a:r>
            <a:r>
              <a:rPr lang="cs-CZ" sz="2400" dirty="0"/>
              <a:t>motor schopen vyvinout v klidu, aby uvedl hnaný stroj do pohybu. </a:t>
            </a:r>
            <a:r>
              <a:rPr lang="cs-CZ" sz="2400" dirty="0" smtClean="0"/>
              <a:t> 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Záběrový </a:t>
            </a:r>
            <a:r>
              <a:rPr lang="cs-CZ" sz="2400" dirty="0"/>
              <a:t>moment je přímo úměrný magnetickému toku točivého magnetického pole, proudu v rotoru a účiníku. </a:t>
            </a:r>
            <a:endParaRPr lang="cs-CZ" sz="2400" dirty="0" smtClean="0"/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sz="2400" dirty="0"/>
              <a:t>Motor odebírá ze sítě záběrový proud, který je až sedmkrát větší než proud jmenovitý.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Přesto</a:t>
            </a:r>
            <a:r>
              <a:rPr lang="cs-CZ" sz="2400" dirty="0"/>
              <a:t>, že magnetický tok a záběrový proud je velký, záběrový moment je </a:t>
            </a:r>
            <a:r>
              <a:rPr lang="cs-CZ" sz="2400" dirty="0" smtClean="0"/>
              <a:t>malý -  </a:t>
            </a:r>
            <a:r>
              <a:rPr lang="cs-CZ" sz="2400" dirty="0"/>
              <a:t>účiník v kotvě je v okamžiku připojení motoru k síti </a:t>
            </a:r>
            <a:r>
              <a:rPr lang="cs-CZ" sz="2400" dirty="0" smtClean="0"/>
              <a:t>malý /rotor se chová převážně jako indukčnost/.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Motor </a:t>
            </a:r>
            <a:r>
              <a:rPr lang="cs-CZ" sz="2400" dirty="0"/>
              <a:t>se rozbíhá jen tehdy, jeli vnější zatěžovací moment menší než moment </a:t>
            </a:r>
            <a:r>
              <a:rPr lang="cs-CZ" sz="2400" dirty="0" smtClean="0"/>
              <a:t>záběrový. </a:t>
            </a:r>
            <a:endParaRPr lang="cs-CZ" sz="2400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" name="Tlačítko akce: Vlastní 3">
            <a:hlinkClick r:id="" action="ppaction://hlinkshowjump?jump=nextslide" highlightClick="1"/>
          </p:cNvPr>
          <p:cNvSpPr/>
          <p:nvPr/>
        </p:nvSpPr>
        <p:spPr>
          <a:xfrm>
            <a:off x="838200" y="5526592"/>
            <a:ext cx="900000" cy="360000"/>
          </a:xfrm>
          <a:prstGeom prst="actionButtonBlank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Dále</a:t>
            </a:r>
            <a:endParaRPr lang="cs-CZ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lačítko akce: Vlastní 5">
            <a:hlinkClick r:id="rId2" action="ppaction://hlinksldjump" highlightClick="1"/>
          </p:cNvPr>
          <p:cNvSpPr/>
          <p:nvPr/>
        </p:nvSpPr>
        <p:spPr>
          <a:xfrm>
            <a:off x="9723689" y="46486"/>
            <a:ext cx="2375065" cy="733657"/>
          </a:xfrm>
          <a:prstGeom prst="actionButtonBlank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Zpět na charakteristiku</a:t>
            </a:r>
            <a:endParaRPr lang="cs-CZ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9581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58408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Maximální moment M</a:t>
            </a:r>
            <a:r>
              <a:rPr lang="cs-CZ" b="1" baseline="-25000" dirty="0" smtClean="0">
                <a:solidFill>
                  <a:schemeClr val="accent1">
                    <a:lumMod val="75000"/>
                  </a:schemeClr>
                </a:solidFill>
              </a:rPr>
              <a:t>m </a:t>
            </a:r>
            <a:br>
              <a:rPr lang="cs-CZ" b="1" baseline="-25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(moment zvratu)</a:t>
            </a:r>
            <a:endParaRPr lang="cs-CZ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43467" y="2213102"/>
            <a:ext cx="10515600" cy="4351338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Motor se rozbíhá - </a:t>
            </a:r>
            <a:r>
              <a:rPr lang="cs-CZ" sz="2400" dirty="0"/>
              <a:t>zvětšuje se </a:t>
            </a:r>
            <a:r>
              <a:rPr lang="cs-CZ" sz="2400" dirty="0" smtClean="0"/>
              <a:t>účiník</a:t>
            </a:r>
            <a:r>
              <a:rPr lang="cs-CZ" sz="2400" b="1" dirty="0" smtClean="0"/>
              <a:t>, </a:t>
            </a:r>
            <a:r>
              <a:rPr lang="cs-CZ" sz="2400" dirty="0" smtClean="0"/>
              <a:t>zmenšuje se jalová impedance - vzrůstá </a:t>
            </a:r>
            <a:r>
              <a:rPr lang="cs-CZ" sz="2400" dirty="0"/>
              <a:t>činná složka </a:t>
            </a:r>
            <a:r>
              <a:rPr lang="cs-CZ" sz="2400" dirty="0" smtClean="0"/>
              <a:t>proudu, </a:t>
            </a:r>
            <a:r>
              <a:rPr lang="cs-CZ" sz="2400" dirty="0"/>
              <a:t>proud odebíraný ze </a:t>
            </a:r>
            <a:r>
              <a:rPr lang="cs-CZ" sz="2400" dirty="0" smtClean="0"/>
              <a:t>sítě klesá.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Točivý </a:t>
            </a:r>
            <a:r>
              <a:rPr lang="cs-CZ" sz="2400" dirty="0"/>
              <a:t>moment </a:t>
            </a:r>
            <a:r>
              <a:rPr lang="cs-CZ" sz="2400" dirty="0" smtClean="0"/>
              <a:t>se zvětšuje až </a:t>
            </a:r>
            <a:r>
              <a:rPr lang="cs-CZ" sz="2400" dirty="0"/>
              <a:t>na maximální </a:t>
            </a:r>
            <a:r>
              <a:rPr lang="cs-CZ" sz="2400" dirty="0" smtClean="0"/>
              <a:t>hodnotu, tzv. moment </a:t>
            </a:r>
            <a:r>
              <a:rPr lang="cs-CZ" sz="2400" dirty="0"/>
              <a:t>zvratu </a:t>
            </a:r>
            <a:r>
              <a:rPr lang="cs-CZ" sz="2400" dirty="0" smtClean="0"/>
              <a:t>M</a:t>
            </a:r>
            <a:r>
              <a:rPr lang="cs-CZ" sz="2400" baseline="-25000" dirty="0" smtClean="0"/>
              <a:t>m.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Momentu zvratu </a:t>
            </a:r>
            <a:r>
              <a:rPr lang="cs-CZ" sz="2400" dirty="0"/>
              <a:t>přísluší skluz </a:t>
            </a:r>
            <a:r>
              <a:rPr lang="cs-CZ" sz="2400" dirty="0" err="1" smtClean="0"/>
              <a:t>s</a:t>
            </a:r>
            <a:r>
              <a:rPr lang="cs-CZ" sz="2400" baseline="-25000" dirty="0" err="1" smtClean="0"/>
              <a:t>n</a:t>
            </a:r>
            <a:r>
              <a:rPr lang="cs-CZ" sz="2400" b="1" dirty="0" smtClean="0"/>
              <a:t>. 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Po překročení maximálního momentu točivý moment prudce klesá.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Zmenšuje </a:t>
            </a:r>
            <a:r>
              <a:rPr lang="cs-CZ" sz="2400" dirty="0"/>
              <a:t>se </a:t>
            </a:r>
            <a:r>
              <a:rPr lang="cs-CZ" sz="2400" dirty="0" smtClean="0"/>
              <a:t>indukované napětí /proud/ v rotoru.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Při </a:t>
            </a:r>
            <a:r>
              <a:rPr lang="cs-CZ" sz="2400" dirty="0"/>
              <a:t>synchronních otáčkách je moment nulový </a:t>
            </a:r>
            <a:r>
              <a:rPr lang="cs-CZ" sz="2400" dirty="0" smtClean="0"/>
              <a:t>/tzv. </a:t>
            </a:r>
            <a:r>
              <a:rPr lang="cs-CZ" sz="2400" dirty="0"/>
              <a:t>chod </a:t>
            </a:r>
            <a:r>
              <a:rPr lang="cs-CZ" sz="2400" dirty="0" smtClean="0"/>
              <a:t>naprázdno/–</a:t>
            </a:r>
            <a:r>
              <a:rPr lang="cs-CZ" sz="2400" dirty="0"/>
              <a:t>motor se točí, ale nekoná žádnou práci. 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6" name="Tlačítko akce: Vlastní 5">
            <a:hlinkClick r:id="" action="ppaction://hlinkshowjump?jump=nextslide" highlightClick="1"/>
          </p:cNvPr>
          <p:cNvSpPr/>
          <p:nvPr/>
        </p:nvSpPr>
        <p:spPr>
          <a:xfrm>
            <a:off x="979256" y="5619767"/>
            <a:ext cx="900000" cy="360000"/>
          </a:xfrm>
          <a:prstGeom prst="actionButtonBlank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Dále</a:t>
            </a:r>
            <a:endParaRPr lang="cs-CZ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Tlačítko akce: Vlastní 7">
            <a:hlinkClick r:id="rId2" action="ppaction://hlinksldjump" highlightClick="1"/>
          </p:cNvPr>
          <p:cNvSpPr/>
          <p:nvPr/>
        </p:nvSpPr>
        <p:spPr>
          <a:xfrm>
            <a:off x="9711813" y="103221"/>
            <a:ext cx="2375065" cy="733657"/>
          </a:xfrm>
          <a:prstGeom prst="actionButtonBlank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Zpět na charakteristiku</a:t>
            </a:r>
            <a:endParaRPr lang="cs-CZ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2444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58408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Jmenovitý moment M</a:t>
            </a:r>
            <a:r>
              <a:rPr lang="cs-CZ" b="1" baseline="-25000" dirty="0" smtClean="0">
                <a:solidFill>
                  <a:schemeClr val="accent1">
                    <a:lumMod val="75000"/>
                  </a:schemeClr>
                </a:solidFill>
              </a:rPr>
              <a:t>m </a:t>
            </a:r>
            <a:br>
              <a:rPr lang="cs-CZ" b="1" baseline="-25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(moment provozní)</a:t>
            </a:r>
            <a:endParaRPr lang="cs-CZ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9716" y="2252916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Clr>
                <a:schemeClr val="accent1">
                  <a:lumMod val="75000"/>
                </a:schemeClr>
              </a:buClr>
            </a:pPr>
            <a:r>
              <a:rPr lang="cs-CZ" dirty="0" smtClean="0"/>
              <a:t>Jmenovitý /provozní/ moment je </a:t>
            </a:r>
            <a:r>
              <a:rPr lang="cs-CZ" dirty="0"/>
              <a:t>největší trvalý </a:t>
            </a:r>
            <a:r>
              <a:rPr lang="cs-CZ" dirty="0" smtClean="0"/>
              <a:t>moment motoru,  </a:t>
            </a:r>
            <a:r>
              <a:rPr lang="cs-CZ" dirty="0"/>
              <a:t>pro který byl </a:t>
            </a:r>
            <a:r>
              <a:rPr lang="cs-CZ" dirty="0" smtClean="0"/>
              <a:t>motor vypočten </a:t>
            </a:r>
            <a:r>
              <a:rPr lang="cs-CZ" dirty="0"/>
              <a:t>a </a:t>
            </a:r>
            <a:r>
              <a:rPr lang="cs-CZ" dirty="0" smtClean="0"/>
              <a:t>postaven.</a:t>
            </a:r>
          </a:p>
          <a:p>
            <a:pPr>
              <a:lnSpc>
                <a:spcPct val="100000"/>
              </a:lnSpc>
              <a:buClr>
                <a:schemeClr val="accent1">
                  <a:lumMod val="75000"/>
                </a:schemeClr>
              </a:buClr>
            </a:pPr>
            <a:r>
              <a:rPr lang="cs-CZ" dirty="0"/>
              <a:t>Jmenovitý moment dosahuje motor při jmenovitých otáčkách a jmenovitém výkonu.</a:t>
            </a:r>
          </a:p>
          <a:p>
            <a:pPr>
              <a:lnSpc>
                <a:spcPct val="100000"/>
              </a:lnSpc>
              <a:buClr>
                <a:schemeClr val="accent1">
                  <a:lumMod val="75000"/>
                </a:schemeClr>
              </a:buClr>
            </a:pPr>
            <a:r>
              <a:rPr lang="cs-CZ" dirty="0" smtClean="0"/>
              <a:t>Jmenovitý výkon dosáhne motor při jmenovitých hodnotách napětí a proudu, uvedených na identifikačním štítku motoru.  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cs-CZ" dirty="0" smtClean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838200" y="5235191"/>
            <a:ext cx="900000" cy="360000"/>
          </a:xfrm>
          <a:prstGeom prst="actionButtonBlank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Dále</a:t>
            </a:r>
            <a:endParaRPr lang="cs-CZ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lačítko akce: Vlastní 8">
            <a:hlinkClick r:id="rId2" action="ppaction://hlinksldjump" highlightClick="1"/>
          </p:cNvPr>
          <p:cNvSpPr/>
          <p:nvPr/>
        </p:nvSpPr>
        <p:spPr>
          <a:xfrm>
            <a:off x="9691717" y="135742"/>
            <a:ext cx="2375065" cy="733657"/>
          </a:xfrm>
          <a:prstGeom prst="actionButtonBlank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Zpět na charakteristiku</a:t>
            </a:r>
            <a:endParaRPr lang="cs-CZ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4258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244853"/>
            <a:ext cx="10515600" cy="1658408"/>
          </a:xfrm>
        </p:spPr>
        <p:txBody>
          <a:bodyPr>
            <a:normAutofit/>
          </a:bodyPr>
          <a:lstStyle/>
          <a:p>
            <a:pPr algn="ctr"/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Chod nakrátko</a:t>
            </a:r>
            <a:b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cs-CZ" b="1" dirty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n = 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0</a:t>
            </a:r>
            <a:r>
              <a:rPr lang="cs-CZ" b="1" baseline="-25000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cs-CZ" b="1" dirty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, s =</a:t>
            </a:r>
            <a:r>
              <a:rPr lang="cs-CZ" b="1" baseline="-25000" dirty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 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1</a:t>
            </a:r>
            <a:endParaRPr lang="cs-CZ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720602"/>
            <a:ext cx="10515600" cy="470988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Statorové vinutí je napájeno plným napětím, rotor je </a:t>
            </a:r>
            <a:r>
              <a:rPr lang="cs-CZ" sz="2400" dirty="0" err="1" smtClean="0"/>
              <a:t>zabržděn</a:t>
            </a:r>
            <a:r>
              <a:rPr lang="cs-CZ" sz="2400" dirty="0" smtClean="0"/>
              <a:t>.</a:t>
            </a: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Otáčky rotoru jsou rovny nule.</a:t>
            </a: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Skluz </a:t>
            </a:r>
            <a:r>
              <a:rPr lang="cs-CZ" sz="2400" dirty="0"/>
              <a:t>rotoru je 100 </a:t>
            </a:r>
            <a:r>
              <a:rPr lang="cs-CZ" sz="2400" dirty="0" smtClean="0"/>
              <a:t>%.</a:t>
            </a: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V rotorovém vinutí se indukuje maximální napětí /proud/.</a:t>
            </a: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Motor odebírá ze sítě největší proud, tzv. proud nakrátko.</a:t>
            </a:r>
          </a:p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cs-CZ" sz="2400" dirty="0" smtClean="0"/>
              <a:t>Proud nakrátko je až sedmkrát větší než proud jmenovitý.</a:t>
            </a:r>
          </a:p>
          <a:p>
            <a:pPr marL="0" indent="0">
              <a:buNone/>
            </a:pPr>
            <a:r>
              <a:rPr lang="cs-CZ" sz="2400" dirty="0"/>
              <a:t>	</a:t>
            </a:r>
            <a:r>
              <a:rPr lang="cs-CZ" sz="2400" dirty="0" smtClean="0"/>
              <a:t>			</a:t>
            </a:r>
            <a:endParaRPr lang="cs-CZ" sz="2400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Tlačítko akce: Vlastní 4">
            <a:hlinkClick r:id="" action="ppaction://hlinkshowjump?jump=nextslide" highlightClick="1"/>
          </p:cNvPr>
          <p:cNvSpPr/>
          <p:nvPr/>
        </p:nvSpPr>
        <p:spPr>
          <a:xfrm>
            <a:off x="1166340" y="5784874"/>
            <a:ext cx="895713" cy="360000"/>
          </a:xfrm>
          <a:prstGeom prst="actionButtonBlank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Dále</a:t>
            </a:r>
            <a:endParaRPr lang="cs-CZ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Obrázek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74306" y="120580"/>
            <a:ext cx="2865368" cy="1146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6088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1497</TotalTime>
  <Words>658</Words>
  <Application>Microsoft Office PowerPoint</Application>
  <PresentationFormat>Vlastní</PresentationFormat>
  <Paragraphs>155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Office</vt:lpstr>
      <vt:lpstr>Snímek 1</vt:lpstr>
      <vt:lpstr>Snímek 2</vt:lpstr>
      <vt:lpstr>Asynchronních motory Momentová a proudová  charakteristika</vt:lpstr>
      <vt:lpstr>Snímek 4</vt:lpstr>
      <vt:lpstr>Obr. 3. Momentová a proudová charakteristika  asynchronního motoru [1]</vt:lpstr>
      <vt:lpstr>Záběrový moment Mz</vt:lpstr>
      <vt:lpstr>Maximální moment Mm  (moment zvratu)</vt:lpstr>
      <vt:lpstr>Jmenovitý moment Mm  (moment provozní)</vt:lpstr>
      <vt:lpstr>Chod nakrátko n = 0 , s = 1</vt:lpstr>
      <vt:lpstr>Chod naprázdno  n = ns , s = 0</vt:lpstr>
      <vt:lpstr> Chod při zatížení 0 &lt; n &gt; ns</vt:lpstr>
      <vt:lpstr>Procvičení učiva </vt:lpstr>
      <vt:lpstr>Snímek 13</vt:lpstr>
      <vt:lpstr>Seznam použitých zdrojů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 činnosti asynchronních motorů</dc:title>
  <dc:creator>Edita</dc:creator>
  <cp:lastModifiedBy>Erda</cp:lastModifiedBy>
  <cp:revision>134</cp:revision>
  <dcterms:created xsi:type="dcterms:W3CDTF">2014-01-04T09:35:23Z</dcterms:created>
  <dcterms:modified xsi:type="dcterms:W3CDTF">2014-07-09T19:29:33Z</dcterms:modified>
  <cp:contentStatus/>
</cp:coreProperties>
</file>