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sldIdLst>
    <p:sldId id="269" r:id="rId2"/>
    <p:sldId id="270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1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7180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7296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8276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619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321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88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7217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4592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347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56685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5284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9DA5-FF12-4FC2-B094-48DF661227D4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06260-C509-4F6B-A220-6985C0BCCD4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0990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361" y="172994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8505221"/>
              </p:ext>
            </p:extLst>
          </p:nvPr>
        </p:nvGraphicFramePr>
        <p:xfrm>
          <a:off x="1168399" y="2086167"/>
          <a:ext cx="7438768" cy="3748117"/>
        </p:xfrm>
        <a:graphic>
          <a:graphicData uri="http://schemas.openxmlformats.org/drawingml/2006/table">
            <a:tbl>
              <a:tblPr/>
              <a:tblGrid>
                <a:gridCol w="2357086"/>
                <a:gridCol w="5081682"/>
              </a:tblGrid>
              <a:tr h="426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motory - princip činnosti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4.1.2014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točivé magnetické pole, synchronní otáčky, točivý moment, skluz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2999489" y="5994857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915557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03341"/>
            <a:ext cx="10515600" cy="1290681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Skluz asynchronního motoru</a:t>
            </a:r>
            <a:endParaRPr lang="cs-CZ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80519"/>
                <a:ext cx="10515600" cy="4496444"/>
              </a:xfrm>
            </p:spPr>
            <p:txBody>
              <a:bodyPr>
                <a:normAutofit/>
              </a:bodyPr>
              <a:lstStyle/>
              <a:p>
                <a:r>
                  <a:rPr lang="cs-CZ" dirty="0" smtClean="0"/>
                  <a:t>Otáčky rotoru </a:t>
                </a:r>
                <a14:m>
                  <m:oMath xmlns:m="http://schemas.openxmlformats.org/officeDocument/2006/math">
                    <m:r>
                      <a:rPr lang="cs-CZ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cs-CZ" dirty="0" smtClean="0"/>
                  <a:t> </a:t>
                </a:r>
                <a:r>
                  <a:rPr lang="cs-CZ" dirty="0"/>
                  <a:t>musí být vždy menší než synchronní otáčky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dirty="0"/>
                  <a:t> točivého magnetického pole, jinak by se </a:t>
                </a:r>
                <a:r>
                  <a:rPr lang="cs-CZ" dirty="0" smtClean="0"/>
                  <a:t>ve vinutí rotoru </a:t>
                </a:r>
                <a:r>
                  <a:rPr lang="cs-CZ" dirty="0"/>
                  <a:t>neindukoval proud a </a:t>
                </a:r>
                <a:r>
                  <a:rPr lang="cs-CZ" dirty="0" smtClean="0"/>
                  <a:t>rotor </a:t>
                </a:r>
                <a:r>
                  <a:rPr lang="cs-CZ" dirty="0"/>
                  <a:t>by se neotáčel. </a:t>
                </a:r>
                <a:endParaRPr lang="cs-CZ" dirty="0" smtClean="0"/>
              </a:p>
              <a:p>
                <a:r>
                  <a:rPr lang="cs-CZ" dirty="0" smtClean="0"/>
                  <a:t>Rozdíl synchronních otáček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dirty="0" smtClean="0"/>
                  <a:t> a otáček rotoru 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cs-CZ" dirty="0" smtClean="0"/>
                  <a:t> jsou tzv. skluzové otáčky.</a:t>
                </a:r>
              </a:p>
              <a:p>
                <a:r>
                  <a:rPr lang="cs-CZ" dirty="0" smtClean="0"/>
                  <a:t>Poměr skluzových otáček k synchronním otáčkám je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skluz</a:t>
                </a:r>
                <a:r>
                  <a:rPr lang="cs-CZ" dirty="0" smtClean="0"/>
                  <a:t>:</a:t>
                </a:r>
              </a:p>
              <a:p>
                <a:endParaRPr lang="cs-CZ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sSub>
                            <m:sSubPr>
                              <m:ctrlP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cs-CZ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∙100   </m:t>
                      </m:r>
                      <m:d>
                        <m:dPr>
                          <m:begChr m:val="["/>
                          <m:endChr m:val="]"/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cs-CZ" dirty="0" smtClean="0"/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80519"/>
                <a:ext cx="10515600" cy="4496444"/>
              </a:xfrm>
              <a:blipFill rotWithShape="0">
                <a:blip r:embed="rId2" cstate="print"/>
                <a:stretch>
                  <a:fillRect l="-1043" t="-23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6876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96097" y="714118"/>
            <a:ext cx="10515600" cy="4351338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Skluz motoru bývá 3% až 8%, přičemž platí, že čím větší je motor, tím menší je skluz.</a:t>
            </a:r>
          </a:p>
          <a:p>
            <a:r>
              <a:rPr lang="cs-CZ" dirty="0" smtClean="0"/>
              <a:t>Při stojícím rotoru je skluz 100%.</a:t>
            </a:r>
          </a:p>
          <a:p>
            <a:r>
              <a:rPr lang="cs-CZ" dirty="0" smtClean="0"/>
              <a:t>Při synchronní rychlosti rotoru je skluz 0%.</a:t>
            </a:r>
          </a:p>
          <a:p>
            <a:r>
              <a:rPr lang="cs-CZ" dirty="0" smtClean="0"/>
              <a:t>Pro </a:t>
            </a:r>
            <a:r>
              <a:rPr lang="cs-CZ" dirty="0">
                <a:solidFill>
                  <a:srgbClr val="FF0000"/>
                </a:solidFill>
              </a:rPr>
              <a:t>rychlost otáčení </a:t>
            </a:r>
            <a:r>
              <a:rPr lang="cs-CZ" dirty="0"/>
              <a:t>asynchronního motoru platí: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ovéPole 3"/>
              <p:cNvSpPr txBox="1"/>
              <p:nvPr/>
            </p:nvSpPr>
            <p:spPr>
              <a:xfrm>
                <a:off x="3669958" y="4604952"/>
                <a:ext cx="351282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cs-CZ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cs-CZ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d>
                        <m:dPr>
                          <m:begChr m:val="["/>
                          <m:endChr m:val="]"/>
                          <m:ctrlP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𝑚𝑖𝑛</m:t>
                              </m:r>
                            </m:e>
                            <m:sup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400" dirty="0"/>
              </a:p>
            </p:txBody>
          </p:sp>
        </mc:Choice>
        <mc:Fallback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9958" y="4604952"/>
                <a:ext cx="3512821" cy="369332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l="-694"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1199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Příklady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97011" y="1598141"/>
            <a:ext cx="10515600" cy="44438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dirty="0" smtClean="0"/>
              <a:t>1.	Vypočtěte synchronní otáčky točivého magnetického pole statoru 	asynchronního motoru, který je vyroben jako:</a:t>
            </a:r>
          </a:p>
          <a:p>
            <a:pPr marL="0" indent="0">
              <a:buNone/>
            </a:pPr>
            <a:r>
              <a:rPr lang="cs-CZ" sz="2400" dirty="0" smtClean="0"/>
              <a:t>	a/dvoupólový</a:t>
            </a:r>
          </a:p>
          <a:p>
            <a:pPr marL="0" indent="0">
              <a:buNone/>
            </a:pPr>
            <a:r>
              <a:rPr lang="cs-CZ" sz="2400" dirty="0" smtClean="0"/>
              <a:t>	b/čtyřpólový</a:t>
            </a:r>
          </a:p>
          <a:p>
            <a:pPr marL="0" indent="0">
              <a:buNone/>
            </a:pPr>
            <a:r>
              <a:rPr lang="cs-CZ" sz="2400" dirty="0" smtClean="0"/>
              <a:t>	Kmitočet napájecího napětí je 50Hz.</a:t>
            </a:r>
          </a:p>
          <a:p>
            <a:pPr marL="0" indent="0">
              <a:buNone/>
            </a:pPr>
            <a:r>
              <a:rPr lang="cs-CZ" sz="2400" dirty="0" smtClean="0"/>
              <a:t>Řešení: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a/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sz="2400" dirty="0" smtClean="0"/>
              <a:t>b/      </a:t>
            </a:r>
            <a:endParaRPr lang="cs-CZ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1664042" y="4127157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042" y="4127157"/>
                <a:ext cx="2183027" cy="757881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Obdélník 4"/>
              <p:cNvSpPr/>
              <p:nvPr/>
            </p:nvSpPr>
            <p:spPr>
              <a:xfrm>
                <a:off x="4252782" y="4127157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782" y="4127157"/>
                <a:ext cx="2183027" cy="757881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Obdélník 5"/>
              <p:cNvSpPr/>
              <p:nvPr/>
            </p:nvSpPr>
            <p:spPr>
              <a:xfrm>
                <a:off x="6841519" y="4127157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3000   </m:t>
                      </m:r>
                      <m:sSup>
                        <m:sSupPr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e>
                        <m:sup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1519" y="4127157"/>
                <a:ext cx="2183027" cy="757881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Obdélník 6"/>
              <p:cNvSpPr/>
              <p:nvPr/>
            </p:nvSpPr>
            <p:spPr>
              <a:xfrm>
                <a:off x="1664042" y="5284145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4042" y="5284145"/>
                <a:ext cx="2183027" cy="757881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Obdélník 7"/>
              <p:cNvSpPr/>
              <p:nvPr/>
            </p:nvSpPr>
            <p:spPr>
              <a:xfrm>
                <a:off x="4252781" y="5284144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8" name="Obdélní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781" y="5284144"/>
                <a:ext cx="2183027" cy="757881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Obdélník 8"/>
              <p:cNvSpPr/>
              <p:nvPr/>
            </p:nvSpPr>
            <p:spPr>
              <a:xfrm>
                <a:off x="6841520" y="5284144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1500</m:t>
                      </m:r>
                      <m:sSup>
                        <m:sSup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</m:t>
                          </m:r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e>
                        <m:sup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1520" y="5284144"/>
                <a:ext cx="2183027" cy="757881"/>
              </a:xfrm>
              <a:prstGeom prst="rect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Přímá spojnice se šipkou 10"/>
          <p:cNvCxnSpPr>
            <a:stCxn id="4" idx="3"/>
            <a:endCxn id="5" idx="1"/>
          </p:cNvCxnSpPr>
          <p:nvPr/>
        </p:nvCxnSpPr>
        <p:spPr>
          <a:xfrm>
            <a:off x="3847069" y="4506098"/>
            <a:ext cx="405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5" idx="3"/>
            <a:endCxn id="6" idx="1"/>
          </p:cNvCxnSpPr>
          <p:nvPr/>
        </p:nvCxnSpPr>
        <p:spPr>
          <a:xfrm>
            <a:off x="6435809" y="4506098"/>
            <a:ext cx="4057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>
            <a:endCxn id="8" idx="1"/>
          </p:cNvCxnSpPr>
          <p:nvPr/>
        </p:nvCxnSpPr>
        <p:spPr>
          <a:xfrm>
            <a:off x="3847069" y="5663084"/>
            <a:ext cx="4057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>
            <a:endCxn id="9" idx="1"/>
          </p:cNvCxnSpPr>
          <p:nvPr/>
        </p:nvCxnSpPr>
        <p:spPr>
          <a:xfrm>
            <a:off x="6435808" y="5663085"/>
            <a:ext cx="4057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591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719263"/>
            <a:ext cx="10515600" cy="4351337"/>
          </a:xfrm>
        </p:spPr>
        <p:txBody>
          <a:bodyPr/>
          <a:lstStyle/>
          <a:p>
            <a:pPr marL="1428750" lvl="2" indent="-514350">
              <a:buAutoNum type="arabicPeriod" startAt="2"/>
            </a:pPr>
            <a:r>
              <a:rPr lang="cs-CZ" sz="2800" dirty="0" smtClean="0"/>
              <a:t>Čtyřpólový asynchronní motor má při frekvenci 50Hz otáčky rotoru 1440/min. Vypočítejte jeho skluz.</a:t>
            </a:r>
          </a:p>
          <a:p>
            <a:pPr marL="0" indent="0">
              <a:buNone/>
            </a:pPr>
            <a:endParaRPr lang="cs-CZ" dirty="0"/>
          </a:p>
          <a:p>
            <a:pPr marL="457200" lvl="1" indent="0">
              <a:buNone/>
            </a:pPr>
            <a:r>
              <a:rPr lang="cs-CZ" sz="2800" dirty="0" smtClean="0"/>
              <a:t>	</a:t>
            </a:r>
            <a:r>
              <a:rPr lang="cs-CZ" sz="2800" dirty="0" err="1" smtClean="0"/>
              <a:t>Řěšení</a:t>
            </a:r>
            <a:r>
              <a:rPr lang="cs-CZ" sz="2800" dirty="0" smtClean="0"/>
              <a:t>:</a:t>
            </a:r>
            <a:endParaRPr lang="cs-CZ" sz="2800" dirty="0"/>
          </a:p>
        </p:txBody>
      </p:sp>
      <p:sp>
        <p:nvSpPr>
          <p:cNvPr id="4" name="Obdélník 3"/>
          <p:cNvSpPr/>
          <p:nvPr/>
        </p:nvSpPr>
        <p:spPr>
          <a:xfrm>
            <a:off x="1557581" y="5086044"/>
            <a:ext cx="2183027" cy="757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Obdélník 4"/>
              <p:cNvSpPr/>
              <p:nvPr/>
            </p:nvSpPr>
            <p:spPr>
              <a:xfrm>
                <a:off x="1701111" y="5158233"/>
                <a:ext cx="1895968" cy="6135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sSub>
                            <m:sSubPr>
                              <m:ctrlP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∙100 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111" y="5158233"/>
                <a:ext cx="1895968" cy="613501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Obdélník 5"/>
              <p:cNvSpPr/>
              <p:nvPr/>
            </p:nvSpPr>
            <p:spPr>
              <a:xfrm>
                <a:off x="4339279" y="5086042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cs-CZ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1500</m:t>
                          </m:r>
                          <m:r>
                            <a:rPr lang="cs-CZ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1440</m:t>
                          </m:r>
                        </m:num>
                        <m:den>
                          <m:r>
                            <a:rPr lang="cs-CZ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1500</m:t>
                          </m:r>
                        </m:den>
                      </m:f>
                      <m:r>
                        <a:rPr lang="cs-CZ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∙100 </m:t>
                      </m:r>
                    </m:oMath>
                  </m:oMathPara>
                </a14:m>
                <a:endParaRPr lang="cs-CZ" sz="1400" dirty="0"/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279" y="5086042"/>
                <a:ext cx="2183027" cy="757881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Obdélník 6"/>
              <p:cNvSpPr/>
              <p:nvPr/>
            </p:nvSpPr>
            <p:spPr>
              <a:xfrm>
                <a:off x="7094205" y="5086042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4%</m:t>
                      </m:r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205" y="5086042"/>
                <a:ext cx="2183027" cy="757881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Přímá spojnice se šipkou 8"/>
          <p:cNvCxnSpPr>
            <a:stCxn id="4" idx="3"/>
            <a:endCxn id="6" idx="1"/>
          </p:cNvCxnSpPr>
          <p:nvPr/>
        </p:nvCxnSpPr>
        <p:spPr>
          <a:xfrm flipV="1">
            <a:off x="3740608" y="5464983"/>
            <a:ext cx="598671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>
            <a:stCxn id="6" idx="3"/>
            <a:endCxn id="7" idx="1"/>
          </p:cNvCxnSpPr>
          <p:nvPr/>
        </p:nvCxnSpPr>
        <p:spPr>
          <a:xfrm>
            <a:off x="6522306" y="5464983"/>
            <a:ext cx="5718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Obdélník 11"/>
              <p:cNvSpPr/>
              <p:nvPr/>
            </p:nvSpPr>
            <p:spPr>
              <a:xfrm>
                <a:off x="1557580" y="3985317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cs-CZ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2" name="Obdélní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580" y="3985317"/>
                <a:ext cx="2183027" cy="757881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Obdélník 16"/>
              <p:cNvSpPr/>
              <p:nvPr/>
            </p:nvSpPr>
            <p:spPr>
              <a:xfrm>
                <a:off x="4325894" y="3985317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</m:num>
                        <m:den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∙60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7" name="Obdélník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894" y="3985317"/>
                <a:ext cx="2183027" cy="757881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Obdélník 17"/>
              <p:cNvSpPr/>
              <p:nvPr/>
            </p:nvSpPr>
            <p:spPr>
              <a:xfrm>
                <a:off x="7094204" y="3985316"/>
                <a:ext cx="2183027" cy="75788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1500</m:t>
                      </m:r>
                      <m:sSup>
                        <m:sSupPr>
                          <m:ctrlP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</m:t>
                          </m:r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𝑚𝑖𝑛</m:t>
                          </m:r>
                        </m:e>
                        <m:sup>
                          <m:r>
                            <a:rPr lang="cs-CZ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18" name="Obdélník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4204" y="3985316"/>
                <a:ext cx="2183027" cy="757881"/>
              </a:xfrm>
              <a:prstGeom prst="rect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Přímá spojnice se šipkou 19"/>
          <p:cNvCxnSpPr>
            <a:stCxn id="12" idx="3"/>
            <a:endCxn id="17" idx="1"/>
          </p:cNvCxnSpPr>
          <p:nvPr/>
        </p:nvCxnSpPr>
        <p:spPr>
          <a:xfrm>
            <a:off x="3740607" y="4364258"/>
            <a:ext cx="5852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7" idx="3"/>
            <a:endCxn id="18" idx="1"/>
          </p:cNvCxnSpPr>
          <p:nvPr/>
        </p:nvCxnSpPr>
        <p:spPr>
          <a:xfrm flipV="1">
            <a:off x="6508921" y="4364257"/>
            <a:ext cx="5852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91833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6689" y="693007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Seznam použitých zdrojů</a:t>
            </a:r>
            <a:endParaRPr lang="cs-CZ" sz="36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250722" y="2155372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[1]	VOŽENÍLEK</a:t>
            </a:r>
            <a:r>
              <a:rPr lang="cs-CZ" sz="1800" dirty="0"/>
              <a:t>, Ladislav; LSTIBŮREK, František. </a:t>
            </a:r>
            <a:r>
              <a:rPr lang="cs-CZ" sz="1800" i="1" dirty="0"/>
              <a:t>Základy elektrotechniky </a:t>
            </a:r>
            <a:r>
              <a:rPr lang="cs-CZ" sz="1800" i="1" dirty="0" err="1" smtClean="0"/>
              <a:t>II</a:t>
            </a:r>
            <a:r>
              <a:rPr lang="cs-CZ" sz="1800" dirty="0" err="1" smtClean="0"/>
              <a:t>.Praha</a:t>
            </a:r>
            <a:r>
              <a:rPr lang="cs-CZ" sz="1800" dirty="0"/>
              <a:t>: </a:t>
            </a:r>
            <a:endParaRPr 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	SNTL </a:t>
            </a:r>
            <a:r>
              <a:rPr lang="cs-CZ" sz="1800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sz="1800" dirty="0" smtClean="0"/>
              <a:t>[2]	ŘÍHA</a:t>
            </a:r>
            <a:r>
              <a:rPr lang="cs-CZ" sz="1800" dirty="0"/>
              <a:t>, Josef. </a:t>
            </a:r>
            <a:r>
              <a:rPr lang="cs-CZ" sz="1800" i="1" dirty="0" smtClean="0"/>
              <a:t>Elektrické </a:t>
            </a:r>
            <a:r>
              <a:rPr lang="cs-CZ" sz="1800" i="1" dirty="0"/>
              <a:t>stroje a přístroje</a:t>
            </a:r>
            <a:r>
              <a:rPr lang="cs-CZ" sz="1800" dirty="0"/>
              <a:t>. </a:t>
            </a:r>
            <a:r>
              <a:rPr lang="cs-CZ" sz="1800" dirty="0" smtClean="0"/>
              <a:t>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</a:t>
            </a:r>
            <a:r>
              <a:rPr lang="cs-CZ" sz="1800" dirty="0" smtClean="0"/>
              <a:t>technické 	literatury</a:t>
            </a:r>
            <a:r>
              <a:rPr lang="cs-CZ" sz="1800" dirty="0"/>
              <a:t>, </a:t>
            </a:r>
            <a:r>
              <a:rPr lang="cs-CZ" sz="1800" dirty="0" smtClean="0"/>
              <a:t>	1986</a:t>
            </a:r>
            <a:r>
              <a:rPr lang="cs-CZ" sz="1800" dirty="0"/>
              <a:t>, ISBN 04-527-86.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[3]	VAVŘIŇÁK</a:t>
            </a:r>
            <a:r>
              <a:rPr lang="cs-CZ" sz="1800" dirty="0"/>
              <a:t>, Petr. </a:t>
            </a:r>
            <a:r>
              <a:rPr lang="cs-CZ" sz="1800" i="1" dirty="0"/>
              <a:t>Elektrické stroje a přístroje</a:t>
            </a:r>
            <a:r>
              <a:rPr lang="cs-CZ" sz="1800" dirty="0"/>
              <a:t>: Učební texty pro žáky naší </a:t>
            </a:r>
            <a:r>
              <a:rPr lang="cs-CZ" sz="1800" dirty="0" smtClean="0"/>
              <a:t>školy [online</a:t>
            </a:r>
            <a:r>
              <a:rPr lang="cs-CZ" sz="1800" dirty="0"/>
              <a:t>]. </a:t>
            </a:r>
            <a:r>
              <a:rPr lang="cs-CZ" sz="1800" dirty="0" smtClean="0"/>
              <a:t>	[</a:t>
            </a:r>
            <a:r>
              <a:rPr lang="cs-CZ" sz="1800" dirty="0"/>
              <a:t>cit. 29.12.2013]. </a:t>
            </a:r>
            <a:r>
              <a:rPr lang="cs-CZ" sz="1800" dirty="0" smtClean="0"/>
              <a:t>Dostupný </a:t>
            </a:r>
            <a:r>
              <a:rPr lang="cs-CZ" sz="1800" dirty="0"/>
              <a:t>na WWW: </a:t>
            </a:r>
            <a:r>
              <a:rPr lang="cs-CZ" sz="1800" dirty="0" smtClean="0"/>
              <a:t>http</a:t>
            </a:r>
            <a:r>
              <a:rPr lang="cs-CZ" sz="1800" dirty="0"/>
              <a:t>://</a:t>
            </a:r>
            <a:r>
              <a:rPr lang="cs-CZ" sz="1800" dirty="0" smtClean="0"/>
              <a:t>dev.webdevel.cz/na-jizdarne.cz/wp- 	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/2013/10/elektricke_stroje_a_pristroje.pdf </a:t>
            </a:r>
          </a:p>
          <a:p>
            <a:pPr marL="0" indent="0">
              <a:buNone/>
            </a:pPr>
            <a:r>
              <a:rPr lang="cs-CZ" sz="1800" dirty="0" smtClean="0"/>
              <a:t>[4]	TKOTZ</a:t>
            </a:r>
            <a:r>
              <a:rPr lang="cs-CZ" sz="1800" dirty="0"/>
              <a:t>, Klaus a kolektiv. </a:t>
            </a:r>
            <a:r>
              <a:rPr lang="cs-CZ" sz="1800" i="1" dirty="0"/>
              <a:t>Příručka pro elektrotechnika</a:t>
            </a:r>
            <a:r>
              <a:rPr lang="cs-CZ" sz="1800" dirty="0"/>
              <a:t>. Praha: Europa-Sobotáles, </a:t>
            </a:r>
            <a:r>
              <a:rPr lang="cs-CZ" sz="1800" dirty="0" smtClean="0"/>
              <a:t>	2002</a:t>
            </a:r>
            <a:r>
              <a:rPr lang="cs-CZ" sz="1800" dirty="0"/>
              <a:t>. </a:t>
            </a:r>
            <a:r>
              <a:rPr lang="cs-CZ" sz="1800" dirty="0" smtClean="0"/>
              <a:t>	ISBN </a:t>
            </a:r>
            <a:r>
              <a:rPr lang="cs-CZ" sz="1800" dirty="0"/>
              <a:t>80-867-0600-1.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xmlns="" val="4153557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828800" y="660668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718734" y="3871619"/>
            <a:ext cx="8534400" cy="23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procvičování příkladů se při kliknutí myší na zástupný symbol               zobrazí v zástupném symbolu správná řešení. 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8043333" y="5587659"/>
            <a:ext cx="448734" cy="169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1718734" y="1603888"/>
            <a:ext cx="8534400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seznamuje žáky s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principem činnosti asynchronních motorů. Popisuje vznik točivého magnetického pole statoru, vznik točivého momentu motoru, definuje synchronní otáčky magnetického pole statoru a skluz otáček rotoru.  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136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78027" y="2207741"/>
            <a:ext cx="10515600" cy="1616547"/>
          </a:xfrm>
        </p:spPr>
        <p:txBody>
          <a:bodyPr>
            <a:noAutofit/>
          </a:bodyPr>
          <a:lstStyle/>
          <a:p>
            <a:pPr algn="ctr"/>
            <a:r>
              <a:rPr lang="cs-CZ" sz="5400" b="1" dirty="0" smtClean="0">
                <a:solidFill>
                  <a:srgbClr val="0070C0"/>
                </a:solidFill>
              </a:rPr>
              <a:t>Princip činnosti </a:t>
            </a:r>
            <a:br>
              <a:rPr lang="cs-CZ" sz="5400" b="1" dirty="0" smtClean="0">
                <a:solidFill>
                  <a:srgbClr val="0070C0"/>
                </a:solidFill>
              </a:rPr>
            </a:br>
            <a:r>
              <a:rPr lang="cs-CZ" sz="5400" b="1" dirty="0" smtClean="0">
                <a:solidFill>
                  <a:srgbClr val="0070C0"/>
                </a:solidFill>
              </a:rPr>
              <a:t>asynchronních motorů</a:t>
            </a:r>
            <a:endParaRPr lang="cs-CZ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242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71384" y="1942714"/>
            <a:ext cx="10515600" cy="4643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600" dirty="0" smtClean="0"/>
              <a:t>Točivý moment na rotoru asynchronního motoru vzniká vzájemným působením  točivého magnetické pole statoru a proudu, indukovaného ve vinutí rotoru tímto magnetickým polem. </a:t>
            </a:r>
          </a:p>
          <a:p>
            <a:pPr algn="ctr"/>
            <a:endParaRPr lang="cs-CZ" dirty="0"/>
          </a:p>
          <a:p>
            <a:pPr algn="ctr"/>
            <a:endParaRPr lang="cs-CZ" dirty="0" smtClean="0"/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622692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6269" y="323335"/>
            <a:ext cx="10018713" cy="101119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Vznik točivého magnetického pole 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6269" y="1659208"/>
            <a:ext cx="10379677" cy="4936568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4400" dirty="0" smtClean="0"/>
              <a:t>Ve statorových drážkách asynchronního motoru je uloženo  trojfázové vinutí .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4400" dirty="0" smtClean="0"/>
              <a:t>Začátky a konce vinutí jednotlivých fází jsou prostorově natočeny o 120°.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44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44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44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4400" dirty="0" smtClean="0">
              <a:effectLst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cs-CZ" sz="4400" dirty="0"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4400" dirty="0" smtClean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4400" dirty="0" smtClean="0">
              <a:ea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4400" dirty="0">
              <a:ea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4400" dirty="0" smtClean="0">
                <a:effectLst/>
                <a:ea typeface="Times New Roman" panose="02020603050405020304" pitchFamily="18" charset="0"/>
              </a:rPr>
              <a:t>P</a:t>
            </a:r>
            <a:r>
              <a:rPr lang="cs-CZ" sz="4400" dirty="0" smtClean="0">
                <a:effectLst/>
                <a:ea typeface="TimesNewRoman"/>
                <a:cs typeface="TimesNewRoman"/>
              </a:rPr>
              <a:t>ř</a:t>
            </a:r>
            <a:r>
              <a:rPr lang="cs-CZ" sz="4400" dirty="0" smtClean="0">
                <a:effectLst/>
                <a:ea typeface="Times New Roman" panose="02020603050405020304" pitchFamily="18" charset="0"/>
              </a:rPr>
              <a:t>ipojením vinutí na zdroj trojfázového nap</a:t>
            </a:r>
            <a:r>
              <a:rPr lang="cs-CZ" sz="4400" dirty="0" smtClean="0">
                <a:effectLst/>
                <a:ea typeface="TimesNewRoman"/>
                <a:cs typeface="TimesNewRoman"/>
              </a:rPr>
              <a:t>ě</a:t>
            </a:r>
            <a:r>
              <a:rPr lang="cs-CZ" sz="4400" dirty="0" smtClean="0">
                <a:effectLst/>
                <a:ea typeface="Times New Roman" panose="02020603050405020304" pitchFamily="18" charset="0"/>
              </a:rPr>
              <a:t>tí za</a:t>
            </a:r>
            <a:r>
              <a:rPr lang="cs-CZ" sz="4400" dirty="0" smtClean="0">
                <a:effectLst/>
                <a:ea typeface="TimesNewRoman"/>
                <a:cs typeface="TimesNewRoman"/>
              </a:rPr>
              <a:t>č</a:t>
            </a:r>
            <a:r>
              <a:rPr lang="cs-CZ" sz="4400" dirty="0" smtClean="0">
                <a:effectLst/>
                <a:ea typeface="Times New Roman" panose="02020603050405020304" pitchFamily="18" charset="0"/>
              </a:rPr>
              <a:t>ne vinutím procházet proud, který vybudí </a:t>
            </a:r>
            <a:r>
              <a:rPr lang="cs-CZ" sz="4400" dirty="0" smtClean="0"/>
              <a:t>v magnetickém obvodu statoru točivé magnetické pole.</a:t>
            </a:r>
            <a:endParaRPr lang="cs-CZ" sz="44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4400" dirty="0" smtClean="0"/>
          </a:p>
          <a:p>
            <a:endParaRPr lang="cs-CZ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3692220" y="3078241"/>
            <a:ext cx="7103933" cy="1996148"/>
            <a:chOff x="3692220" y="3078241"/>
            <a:chExt cx="7103933" cy="1996148"/>
          </a:xfrm>
        </p:grpSpPr>
        <p:sp>
          <p:nvSpPr>
            <p:cNvPr id="9" name="TextovéPole 8"/>
            <p:cNvSpPr txBox="1"/>
            <p:nvPr/>
          </p:nvSpPr>
          <p:spPr>
            <a:xfrm>
              <a:off x="5913069" y="4766612"/>
              <a:ext cx="48830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/>
                <a:t>Obr. 1 Konstrukce statoru trojfázového motoru [4]</a:t>
              </a:r>
              <a:endParaRPr lang="cs-CZ" sz="1400" dirty="0"/>
            </a:p>
          </p:txBody>
        </p:sp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3692220" y="3078241"/>
              <a:ext cx="1922331" cy="1842259"/>
              <a:chOff x="2193" y="641"/>
              <a:chExt cx="3217" cy="3083"/>
            </a:xfrm>
            <a:solidFill>
              <a:schemeClr val="bg1"/>
            </a:solidFill>
          </p:grpSpPr>
          <p:sp>
            <p:nvSpPr>
              <p:cNvPr id="1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193" y="641"/>
                <a:ext cx="3217" cy="308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pic>
            <p:nvPicPr>
              <p:cNvPr id="14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3" y="641"/>
                <a:ext cx="3225" cy="309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xmlns="" val="41797100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Zástupný symbol pro obsah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730122" y="522073"/>
                <a:ext cx="11066462" cy="6188075"/>
              </a:xfrm>
            </p:spPr>
            <p:txBody>
              <a:bodyPr>
                <a:normAutofit/>
              </a:bodyPr>
              <a:lstStyle/>
              <a:p>
                <a:endParaRPr lang="cs-CZ" dirty="0" smtClean="0">
                  <a:latin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cs-CZ" sz="2400" dirty="0" smtClean="0">
                    <a:effectLst/>
                    <a:ea typeface="Times New Roman" panose="02020603050405020304" pitchFamily="18" charset="0"/>
                  </a:rPr>
                  <a:t>Točivé magnetické pole uvnitř statoru vzniká skládáním magnetických toků 3 cívek umístěných na statoru, prostorově pootočených o 120°, napájených třemi napětími, které jsou fázově posunuty o 120°.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endParaRPr lang="cs-CZ" sz="2400" dirty="0" smtClean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cs-CZ" sz="2400" dirty="0" smtClean="0"/>
                  <a:t>Výsledný </a:t>
                </a:r>
                <a:r>
                  <a:rPr lang="cs-CZ" sz="2400" dirty="0"/>
                  <a:t>vektor magnetické indukce má konstantní amplitudu a rotuje, tj. otáčí se </a:t>
                </a:r>
                <a:r>
                  <a:rPr lang="cs-CZ" sz="2400" dirty="0" smtClean="0"/>
                  <a:t>synchronními rychlostí: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cs-CZ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cs-CZ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60    </m:t>
                      </m:r>
                      <m:d>
                        <m:dPr>
                          <m:begChr m:val="["/>
                          <m:endChr m:val="]"/>
                          <m:ctrlPr>
                            <a:rPr lang="cs-CZ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𝑚𝑖𝑛</m:t>
                              </m:r>
                            </m:e>
                            <m:sup>
                              <m:r>
                                <a:rPr lang="cs-CZ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sz="24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cs-CZ" sz="2400" dirty="0" smtClean="0"/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𝑠𝑦𝑛𝑐h𝑟𝑜𝑛𝑛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í 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𝑜𝑡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áč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𝑘𝑦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𝑖𝑣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b="0" i="1" smtClean="0">
                        <a:latin typeface="Cambria Math" panose="02040503050406030204" pitchFamily="18" charset="0"/>
                      </a:rPr>
                      <m:t>𝑝𝑜𝑙𝑒</m:t>
                    </m:r>
                  </m:oMath>
                </a14:m>
                <a:endParaRPr lang="cs-CZ" sz="2000" b="0" dirty="0" smtClean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cs-CZ" sz="2000" dirty="0" smtClean="0"/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cs-CZ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cs-CZ" sz="2000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𝑘𝑚𝑖𝑡𝑜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𝑒𝑡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𝑛𝑎𝑝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𝑗𝑒𝑐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𝑛𝑎𝑝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ě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í</m:t>
                    </m:r>
                  </m:oMath>
                </a14:m>
                <a:endParaRPr lang="cs-CZ" sz="20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cs-CZ" sz="2000" dirty="0" smtClean="0"/>
                  <a:t>					</a:t>
                </a:r>
                <a14:m>
                  <m:oMath xmlns:m="http://schemas.openxmlformats.org/officeDocument/2006/math">
                    <m:r>
                      <a:rPr lang="cs-CZ" sz="20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𝑝𝑜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𝑒𝑡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ó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𝑙𝑜𝑣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ý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𝑐h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𝑑𝑣𝑜𝑗𝑖𝑐</m:t>
                    </m:r>
                  </m:oMath>
                </a14:m>
                <a:endParaRPr lang="cs-CZ" sz="20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cs-CZ" sz="200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2400" dirty="0"/>
                  <a:t>Otáčky jsou označovány také jako </a:t>
                </a:r>
                <a:r>
                  <a:rPr lang="cs-CZ" sz="2400" dirty="0">
                    <a:solidFill>
                      <a:srgbClr val="FF0000"/>
                    </a:solidFill>
                  </a:rPr>
                  <a:t>frekvence otáčení.</a:t>
                </a:r>
                <a:endParaRPr lang="cs-CZ" sz="2400" dirty="0"/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730122" y="522073"/>
                <a:ext cx="11066462" cy="6188075"/>
              </a:xfrm>
              <a:blipFill rotWithShape="0">
                <a:blip r:embed="rId2" cstate="print"/>
                <a:stretch>
                  <a:fillRect l="-77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8958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768413" y="733246"/>
            <a:ext cx="1069942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Je-li točivé magnetické pole statoru buzeno třemi vinutími, které jsou po obvodu statoru odsazeny po 120°, jsou synchronní otáčky točivého magnetického pole stejné jako frekvence napájecího napětí, točivé magnetické pole má severní a jižní pól, má tedy jednu pólovou dvojici.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Je-li točivé magnetické pole buzeno šesti vinutími, které jsou po obvodu statoru odsazeny po 60°, bude počet pólových dvojic dvojnásobný a otáčky poloviční.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Při kmitočtu sítě 50 Hz závisejí otáčky točivého magnetického pole pouze na počtu pólových dvojic, pole může mít otáčky 3000/min, 1500/min,  1000/min atd.</a:t>
            </a:r>
          </a:p>
          <a:p>
            <a:endParaRPr lang="cs-CZ" sz="2800" dirty="0" smtClean="0"/>
          </a:p>
          <a:p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131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32501"/>
            <a:ext cx="10515600" cy="1094937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0070C0"/>
                </a:solidFill>
              </a:rPr>
              <a:t>Vznik točivého momentu rotoru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4633" y="1372543"/>
            <a:ext cx="10515600" cy="4954115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 smtClean="0"/>
              <a:t>Točivé </a:t>
            </a:r>
            <a:r>
              <a:rPr lang="cs-CZ" sz="2400" dirty="0"/>
              <a:t>magnetické pole statoru indukuje </a:t>
            </a:r>
            <a:r>
              <a:rPr lang="cs-CZ" sz="2400" dirty="0" smtClean="0"/>
              <a:t>napětí ve </a:t>
            </a:r>
            <a:r>
              <a:rPr lang="cs-CZ" sz="2400" dirty="0"/>
              <a:t>vinutí rotoru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Vinutím </a:t>
            </a:r>
            <a:r>
              <a:rPr lang="cs-CZ" sz="2400" dirty="0"/>
              <a:t>rotoru začne procházet </a:t>
            </a:r>
            <a:r>
              <a:rPr lang="cs-CZ" sz="2400" dirty="0" smtClean="0"/>
              <a:t>proud.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sz="2400" dirty="0" smtClean="0"/>
          </a:p>
          <a:p>
            <a:pPr>
              <a:lnSpc>
                <a:spcPct val="160000"/>
              </a:lnSpc>
            </a:pPr>
            <a:r>
              <a:rPr lang="cs-CZ" sz="2400" dirty="0" smtClean="0"/>
              <a:t>Na vodiče rotoru, kterými prochází proud, a které se nachází v </a:t>
            </a:r>
            <a:r>
              <a:rPr lang="cs-CZ" sz="2400" dirty="0"/>
              <a:t>magnetickém poli </a:t>
            </a:r>
            <a:r>
              <a:rPr lang="cs-CZ" sz="2400" dirty="0" smtClean="0"/>
              <a:t>statoru působí síla, vyvolávající </a:t>
            </a:r>
            <a:r>
              <a:rPr lang="cs-CZ" sz="2400" dirty="0"/>
              <a:t>točivý </a:t>
            </a:r>
            <a:r>
              <a:rPr lang="cs-CZ" sz="2400" dirty="0" smtClean="0"/>
              <a:t>moment rotoru.</a:t>
            </a:r>
          </a:p>
          <a:p>
            <a:r>
              <a:rPr lang="cs-CZ" sz="2400" dirty="0" smtClean="0"/>
              <a:t>Rotor </a:t>
            </a:r>
            <a:r>
              <a:rPr lang="cs-CZ" sz="2400" dirty="0"/>
              <a:t>se roztočí stejným směrem, jakým se točí magnetické pole statoru. </a:t>
            </a:r>
          </a:p>
        </p:txBody>
      </p:sp>
      <p:grpSp>
        <p:nvGrpSpPr>
          <p:cNvPr id="9" name="Skupina 8"/>
          <p:cNvGrpSpPr/>
          <p:nvPr/>
        </p:nvGrpSpPr>
        <p:grpSpPr>
          <a:xfrm>
            <a:off x="2904461" y="2374878"/>
            <a:ext cx="7442263" cy="2290716"/>
            <a:chOff x="2673801" y="2663202"/>
            <a:chExt cx="7442263" cy="2290716"/>
          </a:xfrm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3801" y="2663202"/>
              <a:ext cx="4542544" cy="2290716"/>
            </a:xfrm>
            <a:prstGeom prst="rect">
              <a:avLst/>
            </a:prstGeom>
          </p:spPr>
        </p:pic>
        <p:sp>
          <p:nvSpPr>
            <p:cNvPr id="6" name="TextovéPole 5"/>
            <p:cNvSpPr txBox="1"/>
            <p:nvPr/>
          </p:nvSpPr>
          <p:spPr>
            <a:xfrm>
              <a:off x="6705600" y="4547286"/>
              <a:ext cx="34104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/>
                <a:t>Obr.3 Vznik točivého momentu na rotoru [4]</a:t>
              </a:r>
              <a:endParaRPr lang="cs-CZ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256859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38200" y="95824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solidFill>
                  <a:srgbClr val="0070C0"/>
                </a:solidFill>
              </a:rPr>
              <a:t>Točivý </a:t>
            </a:r>
            <a:r>
              <a:rPr lang="cs-CZ" b="1" dirty="0">
                <a:solidFill>
                  <a:srgbClr val="0070C0"/>
                </a:solidFill>
              </a:rPr>
              <a:t>moment </a:t>
            </a:r>
            <a:r>
              <a:rPr lang="cs-CZ" b="1" dirty="0" smtClean="0">
                <a:solidFill>
                  <a:srgbClr val="0070C0"/>
                </a:solidFill>
              </a:rPr>
              <a:t/>
            </a:r>
            <a:br>
              <a:rPr lang="cs-CZ" b="1" dirty="0" smtClean="0">
                <a:solidFill>
                  <a:srgbClr val="0070C0"/>
                </a:solidFill>
              </a:rPr>
            </a:br>
            <a:r>
              <a:rPr lang="cs-CZ" b="1" dirty="0" smtClean="0">
                <a:solidFill>
                  <a:srgbClr val="0070C0"/>
                </a:solidFill>
              </a:rPr>
              <a:t>asynchronního </a:t>
            </a:r>
            <a:r>
              <a:rPr lang="cs-CZ" b="1" dirty="0">
                <a:solidFill>
                  <a:srgbClr val="0070C0"/>
                </a:solidFill>
              </a:rPr>
              <a:t>motoru </a:t>
            </a:r>
            <a:r>
              <a:rPr lang="cs-CZ" dirty="0">
                <a:solidFill>
                  <a:srgbClr val="0070C0"/>
                </a:solidFill>
              </a:rPr>
              <a:t/>
            </a:r>
            <a:br>
              <a:rPr lang="cs-CZ" dirty="0">
                <a:solidFill>
                  <a:srgbClr val="0070C0"/>
                </a:solidFill>
              </a:rPr>
            </a:br>
            <a:endParaRPr lang="cs-CZ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Zástupný symbol pro obsah 6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283812"/>
                <a:ext cx="10515600" cy="415817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cs-CZ" b="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r>
                  <a:rPr lang="cs-CZ" sz="2400" dirty="0" smtClean="0"/>
                  <a:t>Měřením síly na obvodu hřídele můžeme zjistit velikost točivého momentu motoru: 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cs-CZ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cs-CZ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["/>
                          <m:endChr m:val="]"/>
                          <m:ctrlP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𝑁𝑚</m:t>
                          </m:r>
                        </m:e>
                      </m:d>
                    </m:oMath>
                  </m:oMathPara>
                </a14:m>
                <a:endParaRPr lang="cs-CZ" b="0" dirty="0" smtClean="0"/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cs-CZ" sz="2400" i="1" dirty="0">
                    <a:latin typeface="Cambria Math" panose="02040503050406030204" pitchFamily="18" charset="0"/>
                  </a:rPr>
                  <a:t>	</a:t>
                </a:r>
                <a:r>
                  <a:rPr lang="cs-CZ" sz="2400" i="1" dirty="0" smtClean="0">
                    <a:latin typeface="Cambria Math" panose="02040503050406030204" pitchFamily="18" charset="0"/>
                  </a:rPr>
                  <a:t>				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𝑖𝑣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ý 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𝑚𝑜𝑚𝑒𝑛𝑡</m:t>
                    </m:r>
                  </m:oMath>
                </a14:m>
                <a:endParaRPr lang="cs-CZ" sz="2400" b="0" dirty="0" smtClean="0"/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cs-CZ" sz="2400" b="0" dirty="0" smtClean="0"/>
                  <a:t>					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𝑙𝑎</m:t>
                    </m:r>
                  </m:oMath>
                </a14:m>
                <a:endParaRPr lang="cs-CZ" sz="2400" b="0" dirty="0" smtClean="0"/>
              </a:p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:r>
                  <a:rPr lang="cs-CZ" sz="2400" b="0" dirty="0" smtClean="0"/>
                  <a:t>					</a:t>
                </a:r>
                <a14:m>
                  <m:oMath xmlns:m="http://schemas.openxmlformats.org/officeDocument/2006/math"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𝑝𝑜𝑙𝑜𝑚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ě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𝑟𝑎𝑚𝑒𝑛𝑜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𝑙𝑦</m:t>
                    </m:r>
                    <m:r>
                      <a:rPr lang="cs-CZ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2400" b="0" dirty="0" smtClean="0"/>
              </a:p>
              <a:p>
                <a:pPr marL="0" indent="0">
                  <a:buNone/>
                </a:pPr>
                <a:endParaRPr lang="cs-CZ" b="0" dirty="0" smtClean="0"/>
              </a:p>
              <a:p>
                <a:pPr marL="0" indent="0">
                  <a:buNone/>
                </a:pPr>
                <a:endParaRPr lang="cs-CZ" b="0" dirty="0" smtClean="0"/>
              </a:p>
              <a:p>
                <a:pPr marL="0" indent="0">
                  <a:buNone/>
                </a:pPr>
                <a:endParaRPr lang="cs-CZ" b="0" dirty="0" smtClean="0"/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>
          <p:sp>
            <p:nvSpPr>
              <p:cNvPr id="7" name="Zástupný symbol pro obsah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283812"/>
                <a:ext cx="10515600" cy="4158177"/>
              </a:xfrm>
              <a:blipFill rotWithShape="0">
                <a:blip r:embed="rId2" cstate="print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772700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</TotalTime>
  <Words>444</Words>
  <Application>Microsoft Office PowerPoint</Application>
  <PresentationFormat>Vlastní</PresentationFormat>
  <Paragraphs>107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Office</vt:lpstr>
      <vt:lpstr>Snímek 1</vt:lpstr>
      <vt:lpstr>Snímek 2</vt:lpstr>
      <vt:lpstr>Princip činnosti  asynchronních motorů</vt:lpstr>
      <vt:lpstr>Snímek 4</vt:lpstr>
      <vt:lpstr>Vznik točivého magnetického pole </vt:lpstr>
      <vt:lpstr>Snímek 6</vt:lpstr>
      <vt:lpstr>Snímek 7</vt:lpstr>
      <vt:lpstr>Vznik točivého momentu rotoru</vt:lpstr>
      <vt:lpstr> Točivý moment  asynchronního motoru  </vt:lpstr>
      <vt:lpstr>Skluz asynchronního motoru</vt:lpstr>
      <vt:lpstr>Snímek 11</vt:lpstr>
      <vt:lpstr>Příklady</vt:lpstr>
      <vt:lpstr>Snímek 13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 činnosti asynchronních motorů</dc:title>
  <dc:creator>Edita</dc:creator>
  <cp:lastModifiedBy>Erda</cp:lastModifiedBy>
  <cp:revision>71</cp:revision>
  <dcterms:created xsi:type="dcterms:W3CDTF">2014-01-04T09:35:23Z</dcterms:created>
  <dcterms:modified xsi:type="dcterms:W3CDTF">2014-07-09T19:29:51Z</dcterms:modified>
  <cp:contentStatus/>
</cp:coreProperties>
</file>