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3" r:id="rId1"/>
  </p:sldMasterIdLst>
  <p:sldIdLst>
    <p:sldId id="265" r:id="rId2"/>
    <p:sldId id="266" r:id="rId3"/>
    <p:sldId id="256" r:id="rId4"/>
    <p:sldId id="263" r:id="rId5"/>
    <p:sldId id="258" r:id="rId6"/>
    <p:sldId id="268" r:id="rId7"/>
    <p:sldId id="259" r:id="rId8"/>
    <p:sldId id="261" r:id="rId9"/>
    <p:sldId id="269" r:id="rId10"/>
    <p:sldId id="260" r:id="rId11"/>
    <p:sldId id="271" r:id="rId12"/>
    <p:sldId id="270" r:id="rId13"/>
    <p:sldId id="273" r:id="rId14"/>
    <p:sldId id="272" r:id="rId15"/>
    <p:sldId id="274" r:id="rId16"/>
    <p:sldId id="276" r:id="rId17"/>
    <p:sldId id="267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dita" initials="E" lastIdx="0" clrIdx="0">
    <p:extLst>
      <p:ext uri="{19B8F6BF-5375-455C-9EA6-DF929625EA0E}">
        <p15:presenceInfo xmlns="" xmlns:p15="http://schemas.microsoft.com/office/powerpoint/2012/main" userId="Edit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6433" autoAdjust="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6380811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474480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7337423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6741249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0658085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0985000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3290810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1259427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490014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791065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2113789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4334619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3127775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8239750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1436514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5696708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9417617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hidden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8509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5600" y="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62610923"/>
              </p:ext>
            </p:extLst>
          </p:nvPr>
        </p:nvGraphicFramePr>
        <p:xfrm>
          <a:off x="1600200" y="1752600"/>
          <a:ext cx="7658901" cy="3987472"/>
        </p:xfrm>
        <a:graphic>
          <a:graphicData uri="http://schemas.openxmlformats.org/drawingml/2006/table">
            <a:tbl>
              <a:tblPr/>
              <a:tblGrid>
                <a:gridCol w="2426838"/>
                <a:gridCol w="5232063"/>
              </a:tblGrid>
              <a:tr h="4534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4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4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VY_32_INOVACE_525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4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Asynchronní motory - konstrukční uspořádání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4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Blanka, Ing. Carbolová Miroslava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4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2.1.2014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2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a třetí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První ročník dvouletého denního nástavbového studia.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2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stator, rotor, vzduchová mezera, motor kroužkový, motor nakrátko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3295822" y="5977924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="" xmlns:p14="http://schemas.microsoft.com/office/powerpoint/2010/main" val="6792775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484311" y="263612"/>
            <a:ext cx="10018713" cy="1812323"/>
          </a:xfrm>
        </p:spPr>
        <p:txBody>
          <a:bodyPr/>
          <a:lstStyle/>
          <a:p>
            <a:r>
              <a:rPr lang="cs-CZ" b="1" dirty="0" smtClean="0"/>
              <a:t>2. Motor nakrátko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14968" y="1762897"/>
            <a:ext cx="10018713" cy="477794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Má v</a:t>
            </a:r>
            <a:r>
              <a:rPr lang="cs-CZ" dirty="0" smtClean="0"/>
              <a:t>inutí rotoru z neizolovaných tyčí, které jsou po obou stranách spojeny vodivými kruhy nakrátko, takže vinutí tvoří jednoduchou klec.</a:t>
            </a:r>
          </a:p>
          <a:p>
            <a:pPr marL="0" indent="0">
              <a:buNone/>
            </a:pP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endParaRPr lang="cs-CZ" dirty="0"/>
          </a:p>
          <a:p>
            <a:pPr>
              <a:buFont typeface="Arial" panose="020B0604020202020204" pitchFamily="34" charset="0"/>
              <a:buChar char="•"/>
            </a:pP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endParaRPr lang="cs-CZ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Vinutí se zhotovuje z hliníku, a to litím pod tlakem.</a:t>
            </a:r>
            <a:r>
              <a:rPr lang="cs-CZ" dirty="0"/>
              <a:t> Při tom se současně odlijí i lopatky ventilátorů, které na obou čelech tvoří s klecí jeden celek</a:t>
            </a:r>
            <a:r>
              <a:rPr lang="cs-CZ" dirty="0" smtClean="0"/>
              <a:t>.</a:t>
            </a:r>
          </a:p>
        </p:txBody>
      </p:sp>
      <p:grpSp>
        <p:nvGrpSpPr>
          <p:cNvPr id="5" name="Skupina 4"/>
          <p:cNvGrpSpPr/>
          <p:nvPr/>
        </p:nvGrpSpPr>
        <p:grpSpPr>
          <a:xfrm>
            <a:off x="6493667" y="3281932"/>
            <a:ext cx="5009357" cy="1536289"/>
            <a:chOff x="6493667" y="3281932"/>
            <a:chExt cx="5009357" cy="1536289"/>
          </a:xfrm>
        </p:grpSpPr>
        <p:pic>
          <p:nvPicPr>
            <p:cNvPr id="8" name="Obrázek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93667" y="3281932"/>
              <a:ext cx="2616287" cy="1524723"/>
            </a:xfrm>
            <a:prstGeom prst="rect">
              <a:avLst/>
            </a:prstGeom>
          </p:spPr>
        </p:pic>
        <p:sp>
          <p:nvSpPr>
            <p:cNvPr id="2" name="TextovéPole 1"/>
            <p:cNvSpPr txBox="1"/>
            <p:nvPr/>
          </p:nvSpPr>
          <p:spPr>
            <a:xfrm>
              <a:off x="8216153" y="4572000"/>
              <a:ext cx="32868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000" dirty="0" smtClean="0"/>
                <a:t>Obr. 4 Jednoduchá klec [3] </a:t>
              </a:r>
              <a:endParaRPr lang="cs-CZ" sz="10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58692685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/>
          <p:cNvSpPr txBox="1"/>
          <p:nvPr/>
        </p:nvSpPr>
        <p:spPr>
          <a:xfrm>
            <a:off x="1532420" y="176349"/>
            <a:ext cx="9184341" cy="7414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endParaRPr lang="cs-CZ" sz="2400" dirty="0" smtClean="0"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endParaRPr lang="cs-CZ" sz="2200" dirty="0" smtClean="0">
              <a:ea typeface="Times New Roman" panose="02020603050405020304" pitchFamily="18" charset="0"/>
            </a:endParaRP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r>
              <a:rPr lang="cs-CZ" sz="2200" dirty="0" smtClean="0">
                <a:ea typeface="Times New Roman" panose="02020603050405020304" pitchFamily="18" charset="0"/>
              </a:rPr>
              <a:t>Směr </a:t>
            </a:r>
            <a:r>
              <a:rPr lang="cs-CZ" sz="2200" dirty="0">
                <a:ea typeface="Times New Roman" panose="02020603050405020304" pitchFamily="18" charset="0"/>
              </a:rPr>
              <a:t>tyčí je buď rovnoběžně s osou hřídele, nebo jsou tyče </a:t>
            </a:r>
            <a:r>
              <a:rPr lang="cs-CZ" sz="2200" dirty="0" smtClean="0">
                <a:ea typeface="Times New Roman" panose="02020603050405020304" pitchFamily="18" charset="0"/>
              </a:rPr>
              <a:t>sešikmené </a:t>
            </a:r>
            <a:r>
              <a:rPr lang="cs-CZ" sz="2200" dirty="0">
                <a:ea typeface="Times New Roman" panose="02020603050405020304" pitchFamily="18" charset="0"/>
              </a:rPr>
              <a:t>pro zvětšení záběrového momentu </a:t>
            </a:r>
            <a:r>
              <a:rPr lang="cs-CZ" sz="2200" dirty="0" smtClean="0">
                <a:ea typeface="Times New Roman" panose="02020603050405020304" pitchFamily="18" charset="0"/>
              </a:rPr>
              <a:t>motoru při současném zmenšení rozběhového proudu.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endParaRPr lang="cs-CZ" sz="2200" dirty="0">
              <a:ea typeface="Times New Roman" panose="02020603050405020304" pitchFamily="18" charset="0"/>
            </a:endParaRP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endParaRPr lang="cs-CZ" sz="2200" dirty="0" smtClean="0">
              <a:ea typeface="Times New Roman" panose="02020603050405020304" pitchFamily="18" charset="0"/>
            </a:endParaRP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endParaRPr lang="cs-CZ" sz="2200" dirty="0" smtClean="0"/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endParaRPr lang="cs-CZ" sz="2200" dirty="0" smtClean="0"/>
          </a:p>
          <a:p>
            <a:pPr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endParaRPr lang="cs-CZ" sz="1200" dirty="0"/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r>
              <a:rPr lang="cs-CZ" sz="2200" dirty="0" smtClean="0"/>
              <a:t>Nevýhoda </a:t>
            </a:r>
            <a:r>
              <a:rPr lang="cs-CZ" sz="2200" dirty="0"/>
              <a:t>malého záběrného momentu a velkého záběrného proudu se dá odstranit </a:t>
            </a:r>
            <a:r>
              <a:rPr lang="cs-CZ" sz="2200" dirty="0" smtClean="0"/>
              <a:t>také speciálními </a:t>
            </a:r>
            <a:r>
              <a:rPr lang="cs-CZ" sz="2200" dirty="0"/>
              <a:t>konstrukcemi rotorového vinutí nakrátko a to tzv. dvojitou klecí nebo klecí vírovou. 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endParaRPr lang="cs-CZ" sz="2400" dirty="0" smtClean="0"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endParaRPr lang="cs-CZ" sz="2400" dirty="0"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cs-CZ" dirty="0"/>
          </a:p>
        </p:txBody>
      </p:sp>
      <p:sp>
        <p:nvSpPr>
          <p:cNvPr id="9" name="Textové pole 2135"/>
          <p:cNvSpPr txBox="1"/>
          <p:nvPr/>
        </p:nvSpPr>
        <p:spPr>
          <a:xfrm>
            <a:off x="7914605" y="3774907"/>
            <a:ext cx="627714" cy="473543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30000"/>
              </a:lnSpc>
              <a:spcAft>
                <a:spcPts val="300"/>
              </a:spcAft>
            </a:pP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3" name="Skupina 2"/>
          <p:cNvGrpSpPr/>
          <p:nvPr/>
        </p:nvGrpSpPr>
        <p:grpSpPr>
          <a:xfrm>
            <a:off x="4107933" y="2655277"/>
            <a:ext cx="6608828" cy="1701290"/>
            <a:chOff x="4116726" y="2799119"/>
            <a:chExt cx="5755700" cy="1812425"/>
          </a:xfrm>
        </p:grpSpPr>
        <p:pic>
          <p:nvPicPr>
            <p:cNvPr id="8" name="Obrázek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6726" y="2799119"/>
              <a:ext cx="3465244" cy="1449331"/>
            </a:xfrm>
            <a:prstGeom prst="rect">
              <a:avLst/>
            </a:prstGeom>
          </p:spPr>
        </p:pic>
        <p:sp>
          <p:nvSpPr>
            <p:cNvPr id="2" name="TextovéPole 1"/>
            <p:cNvSpPr txBox="1"/>
            <p:nvPr/>
          </p:nvSpPr>
          <p:spPr>
            <a:xfrm>
              <a:off x="6273364" y="4365323"/>
              <a:ext cx="35990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000" dirty="0" smtClean="0"/>
                <a:t>Obr. 5 Stupňovitá klec a klec se sešikmenými tyčemi [3]</a:t>
              </a:r>
              <a:endParaRPr lang="cs-CZ" sz="10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13631424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2"/>
          <a:srcRect r="1106"/>
          <a:stretch/>
        </p:blipFill>
        <p:spPr>
          <a:xfrm>
            <a:off x="3430312" y="1320800"/>
            <a:ext cx="5331376" cy="421640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4621427" y="5968313"/>
            <a:ext cx="6730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Obr.6 Trojfázový asynchronní motor s kotvou nakrátko [5]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279703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661595" y="727805"/>
            <a:ext cx="10018711" cy="1231623"/>
          </a:xfrm>
        </p:spPr>
        <p:txBody>
          <a:bodyPr>
            <a:normAutofit/>
          </a:bodyPr>
          <a:lstStyle/>
          <a:p>
            <a:r>
              <a:rPr lang="cs-CZ" sz="4000" b="1" dirty="0"/>
              <a:t>Vzduchová mezera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1540296" y="2351314"/>
            <a:ext cx="10018713" cy="3981061"/>
          </a:xfrm>
        </p:spPr>
        <p:txBody>
          <a:bodyPr>
            <a:normAutofit/>
          </a:bodyPr>
          <a:lstStyle/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cs-CZ" sz="2600" dirty="0" smtClean="0">
                <a:ea typeface="Times New Roman" panose="02020603050405020304" pitchFamily="18" charset="0"/>
              </a:rPr>
              <a:t>Vzduchová mezera musí být </a:t>
            </a:r>
            <a:r>
              <a:rPr lang="cs-CZ" sz="2600" dirty="0">
                <a:ea typeface="Times New Roman" panose="02020603050405020304" pitchFamily="18" charset="0"/>
              </a:rPr>
              <a:t>co nejmenší. </a:t>
            </a:r>
            <a:endParaRPr lang="cs-CZ" sz="2600" dirty="0" smtClean="0">
              <a:ea typeface="Times New Roman" panose="02020603050405020304" pitchFamily="18" charset="0"/>
            </a:endParaRP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cs-CZ" sz="2600" dirty="0" smtClean="0">
                <a:ea typeface="Times New Roman" panose="02020603050405020304" pitchFamily="18" charset="0"/>
              </a:rPr>
              <a:t>Malá </a:t>
            </a:r>
            <a:r>
              <a:rPr lang="cs-CZ" sz="2600" dirty="0">
                <a:ea typeface="Times New Roman" panose="02020603050405020304" pitchFamily="18" charset="0"/>
              </a:rPr>
              <a:t>vzduchová mezera způsobuje, že motor pracuje s dobrým účiníkem, který je vždy indukčního charakteru. </a:t>
            </a:r>
            <a:endParaRPr lang="cs-CZ" sz="2600" dirty="0" smtClean="0">
              <a:ea typeface="Times New Roman" panose="02020603050405020304" pitchFamily="18" charset="0"/>
            </a:endParaRP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cs-CZ" sz="2600" smtClean="0">
                <a:ea typeface="Times New Roman" panose="02020603050405020304" pitchFamily="18" charset="0"/>
              </a:rPr>
              <a:t>U malých </a:t>
            </a:r>
            <a:r>
              <a:rPr lang="cs-CZ" sz="2600" dirty="0">
                <a:ea typeface="Times New Roman" panose="02020603050405020304" pitchFamily="18" charset="0"/>
              </a:rPr>
              <a:t>asynchronních motorů bývá vzduchová mezera kolem 0,2mm, u velkých až 3mm</a:t>
            </a:r>
            <a:r>
              <a:rPr lang="cs-CZ" sz="2600" dirty="0" smtClean="0">
                <a:ea typeface="Times New Roman" panose="02020603050405020304" pitchFamily="18" charset="0"/>
              </a:rPr>
              <a:t>.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cs-CZ" sz="2600" dirty="0"/>
              <a:t>Tento požadavek je zajišťován pomocí vík obsahujících ložiska, kterými je rotor držen ve statoru. </a:t>
            </a:r>
            <a:endParaRPr lang="cs-CZ" sz="2600" dirty="0" smtClean="0">
              <a:ea typeface="Times New Roman" panose="02020603050405020304" pitchFamily="18" charset="0"/>
            </a:endParaRPr>
          </a:p>
          <a:p>
            <a:endParaRPr lang="cs-CZ" sz="2600" dirty="0"/>
          </a:p>
        </p:txBody>
      </p:sp>
    </p:spTree>
    <p:extLst>
      <p:ext uri="{BB962C8B-B14F-4D97-AF65-F5344CB8AC3E}">
        <p14:creationId xmlns="" xmlns:p14="http://schemas.microsoft.com/office/powerpoint/2010/main" val="60809035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835020" y="1267778"/>
            <a:ext cx="8941837" cy="4321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r>
              <a:rPr lang="cs-CZ" sz="2600" dirty="0">
                <a:ea typeface="Times New Roman" panose="02020603050405020304" pitchFamily="18" charset="0"/>
              </a:rPr>
              <a:t>Asynchronní motor má vinutí ve statoru i v rotoru.</a:t>
            </a: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r>
              <a:rPr lang="cs-CZ" sz="2600" dirty="0">
                <a:ea typeface="Times New Roman" panose="02020603050405020304" pitchFamily="18" charset="0"/>
              </a:rPr>
              <a:t>Elektrická energie se přivádí pouze do </a:t>
            </a:r>
            <a:r>
              <a:rPr lang="cs-CZ" sz="2600" dirty="0" smtClean="0">
                <a:ea typeface="Times New Roman" panose="02020603050405020304" pitchFamily="18" charset="0"/>
              </a:rPr>
              <a:t>statoru, v </a:t>
            </a:r>
            <a:r>
              <a:rPr lang="cs-CZ" sz="2600" dirty="0">
                <a:ea typeface="Times New Roman" panose="02020603050405020304" pitchFamily="18" charset="0"/>
              </a:rPr>
              <a:t>rotoru se napětí indukuje - asynchronní stroje nazýváme stroji indukčními.</a:t>
            </a: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r>
              <a:rPr lang="cs-CZ" sz="2600" dirty="0">
                <a:ea typeface="Times New Roman" panose="02020603050405020304" pitchFamily="18" charset="0"/>
              </a:rPr>
              <a:t>Rotor se </a:t>
            </a:r>
            <a:r>
              <a:rPr lang="cs-CZ" sz="2600" dirty="0" smtClean="0">
                <a:ea typeface="Times New Roman" panose="02020603050405020304" pitchFamily="18" charset="0"/>
              </a:rPr>
              <a:t>nazývá </a:t>
            </a:r>
            <a:r>
              <a:rPr lang="cs-CZ" sz="2600" dirty="0">
                <a:ea typeface="Times New Roman" panose="02020603050405020304" pitchFamily="18" charset="0"/>
              </a:rPr>
              <a:t>též kotva (u točivých strojů nazýváme kotvou tu část, ve které se indukuje napětí</a:t>
            </a:r>
            <a:r>
              <a:rPr lang="cs-CZ" sz="2600" dirty="0" smtClean="0">
                <a:ea typeface="Times New Roman" panose="02020603050405020304" pitchFamily="18" charset="0"/>
              </a:rPr>
              <a:t>).</a:t>
            </a: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r>
              <a:rPr lang="cs-CZ" sz="2600" dirty="0"/>
              <a:t>Asynchronní stroje tedy </a:t>
            </a:r>
            <a:r>
              <a:rPr lang="cs-CZ" sz="2600" dirty="0" smtClean="0"/>
              <a:t>nazýváme indukční stroje </a:t>
            </a:r>
            <a:r>
              <a:rPr lang="cs-CZ" sz="2600" dirty="0"/>
              <a:t>s kotvou nakrátko nebo stroje s kotvou kroužkovou.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endParaRPr lang="cs-CZ" sz="26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759345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984309" y="1179361"/>
            <a:ext cx="9622973" cy="4321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r>
              <a:rPr lang="cs-CZ" sz="2400" dirty="0">
                <a:ea typeface="Times New Roman" panose="02020603050405020304" pitchFamily="18" charset="0"/>
              </a:rPr>
              <a:t>Konstrukce stroje je </a:t>
            </a:r>
            <a:r>
              <a:rPr lang="cs-CZ" sz="2400" dirty="0" smtClean="0">
                <a:ea typeface="Times New Roman" panose="02020603050405020304" pitchFamily="18" charset="0"/>
              </a:rPr>
              <a:t>dále ovlivněna: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r>
              <a:rPr lang="cs-CZ" sz="2400" dirty="0" smtClean="0">
                <a:ea typeface="Times New Roman" panose="02020603050405020304" pitchFamily="18" charset="0"/>
              </a:rPr>
              <a:t>krytím </a:t>
            </a:r>
            <a:r>
              <a:rPr lang="cs-CZ" sz="2400" dirty="0">
                <a:ea typeface="Times New Roman" panose="02020603050405020304" pitchFamily="18" charset="0"/>
              </a:rPr>
              <a:t>stroje (IP XX XX</a:t>
            </a:r>
            <a:r>
              <a:rPr lang="cs-CZ" sz="2400" dirty="0" smtClean="0">
                <a:ea typeface="Times New Roman" panose="02020603050405020304" pitchFamily="18" charset="0"/>
              </a:rPr>
              <a:t>)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r>
              <a:rPr lang="cs-CZ" sz="2400" dirty="0" smtClean="0">
                <a:ea typeface="Times New Roman" panose="02020603050405020304" pitchFamily="18" charset="0"/>
              </a:rPr>
              <a:t>tvarem </a:t>
            </a:r>
            <a:r>
              <a:rPr lang="cs-CZ" sz="2400" dirty="0">
                <a:ea typeface="Times New Roman" panose="02020603050405020304" pitchFamily="18" charset="0"/>
              </a:rPr>
              <a:t>stroje (IM X XX X</a:t>
            </a:r>
            <a:r>
              <a:rPr lang="cs-CZ" sz="2400" dirty="0" smtClean="0">
                <a:ea typeface="Times New Roman" panose="02020603050405020304" pitchFamily="18" charset="0"/>
              </a:rPr>
              <a:t>)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r>
              <a:rPr lang="cs-CZ" sz="2400" dirty="0" smtClean="0">
                <a:ea typeface="Times New Roman" panose="02020603050405020304" pitchFamily="18" charset="0"/>
              </a:rPr>
              <a:t>jeho upevněním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r>
              <a:rPr lang="cs-CZ" sz="2400" dirty="0" smtClean="0">
                <a:ea typeface="Times New Roman" panose="02020603050405020304" pitchFamily="18" charset="0"/>
              </a:rPr>
              <a:t>jeho spojením s poháněným zařízením</a:t>
            </a: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r>
              <a:rPr lang="cs-CZ" sz="2400" dirty="0" smtClean="0">
                <a:ea typeface="Times New Roman" panose="02020603050405020304" pitchFamily="18" charset="0"/>
              </a:rPr>
              <a:t>Z </a:t>
            </a:r>
            <a:r>
              <a:rPr lang="cs-CZ" sz="2400" dirty="0">
                <a:ea typeface="Times New Roman" panose="02020603050405020304" pitchFamily="18" charset="0"/>
              </a:rPr>
              <a:t>motoru je též nutné odvádět ztrátové teplo (IC X XX). </a:t>
            </a:r>
            <a:endParaRPr lang="cs-CZ" sz="2400" dirty="0" smtClean="0">
              <a:ea typeface="Times New Roman" panose="02020603050405020304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  <a:buChar char="•"/>
            </a:pPr>
            <a:r>
              <a:rPr lang="cs-CZ" sz="2400" dirty="0" smtClean="0">
                <a:ea typeface="Times New Roman" panose="02020603050405020304" pitchFamily="18" charset="0"/>
              </a:rPr>
              <a:t>Dnes </a:t>
            </a:r>
            <a:r>
              <a:rPr lang="cs-CZ" sz="2400" dirty="0">
                <a:ea typeface="Times New Roman" panose="02020603050405020304" pitchFamily="18" charset="0"/>
              </a:rPr>
              <a:t>se nejčastěji vyrábějí trojfázové motory v tzv. uzavřeném provedení, které vyhovuje i pro prašné a nečisté </a:t>
            </a:r>
            <a:r>
              <a:rPr lang="cs-CZ" sz="2400" dirty="0" smtClean="0">
                <a:ea typeface="Times New Roman" panose="02020603050405020304" pitchFamily="18" charset="0"/>
              </a:rPr>
              <a:t>prostředí (musí mít na nejspodnějším místě dýchací otvor o průměru 12 až 20 mm pro odvod vody, která se ve stroji sráží).</a:t>
            </a:r>
            <a:endParaRPr lang="cs-CZ" sz="24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570868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484309" y="370115"/>
            <a:ext cx="10018713" cy="762000"/>
          </a:xfrm>
        </p:spPr>
        <p:txBody>
          <a:bodyPr/>
          <a:lstStyle/>
          <a:p>
            <a:r>
              <a:rPr lang="cs-CZ" sz="3200" b="1" dirty="0">
                <a:solidFill>
                  <a:prstClr val="black"/>
                </a:solidFill>
              </a:rPr>
              <a:t>Procvičování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484309" y="1502229"/>
            <a:ext cx="10018713" cy="4659085"/>
          </a:xfrm>
        </p:spPr>
        <p:txBody>
          <a:bodyPr>
            <a:noAutofit/>
          </a:bodyPr>
          <a:lstStyle/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</a:pPr>
            <a:r>
              <a:rPr lang="cs-CZ" dirty="0" smtClean="0">
                <a:solidFill>
                  <a:prstClr val="black"/>
                </a:solidFill>
              </a:rPr>
              <a:t>Vyjmenujte </a:t>
            </a:r>
            <a:r>
              <a:rPr lang="cs-CZ" dirty="0">
                <a:solidFill>
                  <a:prstClr val="black"/>
                </a:solidFill>
              </a:rPr>
              <a:t>dvě základní konstrukční části asynchronního 	motoru: </a:t>
            </a:r>
            <a:endParaRPr lang="cs-CZ" dirty="0" smtClean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</a:pPr>
            <a:endParaRPr lang="cs-CZ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cs-CZ" dirty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2"/>
            </a:pPr>
            <a:r>
              <a:rPr lang="cs-CZ" dirty="0" smtClean="0">
                <a:solidFill>
                  <a:prstClr val="black"/>
                </a:solidFill>
              </a:rPr>
              <a:t>Proveďte </a:t>
            </a:r>
            <a:r>
              <a:rPr lang="cs-CZ" dirty="0">
                <a:solidFill>
                  <a:prstClr val="black"/>
                </a:solidFill>
              </a:rPr>
              <a:t>rozdělení asynchronních motorů podle konstrukce 	rotoru</a:t>
            </a:r>
            <a:r>
              <a:rPr lang="cs-CZ" dirty="0" smtClean="0">
                <a:solidFill>
                  <a:prstClr val="black"/>
                </a:solidFill>
              </a:rPr>
              <a:t>:</a:t>
            </a: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2"/>
            </a:pPr>
            <a:endParaRPr lang="cs-CZ" dirty="0" smtClean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2"/>
            </a:pPr>
            <a:endParaRPr lang="cs-CZ" dirty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3"/>
            </a:pPr>
            <a:r>
              <a:rPr lang="cs-CZ" dirty="0" smtClean="0">
                <a:solidFill>
                  <a:prstClr val="black"/>
                </a:solidFill>
              </a:rPr>
              <a:t>Vinutí </a:t>
            </a:r>
            <a:r>
              <a:rPr lang="cs-CZ" dirty="0">
                <a:solidFill>
                  <a:prstClr val="black"/>
                </a:solidFill>
              </a:rPr>
              <a:t>rotoru asynchronního motoru nakrátko je tvořeno: </a:t>
            </a:r>
            <a:endParaRPr lang="cs-CZ" dirty="0" smtClean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3"/>
            </a:pPr>
            <a:endParaRPr lang="cs-CZ" dirty="0" smtClean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3"/>
            </a:pPr>
            <a:endParaRPr lang="cs-CZ" dirty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4"/>
            </a:pPr>
            <a:r>
              <a:rPr lang="cs-CZ" dirty="0" smtClean="0">
                <a:solidFill>
                  <a:prstClr val="black"/>
                </a:solidFill>
              </a:rPr>
              <a:t>Vinutí </a:t>
            </a:r>
            <a:r>
              <a:rPr lang="cs-CZ" dirty="0">
                <a:solidFill>
                  <a:prstClr val="black"/>
                </a:solidFill>
              </a:rPr>
              <a:t>rotoru asynchronního motoru kroužkového je tvořeno</a:t>
            </a:r>
            <a:r>
              <a:rPr lang="cs-CZ" dirty="0" smtClean="0">
                <a:solidFill>
                  <a:prstClr val="black"/>
                </a:solidFill>
              </a:rPr>
              <a:t>:</a:t>
            </a: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4"/>
            </a:pPr>
            <a:endParaRPr lang="cs-CZ" dirty="0">
              <a:solidFill>
                <a:prstClr val="black"/>
              </a:solidFill>
            </a:endParaRPr>
          </a:p>
          <a:p>
            <a:endParaRPr lang="cs-CZ" dirty="0"/>
          </a:p>
        </p:txBody>
      </p:sp>
      <p:sp>
        <p:nvSpPr>
          <p:cNvPr id="7" name="Zaoblený obdélník 6"/>
          <p:cNvSpPr/>
          <p:nvPr/>
        </p:nvSpPr>
        <p:spPr>
          <a:xfrm>
            <a:off x="8240486" y="1872343"/>
            <a:ext cx="2373086" cy="576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Stator a rotor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8240486" y="3235778"/>
            <a:ext cx="2373086" cy="576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/>
              <a:t>Kroužkový a nakrátko</a:t>
            </a:r>
            <a:endParaRPr lang="cs-CZ" sz="1600" dirty="0"/>
          </a:p>
        </p:txBody>
      </p:sp>
      <p:sp>
        <p:nvSpPr>
          <p:cNvPr id="9" name="Zaoblený obdélník 8"/>
          <p:cNvSpPr/>
          <p:nvPr/>
        </p:nvSpPr>
        <p:spPr>
          <a:xfrm>
            <a:off x="8240486" y="4599214"/>
            <a:ext cx="2373086" cy="576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Tyčemi z hliníku</a:t>
            </a:r>
            <a:endParaRPr lang="cs-CZ" dirty="0"/>
          </a:p>
        </p:txBody>
      </p:sp>
      <p:sp>
        <p:nvSpPr>
          <p:cNvPr id="10" name="Zaoblený obdélník 9"/>
          <p:cNvSpPr/>
          <p:nvPr/>
        </p:nvSpPr>
        <p:spPr>
          <a:xfrm>
            <a:off x="8240486" y="5872842"/>
            <a:ext cx="2373086" cy="576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Měděnými vodiči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92355219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77793" y="508341"/>
            <a:ext cx="7677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66689" y="693007"/>
            <a:ext cx="10018713" cy="1752599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/>
              <a:t>Seznam použitých zdrojů</a:t>
            </a:r>
            <a:endParaRPr lang="cs-CZ" sz="3600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2049106" y="2089974"/>
            <a:ext cx="9373159" cy="47026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 smtClean="0"/>
              <a:t>[1]	VOŽENÍLEK</a:t>
            </a:r>
            <a:r>
              <a:rPr lang="cs-CZ" sz="1800" dirty="0"/>
              <a:t>, Ladislav; LSTIBŮREK, František. </a:t>
            </a:r>
            <a:r>
              <a:rPr lang="cs-CZ" sz="1800" i="1" dirty="0"/>
              <a:t>Základy elektrotechniky </a:t>
            </a:r>
            <a:r>
              <a:rPr lang="cs-CZ" sz="1800" i="1" dirty="0" err="1" smtClean="0"/>
              <a:t>II</a:t>
            </a:r>
            <a:r>
              <a:rPr lang="cs-CZ" sz="1800" dirty="0" err="1" smtClean="0"/>
              <a:t>.Praha</a:t>
            </a:r>
            <a:r>
              <a:rPr lang="cs-CZ" sz="1800" dirty="0"/>
              <a:t>: </a:t>
            </a:r>
            <a:endParaRPr lang="cs-CZ" sz="18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 smtClean="0"/>
              <a:t>	SNTL </a:t>
            </a:r>
            <a:r>
              <a:rPr lang="cs-CZ" sz="1800" dirty="0"/>
              <a:t>- nakladatelství technické literatury, 1985, ISBN 04-522-85.</a:t>
            </a:r>
          </a:p>
          <a:p>
            <a:pPr marL="0" indent="0">
              <a:buNone/>
            </a:pPr>
            <a:r>
              <a:rPr lang="cs-CZ" sz="1800" dirty="0" smtClean="0"/>
              <a:t>[2]	ŘÍHA</a:t>
            </a:r>
            <a:r>
              <a:rPr lang="cs-CZ" sz="1800" dirty="0"/>
              <a:t>, Josef. </a:t>
            </a:r>
            <a:r>
              <a:rPr lang="cs-CZ" sz="1800" i="1" dirty="0" smtClean="0"/>
              <a:t>Elektrické </a:t>
            </a:r>
            <a:r>
              <a:rPr lang="cs-CZ" sz="1800" i="1" dirty="0"/>
              <a:t>stroje a přístroje</a:t>
            </a:r>
            <a:r>
              <a:rPr lang="cs-CZ" sz="1800" dirty="0"/>
              <a:t>. </a:t>
            </a:r>
            <a:r>
              <a:rPr lang="cs-CZ" sz="1800" dirty="0" smtClean="0"/>
              <a:t>Praha</a:t>
            </a:r>
            <a:r>
              <a:rPr lang="cs-CZ" sz="1800" dirty="0"/>
              <a:t>: </a:t>
            </a:r>
            <a:r>
              <a:rPr lang="cs-CZ" sz="1800" dirty="0" smtClean="0"/>
              <a:t>SNTL </a:t>
            </a:r>
            <a:r>
              <a:rPr lang="cs-CZ" sz="1800" dirty="0"/>
              <a:t>- nakladatelství </a:t>
            </a:r>
            <a:r>
              <a:rPr lang="cs-CZ" sz="1800" dirty="0" smtClean="0"/>
              <a:t>technické 	literatury</a:t>
            </a:r>
            <a:r>
              <a:rPr lang="cs-CZ" sz="1800" dirty="0"/>
              <a:t>, 1986, ISBN 04-527-86. 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[3]	VAVŘIŇÁK</a:t>
            </a:r>
            <a:r>
              <a:rPr lang="cs-CZ" sz="1800" dirty="0"/>
              <a:t>, Petr. </a:t>
            </a:r>
            <a:r>
              <a:rPr lang="cs-CZ" sz="1800" i="1" dirty="0"/>
              <a:t>Elektrické stroje a přístroje</a:t>
            </a:r>
            <a:r>
              <a:rPr lang="cs-CZ" sz="1800" dirty="0"/>
              <a:t>: Učební texty pro žáky naší </a:t>
            </a:r>
            <a:r>
              <a:rPr lang="cs-CZ" sz="1800" dirty="0" smtClean="0"/>
              <a:t>školy 	[online</a:t>
            </a:r>
            <a:r>
              <a:rPr lang="cs-CZ" sz="1800" dirty="0"/>
              <a:t>]. [cit. 29.12.2013]. </a:t>
            </a:r>
            <a:r>
              <a:rPr lang="cs-CZ" sz="1800" dirty="0" smtClean="0"/>
              <a:t>Dostupný </a:t>
            </a:r>
            <a:r>
              <a:rPr lang="cs-CZ" sz="1800" dirty="0"/>
              <a:t>na WWW: </a:t>
            </a:r>
            <a:r>
              <a:rPr lang="cs-CZ" sz="1800" dirty="0" smtClean="0"/>
              <a:t>http</a:t>
            </a:r>
            <a:r>
              <a:rPr lang="cs-CZ" sz="1800" dirty="0"/>
              <a:t>://</a:t>
            </a:r>
            <a:r>
              <a:rPr lang="cs-CZ" sz="1800" dirty="0" smtClean="0"/>
              <a:t>dev.webdevel.cz/na-	jizdarne.cz/</a:t>
            </a:r>
            <a:r>
              <a:rPr lang="cs-CZ" sz="1800" dirty="0" err="1" smtClean="0"/>
              <a:t>wp</a:t>
            </a:r>
            <a:r>
              <a:rPr lang="cs-CZ" sz="1800" dirty="0" smtClean="0"/>
              <a:t>- </a:t>
            </a:r>
            <a:r>
              <a:rPr lang="cs-CZ" sz="1800" dirty="0" err="1" smtClean="0"/>
              <a:t>content</a:t>
            </a:r>
            <a:r>
              <a:rPr lang="cs-CZ" sz="1800" dirty="0" smtClean="0"/>
              <a:t>/</a:t>
            </a:r>
            <a:r>
              <a:rPr lang="cs-CZ" sz="1800" dirty="0" err="1" smtClean="0"/>
              <a:t>uploads</a:t>
            </a:r>
            <a:r>
              <a:rPr lang="cs-CZ" sz="1800" dirty="0" smtClean="0"/>
              <a:t>/2013/10/elektricke_stroje_a_pristroje.pdf </a:t>
            </a:r>
          </a:p>
          <a:p>
            <a:pPr marL="0" indent="0">
              <a:buNone/>
            </a:pPr>
            <a:r>
              <a:rPr lang="cs-CZ" sz="1800" dirty="0" smtClean="0"/>
              <a:t>[4]	ROUBÍČEK</a:t>
            </a:r>
            <a:r>
              <a:rPr lang="cs-CZ" sz="1800" dirty="0"/>
              <a:t>, Ota. </a:t>
            </a:r>
            <a:r>
              <a:rPr lang="cs-CZ" sz="1800" i="1" dirty="0"/>
              <a:t>Elektrické motory a pohony</a:t>
            </a:r>
            <a:r>
              <a:rPr lang="cs-CZ" sz="1800" dirty="0"/>
              <a:t>. Praha: BEN- technická literatura, </a:t>
            </a:r>
            <a:r>
              <a:rPr lang="cs-CZ" sz="1800" dirty="0" smtClean="0"/>
              <a:t>	2004</a:t>
            </a:r>
            <a:r>
              <a:rPr lang="cs-CZ" sz="1800" dirty="0"/>
              <a:t>, ISBN 80-7300-092-X</a:t>
            </a:r>
            <a:r>
              <a:rPr lang="cs-CZ" sz="1800" dirty="0" smtClean="0"/>
              <a:t>.</a:t>
            </a:r>
          </a:p>
          <a:p>
            <a:pPr marL="0" indent="0">
              <a:buNone/>
            </a:pPr>
            <a:r>
              <a:rPr lang="cs-CZ" sz="1800" dirty="0" smtClean="0"/>
              <a:t>[5]	TKOTZ</a:t>
            </a:r>
            <a:r>
              <a:rPr lang="cs-CZ" sz="1800" dirty="0"/>
              <a:t>, Klaus a kolektiv. </a:t>
            </a:r>
            <a:r>
              <a:rPr lang="cs-CZ" sz="1800" i="1" dirty="0"/>
              <a:t>Příručka pro elektrotechnika</a:t>
            </a:r>
            <a:r>
              <a:rPr lang="cs-CZ" sz="1800" dirty="0"/>
              <a:t>. Praha: Europa-Sobotáles, </a:t>
            </a:r>
            <a:r>
              <a:rPr lang="cs-CZ" sz="1800" dirty="0" smtClean="0"/>
              <a:t>	2002</a:t>
            </a:r>
            <a:r>
              <a:rPr lang="cs-CZ" sz="1800" dirty="0"/>
              <a:t>. </a:t>
            </a:r>
            <a:r>
              <a:rPr lang="cs-CZ" sz="1800" dirty="0" smtClean="0"/>
              <a:t>ISBN </a:t>
            </a:r>
            <a:r>
              <a:rPr lang="cs-CZ" sz="1800" dirty="0"/>
              <a:t>80-867-0600-1.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900" dirty="0"/>
          </a:p>
        </p:txBody>
      </p:sp>
    </p:spTree>
    <p:extLst>
      <p:ext uri="{BB962C8B-B14F-4D97-AF65-F5344CB8AC3E}">
        <p14:creationId xmlns="" xmlns:p14="http://schemas.microsoft.com/office/powerpoint/2010/main" val="26268706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828800" y="660668"/>
            <a:ext cx="8534400" cy="59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  <a:endParaRPr lang="cs-CZ" sz="3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828800" y="3519423"/>
            <a:ext cx="8305800" cy="231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Materiál je určen pro interaktivní výuku.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Při kliknutí myší se zobrazí výukový text.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Při procvičování se při kliknutí myší na zástupný symbol          zobrazí v zástupném symbolu správná odpověď.</a:t>
            </a:r>
            <a:endParaRPr lang="cs-CZ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2" name="Zaoblený obdélník 1"/>
          <p:cNvSpPr/>
          <p:nvPr/>
        </p:nvSpPr>
        <p:spPr>
          <a:xfrm>
            <a:off x="7247467" y="5274733"/>
            <a:ext cx="364067" cy="1181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1828800" y="1540933"/>
            <a:ext cx="8534400" cy="1838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Tento </a:t>
            </a: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materiál je určen pro výuku předmětu Elektrické stroje a přístroje, a je možné jej využít u tříletých, čtyřletých i nástavbových forem studia oborů elektro. 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Výukový materiál seznamuje žáky </a:t>
            </a: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konstrukčním uspořádáním asynchronních motorů a jeho základními částmi, a popisuje základní rozdíly mezi konstrukci asynchronních motorů s kotvou kroužkovou a s kotvou nakrátko. </a:t>
            </a:r>
            <a:endParaRPr lang="cs-CZ" sz="20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18972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0119" y="2114067"/>
            <a:ext cx="8911687" cy="2341511"/>
          </a:xfrm>
        </p:spPr>
        <p:txBody>
          <a:bodyPr>
            <a:normAutofit/>
          </a:bodyPr>
          <a:lstStyle/>
          <a:p>
            <a:pPr algn="ctr"/>
            <a:r>
              <a:rPr lang="cs-CZ" sz="4400" b="1" dirty="0"/>
              <a:t>Konstrukční uspořádání </a:t>
            </a: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>asynchronních motorů</a:t>
            </a:r>
            <a:r>
              <a:rPr lang="cs-CZ" sz="4400" dirty="0"/>
              <a:t/>
            </a:r>
            <a:br>
              <a:rPr lang="cs-CZ" sz="4400" dirty="0"/>
            </a:br>
            <a:endParaRPr lang="cs-CZ" sz="4400" dirty="0"/>
          </a:p>
        </p:txBody>
      </p:sp>
    </p:spTree>
    <p:extLst>
      <p:ext uri="{BB962C8B-B14F-4D97-AF65-F5344CB8AC3E}">
        <p14:creationId xmlns="" xmlns:p14="http://schemas.microsoft.com/office/powerpoint/2010/main" val="26959514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34841" y="967154"/>
            <a:ext cx="10018713" cy="1752599"/>
          </a:xfrm>
        </p:spPr>
        <p:txBody>
          <a:bodyPr/>
          <a:lstStyle/>
          <a:p>
            <a:pPr lvl="0"/>
            <a:r>
              <a:rPr lang="cs-CZ" b="1" dirty="0"/>
              <a:t>Asynchronní </a:t>
            </a:r>
            <a:r>
              <a:rPr lang="cs-CZ" b="1" dirty="0" smtClean="0"/>
              <a:t>motory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34841" y="2906633"/>
            <a:ext cx="10018713" cy="2407024"/>
          </a:xfrm>
        </p:spPr>
        <p:txBody>
          <a:bodyPr>
            <a:normAutofit fontScale="70000" lnSpcReduction="20000"/>
          </a:bodyPr>
          <a:lstStyle/>
          <a:p>
            <a:pPr lvl="0"/>
            <a:endParaRPr lang="cs-CZ" dirty="0"/>
          </a:p>
          <a:p>
            <a:pPr lvl="0"/>
            <a:r>
              <a:rPr lang="cs-CZ" sz="2800" dirty="0" smtClean="0"/>
              <a:t>Jsou střídavé, </a:t>
            </a:r>
            <a:r>
              <a:rPr lang="cs-CZ" sz="2800" dirty="0"/>
              <a:t>většinou </a:t>
            </a:r>
            <a:r>
              <a:rPr lang="cs-CZ" sz="2800" dirty="0" smtClean="0"/>
              <a:t>3fázové motory, </a:t>
            </a:r>
            <a:r>
              <a:rPr lang="cs-CZ" sz="2800" dirty="0"/>
              <a:t>malé motory mohou být i </a:t>
            </a:r>
            <a:r>
              <a:rPr lang="cs-CZ" sz="2800" dirty="0" smtClean="0"/>
              <a:t>1fázové.</a:t>
            </a:r>
          </a:p>
          <a:p>
            <a:pPr lvl="0"/>
            <a:r>
              <a:rPr lang="cs-CZ" sz="2800" dirty="0" smtClean="0"/>
              <a:t>Jsou to nejpoužívanější elektrické točivé stroje, jsou nejjednodušší a tedy i nejlevnější.</a:t>
            </a:r>
          </a:p>
          <a:p>
            <a:pPr lvl="0"/>
            <a:r>
              <a:rPr lang="cs-CZ" sz="2800" dirty="0" smtClean="0"/>
              <a:t>Skládají se ze dvou základních částí, tzv. statoru a rotoru. </a:t>
            </a:r>
          </a:p>
          <a:p>
            <a:r>
              <a:rPr lang="cs-CZ" sz="2900" dirty="0"/>
              <a:t>Mezi statorem a rotorem je vzduchová mezera.</a:t>
            </a:r>
          </a:p>
          <a:p>
            <a:pPr marL="0" lvl="0" indent="0">
              <a:buNone/>
            </a:pPr>
            <a:endParaRPr lang="cs-CZ" sz="2800" dirty="0" smtClean="0"/>
          </a:p>
          <a:p>
            <a:pPr marL="0" lv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="" xmlns:p14="http://schemas.microsoft.com/office/powerpoint/2010/main" val="283793784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2374640"/>
          </a:xfrm>
        </p:spPr>
        <p:txBody>
          <a:bodyPr>
            <a:noAutofit/>
          </a:bodyPr>
          <a:lstStyle/>
          <a:p>
            <a:r>
              <a:rPr lang="cs-CZ" sz="5300" b="1" dirty="0" smtClean="0"/>
              <a:t>Stator</a:t>
            </a:r>
            <a:br>
              <a:rPr lang="cs-CZ" sz="5300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1484311" y="2613870"/>
            <a:ext cx="10018712" cy="4086225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Stator je tvořen magnetickým obvodem </a:t>
            </a:r>
            <a:r>
              <a:rPr lang="cs-CZ" dirty="0"/>
              <a:t>– </a:t>
            </a:r>
            <a:r>
              <a:rPr lang="cs-CZ" dirty="0" smtClean="0"/>
              <a:t>svazkem elektrotechnických plechů. </a:t>
            </a:r>
          </a:p>
          <a:p>
            <a:r>
              <a:rPr lang="cs-CZ" dirty="0" smtClean="0"/>
              <a:t>Plechy jsou od sebe vzájemně izolovány keramickou vrstvou, oxidy nebo lakem.</a:t>
            </a:r>
          </a:p>
          <a:p>
            <a:r>
              <a:rPr lang="cs-CZ" dirty="0"/>
              <a:t>Na vnitřním obvodě plechů jsou </a:t>
            </a:r>
            <a:r>
              <a:rPr lang="cs-CZ" dirty="0" smtClean="0"/>
              <a:t>vylisovány </a:t>
            </a:r>
            <a:r>
              <a:rPr lang="cs-CZ" dirty="0"/>
              <a:t>drážky, které mají různý </a:t>
            </a:r>
            <a:r>
              <a:rPr lang="cs-CZ" dirty="0" smtClean="0"/>
              <a:t>profil - plocha </a:t>
            </a:r>
            <a:r>
              <a:rPr lang="cs-CZ" dirty="0"/>
              <a:t>mezi dvěma drážkami se nazývá </a:t>
            </a:r>
            <a:r>
              <a:rPr lang="cs-CZ" dirty="0" smtClean="0"/>
              <a:t>zub. </a:t>
            </a:r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Ve </a:t>
            </a:r>
            <a:r>
              <a:rPr lang="cs-CZ" dirty="0"/>
              <a:t>statorových </a:t>
            </a:r>
            <a:r>
              <a:rPr lang="cs-CZ" dirty="0" smtClean="0"/>
              <a:t>drážkách je uloženo obvykle </a:t>
            </a:r>
            <a:r>
              <a:rPr lang="cs-CZ" dirty="0"/>
              <a:t>trojfázové </a:t>
            </a:r>
            <a:r>
              <a:rPr lang="cs-CZ" dirty="0" smtClean="0"/>
              <a:t>vinutí. 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grpSp>
        <p:nvGrpSpPr>
          <p:cNvPr id="4" name="Skupina 3"/>
          <p:cNvGrpSpPr/>
          <p:nvPr/>
        </p:nvGrpSpPr>
        <p:grpSpPr>
          <a:xfrm>
            <a:off x="6493667" y="3428999"/>
            <a:ext cx="4121441" cy="1654173"/>
            <a:chOff x="7224583" y="3526970"/>
            <a:chExt cx="4121441" cy="1654173"/>
          </a:xfrm>
        </p:grpSpPr>
        <p:pic>
          <p:nvPicPr>
            <p:cNvPr id="8" name="Obrázek 7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102" t="2799" r="2123" b="2087"/>
            <a:stretch/>
          </p:blipFill>
          <p:spPr>
            <a:xfrm>
              <a:off x="7224583" y="3526970"/>
              <a:ext cx="1564853" cy="1531062"/>
            </a:xfrm>
            <a:prstGeom prst="rect">
              <a:avLst/>
            </a:prstGeom>
          </p:spPr>
        </p:pic>
        <p:sp>
          <p:nvSpPr>
            <p:cNvPr id="15" name="TextovéPole 14"/>
            <p:cNvSpPr txBox="1"/>
            <p:nvPr/>
          </p:nvSpPr>
          <p:spPr>
            <a:xfrm>
              <a:off x="8789436" y="4934922"/>
              <a:ext cx="25565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000" dirty="0" smtClean="0"/>
                <a:t>Obr. 1  Statorové plechy </a:t>
              </a:r>
              <a:r>
                <a:rPr lang="cs-CZ" sz="1000" dirty="0"/>
                <a:t>[3]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409506142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780591" y="2241834"/>
            <a:ext cx="8521959" cy="260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cs-CZ" sz="2400" dirty="0">
                <a:solidFill>
                  <a:prstClr val="black"/>
                </a:solidFill>
              </a:rPr>
              <a:t>Statorový svazek je nalisován do litinové kostry, u velkých motorů je kostra svařena z plechů.</a:t>
            </a:r>
          </a:p>
          <a:p>
            <a:pPr marL="285750" lvl="0" indent="-28575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cs-CZ" sz="2400" dirty="0">
                <a:solidFill>
                  <a:prstClr val="black"/>
                </a:solidFill>
              </a:rPr>
              <a:t>Kostra je často z vnější strany opatřena žebrováním pro lepší odvod ztrátového tepla.</a:t>
            </a:r>
          </a:p>
          <a:p>
            <a:pPr marL="285750" lvl="0" indent="-28575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cs-CZ" sz="2400" dirty="0">
                <a:solidFill>
                  <a:prstClr val="black"/>
                </a:solidFill>
              </a:rPr>
              <a:t>Začátky a konce </a:t>
            </a:r>
            <a:r>
              <a:rPr lang="cs-CZ" sz="2400" dirty="0" smtClean="0">
                <a:solidFill>
                  <a:prstClr val="black"/>
                </a:solidFill>
              </a:rPr>
              <a:t>statorového vinutí </a:t>
            </a:r>
            <a:r>
              <a:rPr lang="cs-CZ" sz="2400" dirty="0">
                <a:solidFill>
                  <a:prstClr val="black"/>
                </a:solidFill>
              </a:rPr>
              <a:t>jsou vyvedeny na svorkovnici, kde můžeme vinutí spojit do </a:t>
            </a:r>
            <a:r>
              <a:rPr lang="cs-CZ" sz="2400" b="1" dirty="0">
                <a:solidFill>
                  <a:prstClr val="black"/>
                </a:solidFill>
              </a:rPr>
              <a:t>Y</a:t>
            </a:r>
            <a:r>
              <a:rPr lang="cs-CZ" sz="2400" dirty="0">
                <a:solidFill>
                  <a:prstClr val="black"/>
                </a:solidFill>
              </a:rPr>
              <a:t> nebo do </a:t>
            </a:r>
            <a:r>
              <a:rPr lang="cs-CZ" sz="2400" b="1" dirty="0">
                <a:solidFill>
                  <a:prstClr val="black"/>
                </a:solidFill>
              </a:rPr>
              <a:t>Δ</a:t>
            </a:r>
            <a:r>
              <a:rPr lang="cs-CZ" sz="24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4153065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Rotor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2438399"/>
            <a:ext cx="10018713" cy="3124201"/>
          </a:xfrm>
        </p:spPr>
        <p:txBody>
          <a:bodyPr>
            <a:normAutofit/>
          </a:bodyPr>
          <a:lstStyle/>
          <a:p>
            <a:r>
              <a:rPr lang="cs-CZ" dirty="0" smtClean="0"/>
              <a:t>Magnetický obvod rotoru je tvořen svazkem vzájemně izolovaných elektrotechnických plechů, nalisovaných na hřídeli. </a:t>
            </a:r>
          </a:p>
          <a:p>
            <a:r>
              <a:rPr lang="cs-CZ" dirty="0" smtClean="0"/>
              <a:t>Rotor se pohybuje v dutině statoru.</a:t>
            </a:r>
          </a:p>
          <a:p>
            <a:r>
              <a:rPr lang="cs-CZ" dirty="0" smtClean="0"/>
              <a:t>Podle </a:t>
            </a:r>
            <a:r>
              <a:rPr lang="cs-CZ" dirty="0"/>
              <a:t>provedení rotoru </a:t>
            </a:r>
            <a:r>
              <a:rPr lang="cs-CZ" dirty="0" smtClean="0"/>
              <a:t>rozeznáváme :</a:t>
            </a:r>
          </a:p>
        </p:txBody>
      </p:sp>
    </p:spTree>
    <p:extLst>
      <p:ext uri="{BB962C8B-B14F-4D97-AF65-F5344CB8AC3E}">
        <p14:creationId xmlns="" xmlns:p14="http://schemas.microsoft.com/office/powerpoint/2010/main" val="184410036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z="4000" b="1" dirty="0" smtClean="0">
                <a:latin typeface="+mn-lt"/>
              </a:rPr>
              <a:t>			1</a:t>
            </a:r>
            <a:r>
              <a:rPr lang="cs-CZ" b="1" dirty="0" smtClean="0"/>
              <a:t>. </a:t>
            </a:r>
            <a:r>
              <a:rPr lang="cs-CZ" sz="4000" b="1" dirty="0" smtClean="0"/>
              <a:t>Motor</a:t>
            </a:r>
            <a:r>
              <a:rPr lang="cs-CZ" b="1" dirty="0" smtClean="0"/>
              <a:t> </a:t>
            </a:r>
            <a:r>
              <a:rPr lang="cs-CZ" sz="4000" b="1" dirty="0" smtClean="0"/>
              <a:t>kroužkový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72955" y="2656113"/>
            <a:ext cx="10018713" cy="384137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cs-CZ" sz="22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Rotor je složený z plechů s výřezy pro vinutí.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2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3f vinutí rotoru z izolovaných měděných vodičů je nejčastěji zapojeno do Y a je vyvedeno ke 3 sběracím kroužkům z mosazi nebo bronzu, které jsou upevněny na hřídeli rotoru.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2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Na </a:t>
            </a:r>
            <a:r>
              <a:rPr lang="cs-CZ" sz="2200" dirty="0">
                <a:latin typeface="Century Gothic" panose="020B0502020202020204" pitchFamily="34" charset="0"/>
                <a:ea typeface="Times New Roman" panose="02020603050405020304" pitchFamily="18" charset="0"/>
              </a:rPr>
              <a:t>sběrací kroužky přiléhají grafitové </a:t>
            </a:r>
            <a:r>
              <a:rPr lang="cs-CZ" sz="22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kartáče a spojují je se svorkami rotorové svorkovnice.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2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Kartáče bývají trvale přiloženy pouze při rozběhu, po ukončení rozběhu jsou kroužky spojeny nakrátko a kartáče se odklopí.</a:t>
            </a:r>
            <a:endParaRPr lang="cs-CZ" sz="22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cs-CZ" b="1" dirty="0"/>
          </a:p>
          <a:p>
            <a:endParaRPr lang="cs-CZ" dirty="0"/>
          </a:p>
        </p:txBody>
      </p:sp>
      <p:grpSp>
        <p:nvGrpSpPr>
          <p:cNvPr id="5" name="Skupina 4"/>
          <p:cNvGrpSpPr/>
          <p:nvPr/>
        </p:nvGrpSpPr>
        <p:grpSpPr>
          <a:xfrm>
            <a:off x="7988193" y="1458583"/>
            <a:ext cx="3503475" cy="1623749"/>
            <a:chOff x="7915169" y="1405829"/>
            <a:chExt cx="3503475" cy="1623749"/>
          </a:xfrm>
        </p:grpSpPr>
        <p:pic>
          <p:nvPicPr>
            <p:cNvPr id="4" name="Obrázek 3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5169" y="1405829"/>
              <a:ext cx="1509555" cy="1425927"/>
            </a:xfrm>
            <a:prstGeom prst="rect">
              <a:avLst/>
            </a:prstGeom>
          </p:spPr>
        </p:pic>
        <p:sp>
          <p:nvSpPr>
            <p:cNvPr id="8" name="TextovéPole 7"/>
            <p:cNvSpPr txBox="1"/>
            <p:nvPr/>
          </p:nvSpPr>
          <p:spPr>
            <a:xfrm>
              <a:off x="8917635" y="2783357"/>
              <a:ext cx="25010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000" dirty="0" smtClean="0"/>
                <a:t>Obr.2 Plechy kroužkového rotoru </a:t>
              </a:r>
              <a:r>
                <a:rPr lang="cs-CZ" sz="1000" dirty="0"/>
                <a:t>[3]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2982656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ázek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924" y="1377950"/>
            <a:ext cx="5382151" cy="4102100"/>
          </a:xfrm>
          <a:prstGeom prst="rect">
            <a:avLst/>
          </a:prstGeom>
        </p:spPr>
      </p:pic>
      <p:sp>
        <p:nvSpPr>
          <p:cNvPr id="14" name="TextovéPole 13"/>
          <p:cNvSpPr txBox="1"/>
          <p:nvPr/>
        </p:nvSpPr>
        <p:spPr>
          <a:xfrm>
            <a:off x="3822357" y="5824993"/>
            <a:ext cx="6967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Obr.3 Trojfázový asynchronní motor s kroužkovou kotvou [5]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5994114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a">
  <a:themeElements>
    <a:clrScheme name="Paralaxa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908</TotalTime>
  <Words>749</Words>
  <Application>Microsoft Office PowerPoint</Application>
  <PresentationFormat>Vlastní</PresentationFormat>
  <Paragraphs>122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Paralaxa</vt:lpstr>
      <vt:lpstr>Snímek 1</vt:lpstr>
      <vt:lpstr>Snímek 2</vt:lpstr>
      <vt:lpstr>Konstrukční uspořádání  asynchronních motorů </vt:lpstr>
      <vt:lpstr>Asynchronní motory</vt:lpstr>
      <vt:lpstr>Stator  </vt:lpstr>
      <vt:lpstr>Snímek 6</vt:lpstr>
      <vt:lpstr>Rotor</vt:lpstr>
      <vt:lpstr>   1. Motor kroužkový</vt:lpstr>
      <vt:lpstr>Snímek 9</vt:lpstr>
      <vt:lpstr>2. Motor nakrátko</vt:lpstr>
      <vt:lpstr>Snímek 11</vt:lpstr>
      <vt:lpstr>Snímek 12</vt:lpstr>
      <vt:lpstr>Vzduchová mezera</vt:lpstr>
      <vt:lpstr>Snímek 14</vt:lpstr>
      <vt:lpstr>Snímek 15</vt:lpstr>
      <vt:lpstr>Procvičování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Edita</dc:creator>
  <cp:lastModifiedBy>Erda</cp:lastModifiedBy>
  <cp:revision>89</cp:revision>
  <dcterms:created xsi:type="dcterms:W3CDTF">2013-12-26T09:23:57Z</dcterms:created>
  <dcterms:modified xsi:type="dcterms:W3CDTF">2014-07-09T19:27:23Z</dcterms:modified>
  <cp:contentStatus/>
</cp:coreProperties>
</file>