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23"/>
  </p:notesMasterIdLst>
  <p:sldIdLst>
    <p:sldId id="294" r:id="rId2"/>
    <p:sldId id="295" r:id="rId3"/>
    <p:sldId id="296" r:id="rId4"/>
    <p:sldId id="292" r:id="rId5"/>
    <p:sldId id="276" r:id="rId6"/>
    <p:sldId id="277" r:id="rId7"/>
    <p:sldId id="278" r:id="rId8"/>
    <p:sldId id="279" r:id="rId9"/>
    <p:sldId id="281" r:id="rId10"/>
    <p:sldId id="280" r:id="rId11"/>
    <p:sldId id="282" r:id="rId12"/>
    <p:sldId id="298" r:id="rId13"/>
    <p:sldId id="285" r:id="rId14"/>
    <p:sldId id="299" r:id="rId15"/>
    <p:sldId id="287" r:id="rId16"/>
    <p:sldId id="288" r:id="rId17"/>
    <p:sldId id="289" r:id="rId18"/>
    <p:sldId id="301" r:id="rId19"/>
    <p:sldId id="302" r:id="rId20"/>
    <p:sldId id="303" r:id="rId21"/>
    <p:sldId id="297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649A-62E6-4671-B3DA-D3C22676817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016D-1B4F-4105-8ACC-E4545F002CD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4976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28355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5149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882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27434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09628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842787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2610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20667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20868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68471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00293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9298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07151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01591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59331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66713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00158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6187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01250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1214602"/>
              </p:ext>
            </p:extLst>
          </p:nvPr>
        </p:nvGraphicFramePr>
        <p:xfrm>
          <a:off x="554320" y="1814710"/>
          <a:ext cx="8073633" cy="4110784"/>
        </p:xfrm>
        <a:graphic>
          <a:graphicData uri="http://schemas.openxmlformats.org/drawingml/2006/table">
            <a:tbl>
              <a:tblPr/>
              <a:tblGrid>
                <a:gridCol w="2558253"/>
                <a:gridCol w="5515380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VY_32_INOVACE_523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- Hlavní části elektrických strojů II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15. 2. 2014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elektrický obvod, vinutí, izolace, kryty, chlazení, montážní části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476563" y="6088457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="" xmlns:p14="http://schemas.microsoft.com/office/powerpoint/2010/main" val="1702271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613777" y="1615903"/>
            <a:ext cx="8280000" cy="166199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>
              <a:lnSpc>
                <a:spcPct val="150000"/>
              </a:lnSpc>
            </a:pPr>
            <a:endParaRPr lang="cs-CZ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09658" y="1066723"/>
            <a:ext cx="8088238" cy="1098360"/>
          </a:xfrm>
        </p:spPr>
        <p:txBody>
          <a:bodyPr/>
          <a:lstStyle/>
          <a:p>
            <a:pPr algn="ctr"/>
            <a:r>
              <a:rPr lang="cs-CZ" b="1" cap="none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Izolační materiály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3"/>
          </p:nvPr>
        </p:nvSpPr>
        <p:spPr>
          <a:xfrm>
            <a:off x="613777" y="2446899"/>
            <a:ext cx="3949967" cy="3767667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50000"/>
              </a:lnSpc>
              <a:buNone/>
            </a:pPr>
            <a:r>
              <a:rPr lang="cs-CZ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Pevné látky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laky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keramické hmoty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oxidy 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slídy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silikony</a:t>
            </a:r>
          </a:p>
          <a:p>
            <a:pPr marL="800100" lvl="1" indent="-3429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PVC </a:t>
            </a:r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sz="quarter" idx="4"/>
          </p:nvPr>
        </p:nvSpPr>
        <p:spPr>
          <a:xfrm>
            <a:off x="4563744" y="2446899"/>
            <a:ext cx="3948238" cy="3759200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50000"/>
              </a:lnSpc>
              <a:buNone/>
            </a:pPr>
            <a:r>
              <a:rPr lang="cs-C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Plyny:</a:t>
            </a:r>
          </a:p>
          <a:p>
            <a:pPr lvl="1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vzduch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cs-C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Kapalné látky: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transformátorový olej</a:t>
            </a:r>
            <a:endParaRPr lang="cs-CZ" sz="2000" dirty="0"/>
          </a:p>
        </p:txBody>
      </p:sp>
    </p:spTree>
    <p:extLst>
      <p:ext uri="{BB962C8B-B14F-4D97-AF65-F5344CB8AC3E}">
        <p14:creationId xmlns="" xmlns:p14="http://schemas.microsoft.com/office/powerpoint/2010/main" val="1510935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124451"/>
          </a:xfrm>
        </p:spPr>
        <p:txBody>
          <a:bodyPr/>
          <a:lstStyle/>
          <a:p>
            <a:pPr algn="ctr"/>
            <a:r>
              <a:rPr lang="cs-CZ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Třídy izolací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7714" y="1133340"/>
            <a:ext cx="8694467" cy="5615189"/>
          </a:xfrm>
        </p:spPr>
        <p:txBody>
          <a:bodyPr>
            <a:normAutofit fontScale="77500" lnSpcReduction="20000"/>
          </a:bodyPr>
          <a:lstStyle/>
          <a:p>
            <a:pPr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cs-CZ" sz="2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Udávají mezní teploty jednotlivých izolantů:</a:t>
            </a:r>
          </a:p>
          <a:p>
            <a:pPr marL="171450" indent="-17145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cs-CZ" sz="1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Y: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90 °C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A: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105 °C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E: 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120 °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B: 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130 °C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F: 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155 °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H: 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180 °C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200:  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200 °C</a:t>
            </a:r>
          </a:p>
          <a:p>
            <a:pPr lvl="4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220:	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ϑ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220 °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 marL="2000250" lvl="4" indent="-17145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Překračování dovoleného oteplení vede k rychlému stárnutí izolace a ke zhoršování izolačních vlastností stroje.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cs-CZ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překročení hranice maximální dovolené teploty izolace o </a:t>
            </a:r>
            <a:r>
              <a:rPr lang="cs-CZ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 °C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</a:t>
            </a:r>
            <a:r>
              <a:rPr lang="cs-CZ" sz="2400" dirty="0"/>
              <a:t> 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její </a:t>
            </a:r>
            <a:r>
              <a:rPr lang="cs-CZ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životnost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zkrátí </a:t>
            </a:r>
            <a:r>
              <a:rPr lang="cs-CZ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 </a:t>
            </a:r>
            <a:r>
              <a:rPr lang="cs-CZ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polovinu.</a:t>
            </a:r>
            <a:endParaRPr lang="cs-CZ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cs-CZ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9909762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77834" y="463731"/>
            <a:ext cx="6554867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Kryty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2107" y="1694781"/>
            <a:ext cx="7426236" cy="4444761"/>
          </a:xfrm>
        </p:spPr>
        <p:txBody>
          <a:bodyPr/>
          <a:lstStyle/>
          <a:p>
            <a:pPr lvl="1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chrání stroj před vniknutím cizích předmětů a vody </a:t>
            </a:r>
          </a:p>
          <a:p>
            <a:pPr lvl="1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chrání obsluhující osoby před úrazy vzniklými dotykem s živými nebo pohybujícími se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částmi stroje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druh krytí je dán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označením IP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>
              <a:lnSpc>
                <a:spcPct val="150000"/>
              </a:lnSpc>
              <a:buClrTx/>
              <a:buNone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 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protection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mezinárodní ochrana) </a:t>
            </a:r>
          </a:p>
          <a:p>
            <a:pPr lvl="1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viz ČSN EN 60034-5e</a:t>
            </a:r>
          </a:p>
        </p:txBody>
      </p:sp>
    </p:spTree>
    <p:extLst>
      <p:ext uri="{BB962C8B-B14F-4D97-AF65-F5344CB8AC3E}">
        <p14:creationId xmlns="" xmlns:p14="http://schemas.microsoft.com/office/powerpoint/2010/main" val="6663177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047730" y="1508378"/>
            <a:ext cx="5219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Krytí elektrických strojů:</a:t>
            </a:r>
          </a:p>
        </p:txBody>
      </p:sp>
      <p:cxnSp>
        <p:nvCxnSpPr>
          <p:cNvPr id="68" name="Line 59"/>
          <p:cNvCxnSpPr/>
          <p:nvPr/>
        </p:nvCxnSpPr>
        <p:spPr bwMode="auto">
          <a:xfrm>
            <a:off x="6056649" y="1492253"/>
            <a:ext cx="0" cy="3332"/>
          </a:xfrm>
          <a:prstGeom prst="line">
            <a:avLst/>
          </a:prstGeom>
          <a:noFill/>
          <a:ln w="9525">
            <a:solidFill>
              <a:srgbClr val="9BBB59">
                <a:lumMod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" name="Text Box 63"/>
          <p:cNvSpPr txBox="1">
            <a:spLocks noChangeArrowheads="1"/>
          </p:cNvSpPr>
          <p:nvPr/>
        </p:nvSpPr>
        <p:spPr bwMode="auto">
          <a:xfrm>
            <a:off x="1223219" y="4921769"/>
            <a:ext cx="5479960" cy="61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Doplňkové písmeno (nepovinné) – doplňková </a:t>
            </a: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informace (</a:t>
            </a: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H, M, S, W)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6" name="Text Box 61"/>
          <p:cNvSpPr txBox="1">
            <a:spLocks noChangeArrowheads="1"/>
          </p:cNvSpPr>
          <p:nvPr/>
        </p:nvSpPr>
        <p:spPr bwMode="auto">
          <a:xfrm>
            <a:off x="1223219" y="3886380"/>
            <a:ext cx="4961879" cy="38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Stupeň ochrany před vniknutím </a:t>
            </a: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vody (</a:t>
            </a: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0 – 8)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1223219" y="4268625"/>
            <a:ext cx="5243233" cy="65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Přídavné písmeno (nepovinné) – stupeň ochrany před nebezpečným </a:t>
            </a: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dotykem (</a:t>
            </a: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A, B, C, D)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1223219" y="3229774"/>
            <a:ext cx="5526592" cy="64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Stupeň ochrany před dotykem nebezpečných </a:t>
            </a: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částí a </a:t>
            </a:r>
            <a:r>
              <a:rPr kumimoji="0" lang="cs-CZ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před vniknutím cizích pevných </a:t>
            </a:r>
            <a:r>
              <a:rPr lang="cs-CZ" kern="0" dirty="0" smtClean="0">
                <a:solidFill>
                  <a:srgbClr val="0070C0"/>
                </a:solidFill>
                <a:latin typeface="Times New Roman"/>
                <a:ea typeface="Times New Roman"/>
              </a:rPr>
              <a:t>těles (</a:t>
            </a:r>
            <a:r>
              <a:rPr lang="cs-CZ" kern="0" dirty="0">
                <a:solidFill>
                  <a:srgbClr val="0070C0"/>
                </a:solidFill>
                <a:latin typeface="Times New Roman"/>
                <a:ea typeface="Times New Roman"/>
              </a:rPr>
              <a:t>0 – 6</a:t>
            </a:r>
            <a:r>
              <a:rPr lang="cs-CZ" kern="0" dirty="0" smtClean="0">
                <a:solidFill>
                  <a:srgbClr val="0070C0"/>
                </a:solidFill>
                <a:latin typeface="Times New Roman"/>
                <a:ea typeface="Times New Roman"/>
              </a:rPr>
              <a:t>)</a:t>
            </a: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     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9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IP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grpSp>
        <p:nvGrpSpPr>
          <p:cNvPr id="126" name="Skupina 125"/>
          <p:cNvGrpSpPr/>
          <p:nvPr/>
        </p:nvGrpSpPr>
        <p:grpSpPr>
          <a:xfrm>
            <a:off x="1223219" y="3163952"/>
            <a:ext cx="5594905" cy="720461"/>
            <a:chOff x="1223219" y="3163952"/>
            <a:chExt cx="5594905" cy="720461"/>
          </a:xfrm>
        </p:grpSpPr>
        <p:cxnSp>
          <p:nvCxnSpPr>
            <p:cNvPr id="52" name="Line 49"/>
            <p:cNvCxnSpPr/>
            <p:nvPr/>
          </p:nvCxnSpPr>
          <p:spPr bwMode="auto">
            <a:xfrm>
              <a:off x="6674124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Line 51"/>
            <p:cNvCxnSpPr/>
            <p:nvPr/>
          </p:nvCxnSpPr>
          <p:spPr bwMode="auto">
            <a:xfrm flipH="1">
              <a:off x="1223219" y="3880041"/>
              <a:ext cx="5518303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Přímá spojnice 4"/>
            <p:cNvCxnSpPr/>
            <p:nvPr/>
          </p:nvCxnSpPr>
          <p:spPr>
            <a:xfrm flipV="1">
              <a:off x="6749650" y="3164413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Skupina 130"/>
          <p:cNvGrpSpPr/>
          <p:nvPr/>
        </p:nvGrpSpPr>
        <p:grpSpPr>
          <a:xfrm>
            <a:off x="1223219" y="3163952"/>
            <a:ext cx="5774853" cy="1106404"/>
            <a:chOff x="1223219" y="3163952"/>
            <a:chExt cx="5774853" cy="1106404"/>
          </a:xfrm>
        </p:grpSpPr>
        <p:cxnSp>
          <p:nvCxnSpPr>
            <p:cNvPr id="61" name="Line 52"/>
            <p:cNvCxnSpPr/>
            <p:nvPr/>
          </p:nvCxnSpPr>
          <p:spPr bwMode="auto">
            <a:xfrm>
              <a:off x="6854072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Line 54"/>
            <p:cNvCxnSpPr/>
            <p:nvPr/>
          </p:nvCxnSpPr>
          <p:spPr bwMode="auto">
            <a:xfrm flipH="1">
              <a:off x="1223219" y="4270356"/>
              <a:ext cx="5703732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Přímá spojnice 76"/>
            <p:cNvCxnSpPr/>
            <p:nvPr/>
          </p:nvCxnSpPr>
          <p:spPr>
            <a:xfrm flipV="1">
              <a:off x="6929757" y="3164413"/>
              <a:ext cx="0" cy="1104212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Skupina 131"/>
          <p:cNvGrpSpPr/>
          <p:nvPr/>
        </p:nvGrpSpPr>
        <p:grpSpPr>
          <a:xfrm>
            <a:off x="1223219" y="3163952"/>
            <a:ext cx="6026601" cy="1766860"/>
            <a:chOff x="1223219" y="3163952"/>
            <a:chExt cx="6026601" cy="1766860"/>
          </a:xfrm>
        </p:grpSpPr>
        <p:cxnSp>
          <p:nvCxnSpPr>
            <p:cNvPr id="64" name="Line 55"/>
            <p:cNvCxnSpPr/>
            <p:nvPr/>
          </p:nvCxnSpPr>
          <p:spPr bwMode="auto">
            <a:xfrm>
              <a:off x="7105820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Line 57"/>
            <p:cNvCxnSpPr/>
            <p:nvPr/>
          </p:nvCxnSpPr>
          <p:spPr bwMode="auto">
            <a:xfrm flipH="1">
              <a:off x="1223219" y="4926495"/>
              <a:ext cx="5955192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Přímá spojnice 77"/>
            <p:cNvCxnSpPr/>
            <p:nvPr/>
          </p:nvCxnSpPr>
          <p:spPr>
            <a:xfrm flipV="1">
              <a:off x="7180955" y="3164413"/>
              <a:ext cx="0" cy="1766399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Skupina 132"/>
          <p:cNvGrpSpPr/>
          <p:nvPr/>
        </p:nvGrpSpPr>
        <p:grpSpPr>
          <a:xfrm>
            <a:off x="1223219" y="3163952"/>
            <a:ext cx="6209761" cy="2381088"/>
            <a:chOff x="1223219" y="3163952"/>
            <a:chExt cx="6209761" cy="2381088"/>
          </a:xfrm>
        </p:grpSpPr>
        <p:cxnSp>
          <p:nvCxnSpPr>
            <p:cNvPr id="67" name="Line 58"/>
            <p:cNvCxnSpPr/>
            <p:nvPr/>
          </p:nvCxnSpPr>
          <p:spPr bwMode="auto">
            <a:xfrm>
              <a:off x="7288980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9BBB59">
                  <a:lumMod val="50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Line 60"/>
            <p:cNvCxnSpPr/>
            <p:nvPr/>
          </p:nvCxnSpPr>
          <p:spPr bwMode="auto">
            <a:xfrm flipH="1">
              <a:off x="1223219" y="5545040"/>
              <a:ext cx="6141244" cy="0"/>
            </a:xfrm>
            <a:prstGeom prst="line">
              <a:avLst/>
            </a:prstGeom>
            <a:noFill/>
            <a:ln w="9525">
              <a:solidFill>
                <a:srgbClr val="9BBB59">
                  <a:lumMod val="50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Přímá spojnice 78"/>
            <p:cNvCxnSpPr/>
            <p:nvPr/>
          </p:nvCxnSpPr>
          <p:spPr>
            <a:xfrm flipV="1">
              <a:off x="7365850" y="3164414"/>
              <a:ext cx="0" cy="2380352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IP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8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IP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9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IP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30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IP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13806" y="6065833"/>
            <a:ext cx="830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44 =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Ochrana 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proti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vniknutí předmětu 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průměru 1mm a před stříkající vodou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744196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127" grpId="0"/>
      <p:bldP spid="128" grpId="0"/>
      <p:bldP spid="129" grpId="0"/>
      <p:bldP spid="1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3400" y="838199"/>
            <a:ext cx="8077200" cy="781595"/>
          </a:xfrm>
        </p:spPr>
        <p:txBody>
          <a:bodyPr>
            <a:normAutofit fontScale="90000"/>
          </a:bodyPr>
          <a:lstStyle/>
          <a:p>
            <a:pPr lvl="0" algn="ctr" defTabSz="914400">
              <a:lnSpc>
                <a:spcPct val="150000"/>
              </a:lnSpc>
              <a:spcBef>
                <a:spcPts val="0"/>
              </a:spcBef>
            </a:pPr>
            <a:r>
              <a:rPr lang="cs-CZ" b="1" cap="none" dirty="0" smtClean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cap="none" dirty="0" smtClean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b="1" cap="none" dirty="0" smtClean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CHLAZENÍ</a:t>
            </a:r>
            <a:r>
              <a:rPr lang="cs-CZ" b="1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1"/>
          </p:nvPr>
        </p:nvSpPr>
        <p:spPr>
          <a:xfrm>
            <a:off x="533400" y="1933304"/>
            <a:ext cx="8001000" cy="4312920"/>
          </a:xfrm>
        </p:spPr>
        <p:txBody>
          <a:bodyPr>
            <a:normAutofit/>
          </a:bodyPr>
          <a:lstStyle/>
          <a:p>
            <a:pPr marL="800100" lvl="1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konstrukční části sloužící k odvodu ztrátového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tepla</a:t>
            </a:r>
          </a:p>
          <a:p>
            <a:pPr marL="800100" lvl="1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může být:</a:t>
            </a:r>
          </a:p>
          <a:p>
            <a:pPr marL="1257300" lvl="2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nepřímé: teplo je odváděno chladivem (vzduch, vodík, …) z povrchu aktivních částí</a:t>
            </a:r>
          </a:p>
          <a:p>
            <a:pPr marL="1257300" lvl="2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přímé: chladivo (plyn, kapalina, …) prochází vnitřkem vodičů</a:t>
            </a:r>
          </a:p>
          <a:p>
            <a:pPr marL="800100" lvl="1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druh chlazení je dán označením IC </a:t>
            </a:r>
          </a:p>
          <a:p>
            <a:pPr lvl="1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international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cooling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mezinárodní chlazení) </a:t>
            </a:r>
          </a:p>
          <a:p>
            <a:pPr marL="800100" lvl="1" indent="-342900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viz ČSN EN 60034-6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955971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Line 59"/>
          <p:cNvCxnSpPr/>
          <p:nvPr/>
        </p:nvCxnSpPr>
        <p:spPr bwMode="auto">
          <a:xfrm>
            <a:off x="6056649" y="1492253"/>
            <a:ext cx="0" cy="3332"/>
          </a:xfrm>
          <a:prstGeom prst="line">
            <a:avLst/>
          </a:prstGeom>
          <a:noFill/>
          <a:ln w="9525">
            <a:solidFill>
              <a:srgbClr val="9BBB59">
                <a:lumMod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" name="Text Box 63"/>
          <p:cNvSpPr txBox="1">
            <a:spLocks noChangeArrowheads="1"/>
          </p:cNvSpPr>
          <p:nvPr/>
        </p:nvSpPr>
        <p:spPr bwMode="auto">
          <a:xfrm>
            <a:off x="600075" y="4610100"/>
            <a:ext cx="7058024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cs-CZ" sz="1700" kern="0" dirty="0">
                <a:solidFill>
                  <a:srgbClr val="4F6228"/>
                </a:solidFill>
                <a:latin typeface="Times New Roman"/>
                <a:ea typeface="Times New Roman"/>
              </a:rPr>
              <a:t>Písmeno označující druh sekundárního chladiva (je-li použito) </a:t>
            </a:r>
            <a:r>
              <a:rPr lang="cs-CZ" sz="1700" kern="0" dirty="0" smtClean="0">
                <a:solidFill>
                  <a:srgbClr val="4F6228"/>
                </a:solidFill>
                <a:latin typeface="Times New Roman"/>
                <a:ea typeface="Times New Roman"/>
              </a:rPr>
              <a:t/>
            </a:r>
            <a:br>
              <a:rPr lang="cs-CZ" sz="1700" kern="0" dirty="0" smtClean="0">
                <a:solidFill>
                  <a:srgbClr val="4F6228"/>
                </a:solidFill>
                <a:latin typeface="Times New Roman"/>
                <a:ea typeface="Times New Roman"/>
              </a:rPr>
            </a:br>
            <a:r>
              <a:rPr lang="cs-CZ" sz="1700" kern="0" dirty="0" smtClean="0">
                <a:solidFill>
                  <a:srgbClr val="4F6228"/>
                </a:solidFill>
                <a:latin typeface="Times New Roman"/>
                <a:ea typeface="Times New Roman"/>
              </a:rPr>
              <a:t>(</a:t>
            </a:r>
            <a:r>
              <a:rPr lang="cs-CZ" sz="1700" kern="0" dirty="0">
                <a:solidFill>
                  <a:srgbClr val="4F6228"/>
                </a:solidFill>
                <a:latin typeface="Times New Roman"/>
                <a:ea typeface="Times New Roman"/>
              </a:rPr>
              <a:t>A, H, N, C, U, W, S)</a:t>
            </a:r>
          </a:p>
        </p:txBody>
      </p:sp>
      <p:sp>
        <p:nvSpPr>
          <p:cNvPr id="56" name="Text Box 61"/>
          <p:cNvSpPr txBox="1">
            <a:spLocks noChangeArrowheads="1"/>
          </p:cNvSpPr>
          <p:nvPr/>
        </p:nvSpPr>
        <p:spPr bwMode="auto">
          <a:xfrm>
            <a:off x="600075" y="3886380"/>
            <a:ext cx="6568231" cy="38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pt-BR" sz="1700" kern="0" dirty="0">
                <a:solidFill>
                  <a:srgbClr val="604A7B"/>
                </a:solidFill>
                <a:latin typeface="Times New Roman"/>
                <a:ea typeface="Times New Roman"/>
              </a:rPr>
              <a:t>Písmeno označující druh primárního </a:t>
            </a:r>
            <a:r>
              <a:rPr lang="pt-BR" sz="1700" kern="0" dirty="0" smtClean="0">
                <a:solidFill>
                  <a:srgbClr val="604A7B"/>
                </a:solidFill>
                <a:latin typeface="Times New Roman"/>
                <a:ea typeface="Times New Roman"/>
              </a:rPr>
              <a:t>chladiva</a:t>
            </a:r>
            <a:r>
              <a:rPr lang="cs-CZ" sz="1700" kern="0" dirty="0" smtClean="0">
                <a:solidFill>
                  <a:srgbClr val="604A7B"/>
                </a:solidFill>
                <a:latin typeface="Times New Roman"/>
                <a:ea typeface="Times New Roman"/>
              </a:rPr>
              <a:t> </a:t>
            </a:r>
            <a:r>
              <a:rPr lang="pt-BR" sz="1700" kern="0" dirty="0" smtClean="0">
                <a:solidFill>
                  <a:srgbClr val="604A7B"/>
                </a:solidFill>
                <a:latin typeface="Times New Roman"/>
                <a:ea typeface="Times New Roman"/>
              </a:rPr>
              <a:t>(</a:t>
            </a:r>
            <a:r>
              <a:rPr lang="pt-BR" sz="1700" kern="0" dirty="0">
                <a:solidFill>
                  <a:srgbClr val="604A7B"/>
                </a:solidFill>
                <a:latin typeface="Times New Roman"/>
                <a:ea typeface="Times New Roman"/>
              </a:rPr>
              <a:t>A, H, N, C, U, W, S)</a:t>
            </a: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600075" y="4248150"/>
            <a:ext cx="6911132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cs-CZ" sz="1700" kern="0" dirty="0">
                <a:solidFill>
                  <a:srgbClr val="C00000"/>
                </a:solidFill>
                <a:latin typeface="Times New Roman"/>
                <a:ea typeface="Times New Roman"/>
              </a:rPr>
              <a:t>Číslice označující způsob uvádění primárního chladiva do </a:t>
            </a:r>
            <a:r>
              <a:rPr lang="cs-CZ" sz="1700" kern="0" dirty="0" smtClean="0">
                <a:solidFill>
                  <a:srgbClr val="C00000"/>
                </a:solidFill>
                <a:latin typeface="Times New Roman"/>
                <a:ea typeface="Times New Roman"/>
              </a:rPr>
              <a:t>pohybu (</a:t>
            </a:r>
            <a:r>
              <a:rPr lang="cs-CZ" sz="1700" kern="0" dirty="0">
                <a:solidFill>
                  <a:srgbClr val="C00000"/>
                </a:solidFill>
                <a:latin typeface="Times New Roman"/>
                <a:ea typeface="Times New Roman"/>
              </a:rPr>
              <a:t>0 – 9)</a:t>
            </a:r>
          </a:p>
        </p:txBody>
      </p:sp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584480" y="3494971"/>
            <a:ext cx="5526592" cy="36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lang="cs-CZ" sz="1700" kern="0" dirty="0">
                <a:solidFill>
                  <a:srgbClr val="0070C0"/>
                </a:solidFill>
                <a:latin typeface="Times New Roman"/>
                <a:ea typeface="Times New Roman"/>
              </a:rPr>
              <a:t>Číslice označující uspořádání chladícího </a:t>
            </a:r>
            <a:r>
              <a:rPr lang="cs-CZ" sz="1700" kern="0" dirty="0" smtClean="0">
                <a:solidFill>
                  <a:srgbClr val="0070C0"/>
                </a:solidFill>
                <a:latin typeface="Times New Roman"/>
                <a:ea typeface="Times New Roman"/>
              </a:rPr>
              <a:t>okruhu (</a:t>
            </a:r>
            <a:r>
              <a:rPr lang="cs-CZ" sz="1700" kern="0" dirty="0">
                <a:solidFill>
                  <a:srgbClr val="0070C0"/>
                </a:solidFill>
                <a:latin typeface="Times New Roman"/>
                <a:ea typeface="Times New Roman"/>
              </a:rPr>
              <a:t>0 - 9 )</a:t>
            </a:r>
          </a:p>
        </p:txBody>
      </p:sp>
      <p:sp>
        <p:nvSpPr>
          <p:cNvPr id="59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grpSp>
        <p:nvGrpSpPr>
          <p:cNvPr id="126" name="Skupina 125"/>
          <p:cNvGrpSpPr/>
          <p:nvPr/>
        </p:nvGrpSpPr>
        <p:grpSpPr>
          <a:xfrm>
            <a:off x="621519" y="3162270"/>
            <a:ext cx="6234765" cy="725614"/>
            <a:chOff x="583359" y="3163952"/>
            <a:chExt cx="6234765" cy="725614"/>
          </a:xfrm>
        </p:grpSpPr>
        <p:cxnSp>
          <p:nvCxnSpPr>
            <p:cNvPr id="52" name="Line 49"/>
            <p:cNvCxnSpPr/>
            <p:nvPr/>
          </p:nvCxnSpPr>
          <p:spPr bwMode="auto">
            <a:xfrm>
              <a:off x="6674124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Line 51"/>
            <p:cNvCxnSpPr/>
            <p:nvPr/>
          </p:nvCxnSpPr>
          <p:spPr bwMode="auto">
            <a:xfrm flipH="1">
              <a:off x="583359" y="3889566"/>
              <a:ext cx="6158164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Přímá spojnice 4"/>
            <p:cNvCxnSpPr/>
            <p:nvPr/>
          </p:nvCxnSpPr>
          <p:spPr>
            <a:xfrm flipV="1">
              <a:off x="6749650" y="3164413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Skupina 130"/>
          <p:cNvGrpSpPr/>
          <p:nvPr/>
        </p:nvGrpSpPr>
        <p:grpSpPr>
          <a:xfrm>
            <a:off x="603564" y="3163951"/>
            <a:ext cx="6490305" cy="1078310"/>
            <a:chOff x="507767" y="3163952"/>
            <a:chExt cx="6490305" cy="1104673"/>
          </a:xfrm>
        </p:grpSpPr>
        <p:cxnSp>
          <p:nvCxnSpPr>
            <p:cNvPr id="61" name="Line 52"/>
            <p:cNvCxnSpPr/>
            <p:nvPr/>
          </p:nvCxnSpPr>
          <p:spPr bwMode="auto">
            <a:xfrm>
              <a:off x="6854072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Line 54"/>
            <p:cNvCxnSpPr/>
            <p:nvPr/>
          </p:nvCxnSpPr>
          <p:spPr bwMode="auto">
            <a:xfrm flipH="1">
              <a:off x="507767" y="4260598"/>
              <a:ext cx="6419184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Přímá spojnice 76"/>
            <p:cNvCxnSpPr/>
            <p:nvPr/>
          </p:nvCxnSpPr>
          <p:spPr>
            <a:xfrm flipV="1">
              <a:off x="6929757" y="3164413"/>
              <a:ext cx="0" cy="1104212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Skupina 131"/>
          <p:cNvGrpSpPr/>
          <p:nvPr/>
        </p:nvGrpSpPr>
        <p:grpSpPr>
          <a:xfrm>
            <a:off x="603564" y="3163952"/>
            <a:ext cx="6675286" cy="1440461"/>
            <a:chOff x="574534" y="3163952"/>
            <a:chExt cx="6675286" cy="1440461"/>
          </a:xfrm>
        </p:grpSpPr>
        <p:cxnSp>
          <p:nvCxnSpPr>
            <p:cNvPr id="64" name="Line 55"/>
            <p:cNvCxnSpPr/>
            <p:nvPr/>
          </p:nvCxnSpPr>
          <p:spPr bwMode="auto">
            <a:xfrm>
              <a:off x="7105820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Line 57"/>
            <p:cNvCxnSpPr/>
            <p:nvPr/>
          </p:nvCxnSpPr>
          <p:spPr bwMode="auto">
            <a:xfrm flipH="1">
              <a:off x="574534" y="4602645"/>
              <a:ext cx="6603877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Přímá spojnice 77"/>
            <p:cNvCxnSpPr/>
            <p:nvPr/>
          </p:nvCxnSpPr>
          <p:spPr>
            <a:xfrm flipV="1">
              <a:off x="7180955" y="3164413"/>
              <a:ext cx="0" cy="1440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Skupina 132"/>
          <p:cNvGrpSpPr/>
          <p:nvPr/>
        </p:nvGrpSpPr>
        <p:grpSpPr>
          <a:xfrm>
            <a:off x="606582" y="3163952"/>
            <a:ext cx="6925097" cy="2028663"/>
            <a:chOff x="507883" y="3163952"/>
            <a:chExt cx="6925097" cy="2028663"/>
          </a:xfrm>
        </p:grpSpPr>
        <p:cxnSp>
          <p:nvCxnSpPr>
            <p:cNvPr id="67" name="Line 58"/>
            <p:cNvCxnSpPr/>
            <p:nvPr/>
          </p:nvCxnSpPr>
          <p:spPr bwMode="auto">
            <a:xfrm>
              <a:off x="7288980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9BBB59">
                  <a:lumMod val="50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Line 60"/>
            <p:cNvCxnSpPr/>
            <p:nvPr/>
          </p:nvCxnSpPr>
          <p:spPr bwMode="auto">
            <a:xfrm flipH="1">
              <a:off x="507883" y="5192615"/>
              <a:ext cx="6856580" cy="0"/>
            </a:xfrm>
            <a:prstGeom prst="line">
              <a:avLst/>
            </a:prstGeom>
            <a:noFill/>
            <a:ln w="9525">
              <a:solidFill>
                <a:srgbClr val="9BBB59">
                  <a:lumMod val="50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Přímá spojnice 78"/>
            <p:cNvCxnSpPr/>
            <p:nvPr/>
          </p:nvCxnSpPr>
          <p:spPr>
            <a:xfrm flipV="1">
              <a:off x="7365850" y="3164414"/>
              <a:ext cx="0" cy="2016000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8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err="1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9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30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6266794" y="2869559"/>
            <a:ext cx="1624623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IC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err="1" smtClean="0">
                <a:ln>
                  <a:noFill/>
                </a:ln>
                <a:solidFill>
                  <a:srgbClr val="4F6228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r>
              <a:rPr kumimoji="0" lang="cs-CZ" b="0" i="0" u="none" strike="noStrike" kern="0" cap="none" spc="13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grpSp>
        <p:nvGrpSpPr>
          <p:cNvPr id="33" name="Skupina 32"/>
          <p:cNvGrpSpPr/>
          <p:nvPr/>
        </p:nvGrpSpPr>
        <p:grpSpPr>
          <a:xfrm>
            <a:off x="600075" y="3163952"/>
            <a:ext cx="7117387" cy="2381088"/>
            <a:chOff x="315593" y="3163952"/>
            <a:chExt cx="7117387" cy="2381088"/>
          </a:xfrm>
        </p:grpSpPr>
        <p:cxnSp>
          <p:nvCxnSpPr>
            <p:cNvPr id="34" name="Line 58"/>
            <p:cNvCxnSpPr/>
            <p:nvPr/>
          </p:nvCxnSpPr>
          <p:spPr bwMode="auto">
            <a:xfrm>
              <a:off x="7288980" y="3163952"/>
              <a:ext cx="144000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Line 60"/>
            <p:cNvCxnSpPr/>
            <p:nvPr/>
          </p:nvCxnSpPr>
          <p:spPr bwMode="auto">
            <a:xfrm flipH="1">
              <a:off x="315593" y="5545040"/>
              <a:ext cx="7048870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Přímá spojnice 35"/>
            <p:cNvCxnSpPr/>
            <p:nvPr/>
          </p:nvCxnSpPr>
          <p:spPr>
            <a:xfrm flipV="1">
              <a:off x="7365850" y="3164414"/>
              <a:ext cx="0" cy="238035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bdélník 2"/>
          <p:cNvSpPr/>
          <p:nvPr/>
        </p:nvSpPr>
        <p:spPr>
          <a:xfrm>
            <a:off x="600075" y="5176949"/>
            <a:ext cx="7410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s-CZ" dirty="0">
                <a:solidFill>
                  <a:srgbClr val="984807"/>
                </a:solidFill>
                <a:latin typeface="Times New Roman"/>
                <a:ea typeface="Times New Roman"/>
              </a:rPr>
              <a:t>Číslice označující způsob uvádění sekundárního chladiva do </a:t>
            </a:r>
            <a:r>
              <a:rPr lang="cs-CZ" dirty="0" smtClean="0">
                <a:solidFill>
                  <a:srgbClr val="984807"/>
                </a:solidFill>
                <a:latin typeface="Times New Roman"/>
                <a:ea typeface="Times New Roman"/>
              </a:rPr>
              <a:t>pohybu (0 </a:t>
            </a:r>
            <a:r>
              <a:rPr lang="cs-CZ" dirty="0">
                <a:solidFill>
                  <a:srgbClr val="984807"/>
                </a:solidFill>
                <a:latin typeface="Times New Roman"/>
                <a:ea typeface="Times New Roman"/>
              </a:rPr>
              <a:t>– 9)</a:t>
            </a:r>
            <a:endParaRPr lang="cs-CZ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70554" y="1562016"/>
            <a:ext cx="5086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Chlazení elektrických strojů: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0075" y="5733027"/>
            <a:ext cx="81099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 21 =	Otevřený stroj s vlastním chlazením pomocí ventilátoru umístěného</a:t>
            </a:r>
          </a:p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hřídeli rotoru , vzduch ze stroje se odvádí potrubím.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4265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127" grpId="0"/>
      <p:bldP spid="128" grpId="0"/>
      <p:bldP spid="129" grpId="0"/>
      <p:bldP spid="130" grpId="0"/>
      <p:bldP spid="3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222994" y="2023612"/>
            <a:ext cx="82591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konstrukční části sloužící k upevnění stroje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konstrukční části sloužící ke spojení elektromotoru s poháněným zařízením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umístění ložisek a tvar i poloha konce hřídele ovlivňují vnější podobu strojů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tvar stroje je dán označením IM </a:t>
            </a:r>
          </a:p>
          <a:p>
            <a:pPr lvl="1"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international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mounting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mezinárodní montáž)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viz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ČSN EN 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60034-7+A1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955611" y="911275"/>
            <a:ext cx="4148893" cy="739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cs-CZ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MONTÁŽNÍ ČÁSTI</a:t>
            </a:r>
            <a:endParaRPr lang="cs-CZ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8121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207063" y="1211956"/>
            <a:ext cx="5272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Mezinárodní označení tvaru strojů</a:t>
            </a:r>
          </a:p>
        </p:txBody>
      </p:sp>
      <p:cxnSp>
        <p:nvCxnSpPr>
          <p:cNvPr id="68" name="Line 59"/>
          <p:cNvCxnSpPr/>
          <p:nvPr/>
        </p:nvCxnSpPr>
        <p:spPr bwMode="auto">
          <a:xfrm>
            <a:off x="6056649" y="1492253"/>
            <a:ext cx="0" cy="3332"/>
          </a:xfrm>
          <a:prstGeom prst="line">
            <a:avLst/>
          </a:prstGeom>
          <a:noFill/>
          <a:ln w="9525">
            <a:solidFill>
              <a:srgbClr val="9BBB59">
                <a:lumMod val="50000"/>
              </a:srgb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6" name="Text Box 61"/>
          <p:cNvSpPr txBox="1">
            <a:spLocks noChangeArrowheads="1"/>
          </p:cNvSpPr>
          <p:nvPr/>
        </p:nvSpPr>
        <p:spPr bwMode="auto">
          <a:xfrm>
            <a:off x="2160671" y="3886380"/>
            <a:ext cx="4631123" cy="38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pl-PL" kern="0" dirty="0" smtClean="0">
                <a:solidFill>
                  <a:srgbClr val="604A7B"/>
                </a:solidFill>
                <a:latin typeface="Times New Roman"/>
                <a:ea typeface="Times New Roman"/>
              </a:rPr>
              <a:t>Způsob montáže a směr konce hřídele (00 </a:t>
            </a:r>
            <a:r>
              <a:rPr lang="pl-PL" kern="0" dirty="0">
                <a:solidFill>
                  <a:srgbClr val="604A7B"/>
                </a:solidFill>
                <a:latin typeface="Times New Roman"/>
                <a:ea typeface="Times New Roman"/>
              </a:rPr>
              <a:t>– 99</a:t>
            </a:r>
            <a:r>
              <a:rPr lang="pl-PL" kern="0" dirty="0" smtClean="0">
                <a:solidFill>
                  <a:srgbClr val="604A7B"/>
                </a:solidFill>
                <a:latin typeface="Times New Roman"/>
                <a:ea typeface="Times New Roman"/>
              </a:rPr>
              <a:t>)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2160672" y="4268625"/>
            <a:ext cx="3963504" cy="34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/>
            <a:r>
              <a:rPr lang="pl-PL" kern="0" dirty="0" smtClean="0">
                <a:solidFill>
                  <a:srgbClr val="C00000"/>
                </a:solidFill>
                <a:latin typeface="Times New Roman"/>
                <a:ea typeface="Times New Roman"/>
              </a:rPr>
              <a:t>Provedení konce hřídele (</a:t>
            </a:r>
            <a:r>
              <a:rPr lang="pl-PL" kern="0" dirty="0">
                <a:solidFill>
                  <a:srgbClr val="C00000"/>
                </a:solidFill>
                <a:latin typeface="Times New Roman"/>
                <a:ea typeface="Times New Roman"/>
              </a:rPr>
              <a:t>0 – 9) </a:t>
            </a:r>
          </a:p>
        </p:txBody>
      </p:sp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2160672" y="3524249"/>
            <a:ext cx="3786771" cy="348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lang="cs-CZ" kern="0" dirty="0">
                <a:solidFill>
                  <a:srgbClr val="0070C0"/>
                </a:solidFill>
                <a:latin typeface="Times New Roman"/>
                <a:ea typeface="Times New Roman"/>
              </a:rPr>
              <a:t>Skupinové číslo tvaru </a:t>
            </a:r>
            <a:r>
              <a:rPr lang="cs-CZ" kern="0" dirty="0" smtClean="0">
                <a:solidFill>
                  <a:srgbClr val="0070C0"/>
                </a:solidFill>
                <a:latin typeface="Times New Roman"/>
                <a:ea typeface="Times New Roman"/>
              </a:rPr>
              <a:t>stroje (0 </a:t>
            </a:r>
            <a:r>
              <a:rPr lang="cs-CZ" kern="0" dirty="0">
                <a:solidFill>
                  <a:srgbClr val="0070C0"/>
                </a:solidFill>
                <a:latin typeface="Times New Roman"/>
                <a:ea typeface="Times New Roman"/>
              </a:rPr>
              <a:t>– </a:t>
            </a:r>
            <a:r>
              <a:rPr lang="cs-CZ" kern="0" dirty="0" smtClean="0">
                <a:solidFill>
                  <a:srgbClr val="0070C0"/>
                </a:solidFill>
                <a:latin typeface="Times New Roman"/>
                <a:ea typeface="Times New Roman"/>
              </a:rPr>
              <a:t>9) </a:t>
            </a:r>
            <a:endParaRPr lang="cs-CZ" kern="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     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59" name="Text Box 45"/>
          <p:cNvSpPr txBox="1">
            <a:spLocks noChangeArrowheads="1"/>
          </p:cNvSpPr>
          <p:nvPr/>
        </p:nvSpPr>
        <p:spPr bwMode="auto">
          <a:xfrm>
            <a:off x="619185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IM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grpSp>
        <p:nvGrpSpPr>
          <p:cNvPr id="126" name="Skupina 125"/>
          <p:cNvGrpSpPr/>
          <p:nvPr/>
        </p:nvGrpSpPr>
        <p:grpSpPr>
          <a:xfrm>
            <a:off x="2182266" y="3163952"/>
            <a:ext cx="4635858" cy="720461"/>
            <a:chOff x="2182266" y="3163952"/>
            <a:chExt cx="4635858" cy="720461"/>
          </a:xfrm>
        </p:grpSpPr>
        <p:cxnSp>
          <p:nvCxnSpPr>
            <p:cNvPr id="52" name="Line 49"/>
            <p:cNvCxnSpPr/>
            <p:nvPr/>
          </p:nvCxnSpPr>
          <p:spPr bwMode="auto">
            <a:xfrm>
              <a:off x="6674124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Line 51"/>
            <p:cNvCxnSpPr/>
            <p:nvPr/>
          </p:nvCxnSpPr>
          <p:spPr bwMode="auto">
            <a:xfrm flipH="1">
              <a:off x="2182266" y="3880041"/>
              <a:ext cx="4559257" cy="0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Přímá spojnice 4"/>
            <p:cNvCxnSpPr/>
            <p:nvPr/>
          </p:nvCxnSpPr>
          <p:spPr>
            <a:xfrm flipV="1">
              <a:off x="6749650" y="3164413"/>
              <a:ext cx="0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Skupina 130"/>
          <p:cNvGrpSpPr/>
          <p:nvPr/>
        </p:nvGrpSpPr>
        <p:grpSpPr>
          <a:xfrm>
            <a:off x="2175524" y="3163952"/>
            <a:ext cx="5047788" cy="1106404"/>
            <a:chOff x="2175524" y="3163952"/>
            <a:chExt cx="5047788" cy="1106404"/>
          </a:xfrm>
        </p:grpSpPr>
        <p:cxnSp>
          <p:nvCxnSpPr>
            <p:cNvPr id="61" name="Line 52"/>
            <p:cNvCxnSpPr/>
            <p:nvPr/>
          </p:nvCxnSpPr>
          <p:spPr bwMode="auto">
            <a:xfrm>
              <a:off x="6935312" y="3163952"/>
              <a:ext cx="288000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Line 54"/>
            <p:cNvCxnSpPr/>
            <p:nvPr/>
          </p:nvCxnSpPr>
          <p:spPr bwMode="auto">
            <a:xfrm flipH="1">
              <a:off x="2175524" y="4270356"/>
              <a:ext cx="4911965" cy="0"/>
            </a:xfrm>
            <a:prstGeom prst="line">
              <a:avLst/>
            </a:prstGeom>
            <a:noFill/>
            <a:ln w="9525">
              <a:solidFill>
                <a:srgbClr val="8064A2">
                  <a:lumMod val="75000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Přímá spojnice 76"/>
            <p:cNvCxnSpPr/>
            <p:nvPr/>
          </p:nvCxnSpPr>
          <p:spPr>
            <a:xfrm flipV="1">
              <a:off x="7082157" y="3164413"/>
              <a:ext cx="0" cy="1104212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Skupina 131"/>
          <p:cNvGrpSpPr/>
          <p:nvPr/>
        </p:nvGrpSpPr>
        <p:grpSpPr>
          <a:xfrm>
            <a:off x="2175524" y="3163952"/>
            <a:ext cx="5340996" cy="1448218"/>
            <a:chOff x="2175524" y="3163952"/>
            <a:chExt cx="5340996" cy="1448218"/>
          </a:xfrm>
        </p:grpSpPr>
        <p:cxnSp>
          <p:nvCxnSpPr>
            <p:cNvPr id="64" name="Line 55"/>
            <p:cNvCxnSpPr/>
            <p:nvPr/>
          </p:nvCxnSpPr>
          <p:spPr bwMode="auto">
            <a:xfrm>
              <a:off x="7372520" y="3163952"/>
              <a:ext cx="144000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Line 57"/>
            <p:cNvCxnSpPr/>
            <p:nvPr/>
          </p:nvCxnSpPr>
          <p:spPr bwMode="auto">
            <a:xfrm flipH="1">
              <a:off x="2175524" y="4612170"/>
              <a:ext cx="5278439" cy="0"/>
            </a:xfrm>
            <a:prstGeom prst="line">
              <a:avLst/>
            </a:prstGeom>
            <a:noFill/>
            <a:ln w="952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Přímá spojnice 77"/>
            <p:cNvCxnSpPr/>
            <p:nvPr/>
          </p:nvCxnSpPr>
          <p:spPr>
            <a:xfrm flipV="1">
              <a:off x="7447655" y="3164413"/>
              <a:ext cx="0" cy="1440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 Box 45"/>
          <p:cNvSpPr txBox="1">
            <a:spLocks noChangeArrowheads="1"/>
          </p:cNvSpPr>
          <p:nvPr/>
        </p:nvSpPr>
        <p:spPr bwMode="auto">
          <a:xfrm>
            <a:off x="619185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IM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8" name="Text Box 45"/>
          <p:cNvSpPr txBox="1">
            <a:spLocks noChangeArrowheads="1"/>
          </p:cNvSpPr>
          <p:nvPr/>
        </p:nvSpPr>
        <p:spPr bwMode="auto">
          <a:xfrm>
            <a:off x="619185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IM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129" name="Text Box 45"/>
          <p:cNvSpPr txBox="1">
            <a:spLocks noChangeArrowheads="1"/>
          </p:cNvSpPr>
          <p:nvPr/>
        </p:nvSpPr>
        <p:spPr bwMode="auto">
          <a:xfrm>
            <a:off x="6191854" y="2869559"/>
            <a:ext cx="1506339" cy="27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IM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Times New Roman"/>
              </a:rPr>
              <a:t>X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Times New Roman"/>
                <a:ea typeface="Times New Roman"/>
              </a:rPr>
              <a:t>XX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  <a:r>
              <a:rPr kumimoji="0" lang="cs-CZ" b="0" i="0" u="none" strike="noStrike" kern="0" cap="none" spc="1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Times New Roman"/>
              </a:rPr>
              <a:t>X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47684" y="5387650"/>
            <a:ext cx="8796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1001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Stroj se dvěma ložiskovými štíty, patkový, s jedním válcovým </a:t>
            </a:r>
          </a:p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koncem hřídele, montovaný vodorovně. 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5109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127" grpId="0"/>
      <p:bldP spid="128" grpId="0"/>
      <p:bldP spid="129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Shrnutí učiva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400" y="940526"/>
            <a:ext cx="8275750" cy="637467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Hlavní části elektrických strojů jsou: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Elektrický obvod slouží: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Základní části elektrického obvodu je:</a:t>
            </a: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buClrTx/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Při průchodu proudu vinutím vznikají v elektrickém obvodu:</a:t>
            </a: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533400" y="2992789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vedení elektrického proudu.</a:t>
            </a: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533400" y="423376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533400" y="5536735"/>
            <a:ext cx="7722326" cy="6648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>
              <a:lnSpc>
                <a:spcPct val="120000"/>
              </a:lnSpc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lnSpc>
                <a:spcPct val="120000"/>
              </a:lnSpc>
              <a:buClr>
                <a:schemeClr val="bg1"/>
              </a:buClr>
            </a:pPr>
            <a:r>
              <a:rPr lang="cs-CZ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Jouleovy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tepelné ztráty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533400" y="1771673"/>
            <a:ext cx="7722326" cy="718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magnetický obvod, elektrický obvod,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izolace a další provozně konstrukční části /kryty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chlazení, rámy, podvozky,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…/.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6864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0"/>
            <a:ext cx="871728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Materiály na vinutí elektrických strojů jsou: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Izolace se vkládá mezi: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Základní funkce izolace jsou: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8. K izolačním materiálům patří: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9. Třídy izolací udávají: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426720" y="8422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měď, hliník, mosaz a bronz.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19594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závity vinutí, jednotlivými fázemi, fázemi a zemí, vinutím a magnetickým obvodem, vinutím a kostrou, plechy magnetického obvodu.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0766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zajištění elektrické a mechanické pevnosti, odvod tepla ze stroje, odolnost vůči teplotám, prachu, vlhkosti, chemickým a jiným vlivům.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1938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laky, keramické hmoty, oxidy, slídy, silikony, PVC, vzduch, transformátorový olej.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5307949"/>
            <a:ext cx="7722326" cy="576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Mezní teploty jednotlivých izolantů.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4908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35386" y="98968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1" y="3567891"/>
            <a:ext cx="7492971" cy="271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Vzhledem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k rozsahu učiva lze výukový materiál použít ve více než jedné vyučovací hodině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odpověď v části shrnutí učiva se zobrazí při kliknutí myší na zástupný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symbol           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7672811" y="5694629"/>
            <a:ext cx="439092" cy="117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29630" y="1726619"/>
            <a:ext cx="7212312" cy="1573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s hlavními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konstrukčními částmi elektrických strojů. P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opisuje elektrický obvod, vinutí, ztráty ve vinutí, </a:t>
            </a:r>
            <a:r>
              <a:rPr lang="cs-CZ" sz="1500" kern="5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iz</a:t>
            </a:r>
            <a:r>
              <a:rPr kumimoji="0" lang="cs-CZ" sz="1500" b="0" i="0" u="none" strike="noStrike" kern="5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olaci</a:t>
            </a:r>
            <a:r>
              <a:rPr lang="cs-CZ" sz="15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kryty a další provozně konstrukční části elektrických strojů. 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7539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0"/>
            <a:ext cx="8717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10. Základní funkce krytů: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11. Druh krytí je dán označením: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12. Chlazení je konstrukční část, která slouží: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13. Elektrické stroje používají dva typy chlazení: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14. Montážní části jsou části, které slouží:</a:t>
            </a: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426720" y="8422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chrání stroj před vniknutím cizích předmětů a vody, chrání obsluhu před úrazy vzniklými dotykem s živými nebo pohybujícími se částmi stroje.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19594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IP XX </a:t>
            </a:r>
            <a:r>
              <a:rPr lang="cs-CZ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XX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0766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odvodu ztrátového tepla.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1938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přímé: chladivo prochází vnitřkem vodičů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nepřímé: chladivo odvádí teplo z povrchu aktivních částí.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5307949"/>
            <a:ext cx="7722326" cy="622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upevnění stroje a ke spojení stroje s poháněným zařízením.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0077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932" y="1019200"/>
            <a:ext cx="7514035" cy="1314449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Seznam použitých zdrojů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2403566"/>
            <a:ext cx="8489564" cy="34802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[1]	VAVŘIŇÁK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ING, Petr. 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Elektrické stroje a přístroje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 Učební texty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 	žáky naší školy 	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].[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cit.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15.2.2014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].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Dostupný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WWW:	http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dev.webdevel.cz/na-jizdarne.cz/wp-	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cs-CZ" smtClean="0">
                <a:latin typeface="Arial" panose="020B0604020202020204" pitchFamily="34" charset="0"/>
                <a:cs typeface="Arial" panose="020B0604020202020204" pitchFamily="34" charset="0"/>
              </a:rPr>
              <a:t>/2013/10/elektricke_stroje_a_pristroje.pdf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2]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/>
              <a:t>ŘÍHA</a:t>
            </a:r>
            <a:r>
              <a:rPr lang="cs-CZ" dirty="0"/>
              <a:t>, Josef. </a:t>
            </a:r>
            <a:r>
              <a:rPr lang="cs-CZ" i="1" dirty="0"/>
              <a:t>elektrické stroje a přístroje</a:t>
            </a:r>
            <a:r>
              <a:rPr lang="cs-CZ" dirty="0"/>
              <a:t>. Praha: SNTL - </a:t>
            </a:r>
            <a:r>
              <a:rPr lang="cs-CZ" dirty="0" smtClean="0"/>
              <a:t>	nakladatelství </a:t>
            </a:r>
            <a:r>
              <a:rPr lang="cs-CZ" dirty="0"/>
              <a:t>technické </a:t>
            </a:r>
            <a:r>
              <a:rPr lang="cs-CZ" dirty="0" smtClean="0"/>
              <a:t>	literatury</a:t>
            </a:r>
            <a:r>
              <a:rPr lang="cs-CZ" dirty="0"/>
              <a:t>, 1986, ISBN 2920.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4019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102" y="1088572"/>
            <a:ext cx="8229600" cy="5556067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Hlavní </a:t>
            </a: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části </a:t>
            </a: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elektrických </a:t>
            </a: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strojů </a:t>
            </a: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5400" dirty="0"/>
          </a:p>
        </p:txBody>
      </p:sp>
    </p:spTree>
    <p:extLst>
      <p:ext uri="{BB962C8B-B14F-4D97-AF65-F5344CB8AC3E}">
        <p14:creationId xmlns="" xmlns:p14="http://schemas.microsoft.com/office/powerpoint/2010/main" val="10451797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3067" y="707572"/>
            <a:ext cx="8077200" cy="1251857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Hlavní části </a:t>
            </a:r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elektrických strojů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5981" y="1872343"/>
            <a:ext cx="8251371" cy="4393474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magnetický obvod 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elektrický obvod 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izolace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další provozně konstrukční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části: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kryty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chlazení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montážní části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/rámy, podvozky, …/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027208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3034" y="637903"/>
            <a:ext cx="6554867" cy="1524000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Elektrický obvod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274" y="2074817"/>
            <a:ext cx="7748451" cy="3831772"/>
          </a:xfrm>
        </p:spPr>
        <p:txBody>
          <a:bodyPr/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slouží k vedení elektrického proudu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základní části elektrického obvodu je vinutí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průchodu proudu vinutím vznikají v elektrickém obvodu </a:t>
            </a:r>
            <a:r>
              <a:rPr lang="cs-CZ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Jouleovy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tepelné 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ztráty </a:t>
            </a:r>
            <a:r>
              <a:rPr lang="el-G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4081179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208230" y="693527"/>
            <a:ext cx="8872396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cs-CZ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cs-CZ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 elektrických strojů</a:t>
            </a:r>
          </a:p>
          <a:p>
            <a:pPr algn="ctr">
              <a:lnSpc>
                <a:spcPct val="150000"/>
              </a:lnSpc>
            </a:pPr>
            <a:endParaRPr lang="cs-CZ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průchodu proudu vinutím vzniká magnetické pole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proměnném magnetickém poli se ve vinutí indukuje napětí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tvar, počet cívek a počet závitů vinutí závisí na druhu a velikosti stroje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průřez vinutí závisí na procházejícím proudu, materiálu a chlazení vinutí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 magnetický obvod obepíná (transformátory) nebo je uloženo v drážkách magnetického obvodu (točivé stroje)</a:t>
            </a:r>
          </a:p>
          <a:p>
            <a:pPr lvl="1"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884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53623" y="638948"/>
            <a:ext cx="8280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cs-CZ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cs-CZ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Materiály na vinutí elektrických strojů</a:t>
            </a:r>
          </a:p>
          <a:p>
            <a:pPr>
              <a:lnSpc>
                <a:spcPct val="150000"/>
              </a:lnSpc>
            </a:pPr>
            <a:endParaRPr lang="cs-CZ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měď /tažená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elektricky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rafinovaná/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nejpoužívanější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hliník - je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levnější a lehčí,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má větší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rezistivitu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/transformátory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velkých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výkonů, rotory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asynchronních motorů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nakrátko/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mosaz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bronz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6478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5985" y="521979"/>
            <a:ext cx="8077200" cy="1420032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Izolace </a:t>
            </a:r>
            <a:br>
              <a:rPr lang="cs-CZ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31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400" y="1777285"/>
            <a:ext cx="7631806" cy="4242515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jednotlivými závity vinutí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fázemi navzájem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fázemi a zemí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vinutím a magnetickým obvodem či kostrou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plechy magnetického obvodu</a:t>
            </a:r>
          </a:p>
          <a:p>
            <a:pPr>
              <a:buClrTx/>
            </a:pP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987146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606172" y="1379177"/>
            <a:ext cx="8280000" cy="502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Izolace</a:t>
            </a:r>
          </a:p>
          <a:p>
            <a:pPr algn="ctr">
              <a:lnSpc>
                <a:spcPct val="150000"/>
              </a:lnSpc>
            </a:pPr>
            <a:endParaRPr lang="cs-CZ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zajišťuje elektrickou, popřípadě i mechanickou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pevnost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musí vydržet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určité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teploty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teplo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vzniklé ve stroji musí spolehlivě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odvádět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musí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odolávat prachu, vlhkosti, chemickým či jiným vnějším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vlivům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41696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1874</TotalTime>
  <Words>994</Words>
  <Application>Microsoft Office PowerPoint</Application>
  <PresentationFormat>Předvádění na obrazovce (4:3)</PresentationFormat>
  <Paragraphs>232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Řez</vt:lpstr>
      <vt:lpstr>Snímek 1</vt:lpstr>
      <vt:lpstr>Snímek 2</vt:lpstr>
      <vt:lpstr>Hlavní části  elektrických strojů  II. </vt:lpstr>
      <vt:lpstr>Hlavní části  elektrických strojů </vt:lpstr>
      <vt:lpstr>2. Elektrický obvod</vt:lpstr>
      <vt:lpstr>Snímek 6</vt:lpstr>
      <vt:lpstr>Snímek 7</vt:lpstr>
      <vt:lpstr> 3. Izolace  </vt:lpstr>
      <vt:lpstr>Snímek 9</vt:lpstr>
      <vt:lpstr>Izolační materiály </vt:lpstr>
      <vt:lpstr>Třídy izolací </vt:lpstr>
      <vt:lpstr> 4. Kryty </vt:lpstr>
      <vt:lpstr>Snímek 13</vt:lpstr>
      <vt:lpstr> 5. CHLAZENÍ </vt:lpstr>
      <vt:lpstr>Snímek 15</vt:lpstr>
      <vt:lpstr>Snímek 16</vt:lpstr>
      <vt:lpstr>Snímek 17</vt:lpstr>
      <vt:lpstr>Shrnutí učiva</vt:lpstr>
      <vt:lpstr>Snímek 19</vt:lpstr>
      <vt:lpstr>Snímek 20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138</cp:revision>
  <dcterms:created xsi:type="dcterms:W3CDTF">2012-07-12T23:33:55Z</dcterms:created>
  <dcterms:modified xsi:type="dcterms:W3CDTF">2014-07-09T19:45:19Z</dcterms:modified>
  <cp:contentStatus/>
</cp:coreProperties>
</file>