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4"/>
  </p:notesMasterIdLst>
  <p:sldIdLst>
    <p:sldId id="300" r:id="rId2"/>
    <p:sldId id="301" r:id="rId3"/>
    <p:sldId id="290" r:id="rId4"/>
    <p:sldId id="292" r:id="rId5"/>
    <p:sldId id="263" r:id="rId6"/>
    <p:sldId id="261" r:id="rId7"/>
    <p:sldId id="264" r:id="rId8"/>
    <p:sldId id="295" r:id="rId9"/>
    <p:sldId id="291" r:id="rId10"/>
    <p:sldId id="266" r:id="rId11"/>
    <p:sldId id="296" r:id="rId12"/>
    <p:sldId id="293" r:id="rId13"/>
    <p:sldId id="268" r:id="rId14"/>
    <p:sldId id="294" r:id="rId15"/>
    <p:sldId id="269" r:id="rId16"/>
    <p:sldId id="272" r:id="rId17"/>
    <p:sldId id="270" r:id="rId18"/>
    <p:sldId id="275" r:id="rId19"/>
    <p:sldId id="297" r:id="rId20"/>
    <p:sldId id="298" r:id="rId21"/>
    <p:sldId id="299" r:id="rId22"/>
    <p:sldId id="302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5649A-62E6-4671-B3DA-D3C22676817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016D-1B4F-4105-8ACC-E4545F002CD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976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89576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7016D-1B4F-4105-8ACC-E4545F002CD6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7723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47296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657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6069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36906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54047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21826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2724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41074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6716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7073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2707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069055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91999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80633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81436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83751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18645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688878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7133" y="284434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56244624"/>
              </p:ext>
            </p:extLst>
          </p:nvPr>
        </p:nvGraphicFramePr>
        <p:xfrm>
          <a:off x="581480" y="1929789"/>
          <a:ext cx="7974045" cy="3900190"/>
        </p:xfrm>
        <a:graphic>
          <a:graphicData uri="http://schemas.openxmlformats.org/drawingml/2006/table">
            <a:tbl>
              <a:tblPr/>
              <a:tblGrid>
                <a:gridCol w="2526697"/>
                <a:gridCol w="5447348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VY_32_INOVACE_522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- Hlavní části elektrických strojů I -  magnetický obvod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10. 2. 2014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magnetický obvod, ztráty v magnetickém obvodu, elektrotechnické plechy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701421" y="6160884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393991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160414" y="796320"/>
            <a:ext cx="6554867" cy="970940"/>
          </a:xfrm>
        </p:spPr>
        <p:txBody>
          <a:bodyPr/>
          <a:lstStyle/>
          <a:p>
            <a:pPr lvl="2" algn="ctr" defTabSz="457200" rtl="0">
              <a:spcBef>
                <a:spcPct val="0"/>
              </a:spcBef>
            </a:pPr>
            <a:r>
              <a:rPr lang="cs-C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Ztráty hysterezní </a:t>
            </a:r>
            <a:r>
              <a:rPr lang="el-G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cs-CZ" sz="2400" b="1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80891" y="2129247"/>
            <a:ext cx="7913915" cy="4728753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hysterezní ztráty vznikají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přemagnetováváním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železa 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práce potřebná k přemagnetování je úměrná ploše hysterezní smyčky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>
              <a:lnSpc>
                <a:spcPct val="150000"/>
              </a:lnSpc>
              <a:buClr>
                <a:schemeClr val="bg1"/>
              </a:buClr>
              <a:buNone/>
            </a:pPr>
            <a:endParaRPr lang="cs-CZ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 algn="ctr">
              <a:lnSpc>
                <a:spcPct val="150000"/>
              </a:lnSpc>
              <a:buClr>
                <a:schemeClr val="bg1"/>
              </a:buClr>
              <a:buNone/>
            </a:pPr>
            <a:r>
              <a:rPr 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 </a:t>
            </a:r>
            <a:r>
              <a:rPr lang="cs-CZ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dodána feromagnetickým látkám </a:t>
            </a:r>
            <a:r>
              <a:rPr 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sz="20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přemagnetovávání</a:t>
            </a:r>
            <a:r>
              <a:rPr lang="cs-CZ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mění v </a:t>
            </a:r>
            <a:r>
              <a:rPr lang="cs-CZ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teplo.</a:t>
            </a:r>
          </a:p>
          <a:p>
            <a:pPr marL="457200" lvl="1" indent="0" algn="ctr">
              <a:lnSpc>
                <a:spcPct val="150000"/>
              </a:lnSpc>
              <a:buClr>
                <a:schemeClr val="bg1"/>
              </a:buClr>
              <a:buNone/>
            </a:pPr>
            <a:endParaRPr lang="cs-CZ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0" algn="ctr">
              <a:lnSpc>
                <a:spcPct val="150000"/>
              </a:lnSpc>
              <a:buClr>
                <a:schemeClr val="bg1"/>
              </a:buClr>
              <a:buNone/>
            </a:pPr>
            <a:endParaRPr lang="cs-CZ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555513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076459"/>
          </a:xfrm>
        </p:spPr>
        <p:txBody>
          <a:bodyPr/>
          <a:lstStyle/>
          <a:p>
            <a:pPr algn="ctr"/>
            <a:r>
              <a:rPr lang="cs-CZ" b="1" kern="0" cap="none" dirty="0" smtClean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Výpočet ztrát hysterezních</a:t>
            </a:r>
            <a:r>
              <a:rPr lang="cs-CZ" sz="2400" b="1" kern="0" cap="none" baseline="-25000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kern="0" cap="none" baseline="-25000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Zástupný symbol pro text 6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533399" y="1609859"/>
                <a:ext cx="8211355" cy="515691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𝑝𝑟𝑜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cs-CZ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cs-CZ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cs-CZ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cs-CZ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  <m:sup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1,6</m:t>
                          </m:r>
                        </m:sup>
                      </m:sSubSup>
                      <m:r>
                        <a:rPr lang="cs-CZ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𝑓𝑚</m:t>
                      </m:r>
                      <m:r>
                        <a:rPr lang="cs-CZ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["/>
                          <m:endChr m:val="]"/>
                          <m:ctrlP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</m:d>
                    </m:oMath>
                  </m:oMathPara>
                </a14:m>
                <a:endParaRPr lang="cs-CZ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cs-CZ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>
                          <a:latin typeface="Cambria Math" panose="02040503050406030204" pitchFamily="18" charset="0"/>
                        </a:rPr>
                        <m:t>𝑝𝑟𝑜</m:t>
                      </m:r>
                      <m:r>
                        <a:rPr lang="cs-CZ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cs-CZ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cs-CZ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cs-CZ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cs-CZ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dirty="0" smtClean="0">
                  <a:ea typeface="Cambria Math" panose="02040503050406030204" pitchFamily="18" charset="0"/>
                </a:endParaRPr>
              </a:p>
              <a:p>
                <a:r>
                  <a:rPr lang="cs-CZ" dirty="0" smtClean="0"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r>
                      <a:rPr lang="cs-CZ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cs-CZ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sSubSup>
                      <m:sSubSupPr>
                        <m:ctrlPr>
                          <a:rPr lang="cs-C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cs-C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  <m:sup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cs-CZ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𝑓𝑚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d>
                      <m:dPr>
                        <m:begChr m:val="["/>
                        <m:endChr m:val="]"/>
                        <m:ctrlP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</m:d>
                  </m:oMath>
                </a14:m>
                <a:endParaRPr lang="cs-CZ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cs-CZ" dirty="0">
                  <a:ea typeface="Cambria Math" panose="02040503050406030204" pitchFamily="18" charset="0"/>
                </a:endParaRPr>
              </a:p>
              <a:p>
                <a:r>
                  <a:rPr lang="cs-CZ" dirty="0" smtClean="0"/>
                  <a:t>						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𝑘𝑜𝑛𝑠𝑡𝑎𝑛𝑡𝑎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á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𝑣𝑖𝑠𝑒𝑗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í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𝑛𝑎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𝑚𝑎𝑡𝑒𝑟𝑖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á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𝑙𝑢</m:t>
                    </m:r>
                  </m:oMath>
                </a14:m>
                <a:endParaRPr lang="cs-CZ" dirty="0"/>
              </a:p>
              <a:p>
                <a:r>
                  <a:rPr lang="cs-CZ" dirty="0">
                    <a:ea typeface="Cambria Math" panose="02040503050406030204" pitchFamily="18" charset="0"/>
                  </a:rPr>
                  <a:t>			</a:t>
                </a:r>
                <a:r>
                  <a:rPr lang="cs-CZ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cs-CZ" i="1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𝑎𝑚𝑝𝑙𝑖𝑡𝑢𝑑𝑎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𝑚𝑎𝑔𝑛𝑒𝑡𝑖𝑐𝑘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é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𝑖𝑛𝑑𝑢𝑘𝑐𝑒</m:t>
                    </m:r>
                  </m:oMath>
                </a14:m>
                <a:endParaRPr lang="cs-CZ" dirty="0"/>
              </a:p>
              <a:p>
                <a:r>
                  <a:rPr lang="cs-CZ" dirty="0"/>
                  <a:t>						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𝑓𝑟𝑒𝑘𝑣𝑒𝑛𝑐𝑒</m:t>
                    </m:r>
                  </m:oMath>
                </a14:m>
                <a:endParaRPr lang="cs-CZ" dirty="0"/>
              </a:p>
              <a:p>
                <a:r>
                  <a:rPr lang="cs-CZ" dirty="0"/>
                  <a:t>						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h𝑚𝑜𝑡𝑛𝑜𝑠𝑡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ž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𝑒𝑙𝑒𝑧𝑎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𝑚𝑎𝑔𝑛𝑒𝑡𝑖𝑐𝑘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é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𝑜𝑏𝑣𝑜𝑑𝑢</m:t>
                    </m:r>
                  </m:oMath>
                </a14:m>
                <a:endParaRPr lang="cs-CZ" dirty="0"/>
              </a:p>
              <a:p>
                <a:endParaRPr lang="cs-CZ" b="0" dirty="0" smtClean="0">
                  <a:ea typeface="Cambria Math" panose="02040503050406030204" pitchFamily="18" charset="0"/>
                </a:endParaRPr>
              </a:p>
              <a:p>
                <a:pPr marL="0" lvl="1"/>
                <a:r>
                  <a:rPr lang="cs-CZ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Při frekvenci 50 Hz tvoří hysterezní ztráty </a:t>
                </a:r>
                <a:r>
                  <a:rPr lang="el-GR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cs-CZ" sz="2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cs-CZ" sz="2000" baseline="-25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cs-CZ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asi 70 % celkových ztrát v železe </a:t>
                </a:r>
                <a:r>
                  <a:rPr lang="el-GR" sz="2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cs-CZ" sz="2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cs-CZ" sz="2000" baseline="-250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</a:t>
                </a:r>
                <a:r>
                  <a:rPr lang="cs-CZ" sz="2000" baseline="-25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cs-CZ" dirty="0"/>
              </a:p>
            </p:txBody>
          </p:sp>
        </mc:Choice>
        <mc:Fallback>
          <p:sp>
            <p:nvSpPr>
              <p:cNvPr id="7" name="Zástupný symbol pro text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33399" y="1609859"/>
                <a:ext cx="8211355" cy="5156916"/>
              </a:xfrm>
              <a:blipFill rotWithShape="0">
                <a:blip r:embed="rId2" cstate="print"/>
                <a:stretch>
                  <a:fillRect l="-742" r="-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55357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030" y="276723"/>
            <a:ext cx="6554867" cy="1486057"/>
          </a:xfrm>
        </p:spPr>
        <p:txBody>
          <a:bodyPr/>
          <a:lstStyle/>
          <a:p>
            <a:pPr algn="ctr"/>
            <a:r>
              <a:rPr lang="cs-CZ" sz="2400" b="1" cap="none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Omezení ztrát hysterezí </a:t>
            </a:r>
            <a:r>
              <a:rPr lang="el-G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cap="none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</a:t>
            </a:r>
            <a:endParaRPr lang="cs-CZ" cap="none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2736" y="1358951"/>
            <a:ext cx="7452361" cy="5120226"/>
          </a:xfrm>
        </p:spPr>
        <p:txBody>
          <a:bodyPr>
            <a:normAutofit/>
          </a:bodyPr>
          <a:lstStyle/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použitím materiálu s malou plochou hysterezní smyčky </a:t>
            </a: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buClr>
                <a:schemeClr val="bg1"/>
              </a:buClr>
              <a:buNone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technologií válcování elektrotechnických plechů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  <p:grpSp>
        <p:nvGrpSpPr>
          <p:cNvPr id="34" name="Skupina 33"/>
          <p:cNvGrpSpPr>
            <a:grpSpLocks noChangeAspect="1"/>
          </p:cNvGrpSpPr>
          <p:nvPr/>
        </p:nvGrpSpPr>
        <p:grpSpPr>
          <a:xfrm>
            <a:off x="3029142" y="2479064"/>
            <a:ext cx="3320570" cy="2880000"/>
            <a:chOff x="-2" y="-253615"/>
            <a:chExt cx="6699724" cy="5813675"/>
          </a:xfrm>
        </p:grpSpPr>
        <p:grpSp>
          <p:nvGrpSpPr>
            <p:cNvPr id="35" name="Skupina 34"/>
            <p:cNvGrpSpPr/>
            <p:nvPr/>
          </p:nvGrpSpPr>
          <p:grpSpPr>
            <a:xfrm>
              <a:off x="-2" y="-253615"/>
              <a:ext cx="6699724" cy="5813675"/>
              <a:chOff x="-2" y="-253615"/>
              <a:chExt cx="6699724" cy="5813675"/>
            </a:xfrm>
          </p:grpSpPr>
          <p:sp>
            <p:nvSpPr>
              <p:cNvPr id="38" name="Volný tvar 37"/>
              <p:cNvSpPr/>
              <p:nvPr/>
            </p:nvSpPr>
            <p:spPr>
              <a:xfrm>
                <a:off x="1306286" y="284309"/>
                <a:ext cx="2389136" cy="2598547"/>
              </a:xfrm>
              <a:custGeom>
                <a:avLst/>
                <a:gdLst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0827 w 2398036"/>
                  <a:gd name="connsiteY29" fmla="*/ 731327 h 2598547"/>
                  <a:gd name="connsiteX30" fmla="*/ 622406 w 2398036"/>
                  <a:gd name="connsiteY30" fmla="*/ 785115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72028 w 2398036"/>
                  <a:gd name="connsiteY29" fmla="*/ 738037 h 2598547"/>
                  <a:gd name="connsiteX30" fmla="*/ 622406 w 2398036"/>
                  <a:gd name="connsiteY30" fmla="*/ 785115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72028 w 2398036"/>
                  <a:gd name="connsiteY29" fmla="*/ 738037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56370 w 2398036"/>
                  <a:gd name="connsiteY26" fmla="*/ 518218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370 w 2398036"/>
                  <a:gd name="connsiteY26" fmla="*/ 518218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84776 w 2398036"/>
                  <a:gd name="connsiteY27" fmla="*/ 567765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08456 w 2398036"/>
                  <a:gd name="connsiteY4" fmla="*/ 1881799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08456 w 2398036"/>
                  <a:gd name="connsiteY4" fmla="*/ 1881799 h 2598547"/>
                  <a:gd name="connsiteX5" fmla="*/ 1341420 w 2398036"/>
                  <a:gd name="connsiteY5" fmla="*/ 1718201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08456 w 2398036"/>
                  <a:gd name="connsiteY4" fmla="*/ 1881799 h 2598547"/>
                  <a:gd name="connsiteX5" fmla="*/ 1341420 w 2398036"/>
                  <a:gd name="connsiteY5" fmla="*/ 1718201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81505 w 2398036"/>
                  <a:gd name="connsiteY40" fmla="*/ 210221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05177 w 2389136"/>
                  <a:gd name="connsiteY0" fmla="*/ 2598547 h 2598547"/>
                  <a:gd name="connsiteX1" fmla="*/ 1228229 w 2389136"/>
                  <a:gd name="connsiteY1" fmla="*/ 2414130 h 2598547"/>
                  <a:gd name="connsiteX2" fmla="*/ 1251281 w 2389136"/>
                  <a:gd name="connsiteY2" fmla="*/ 2191293 h 2598547"/>
                  <a:gd name="connsiteX3" fmla="*/ 1266649 w 2389136"/>
                  <a:gd name="connsiteY3" fmla="*/ 2068349 h 2598547"/>
                  <a:gd name="connsiteX4" fmla="*/ 1299556 w 2389136"/>
                  <a:gd name="connsiteY4" fmla="*/ 1881799 h 2598547"/>
                  <a:gd name="connsiteX5" fmla="*/ 1332520 w 2389136"/>
                  <a:gd name="connsiteY5" fmla="*/ 1718201 h 2598547"/>
                  <a:gd name="connsiteX6" fmla="*/ 1374226 w 2389136"/>
                  <a:gd name="connsiteY6" fmla="*/ 1522783 h 2598547"/>
                  <a:gd name="connsiteX7" fmla="*/ 1435698 w 2389136"/>
                  <a:gd name="connsiteY7" fmla="*/ 1330682 h 2598547"/>
                  <a:gd name="connsiteX8" fmla="*/ 1504854 w 2389136"/>
                  <a:gd name="connsiteY8" fmla="*/ 1123213 h 2598547"/>
                  <a:gd name="connsiteX9" fmla="*/ 1566327 w 2389136"/>
                  <a:gd name="connsiteY9" fmla="*/ 961848 h 2598547"/>
                  <a:gd name="connsiteX10" fmla="*/ 1650851 w 2389136"/>
                  <a:gd name="connsiteY10" fmla="*/ 792799 h 2598547"/>
                  <a:gd name="connsiteX11" fmla="*/ 1750743 w 2389136"/>
                  <a:gd name="connsiteY11" fmla="*/ 616067 h 2598547"/>
                  <a:gd name="connsiteX12" fmla="*/ 1896740 w 2389136"/>
                  <a:gd name="connsiteY12" fmla="*/ 423966 h 2598547"/>
                  <a:gd name="connsiteX13" fmla="*/ 2019685 w 2389136"/>
                  <a:gd name="connsiteY13" fmla="*/ 293337 h 2598547"/>
                  <a:gd name="connsiteX14" fmla="*/ 2104209 w 2389136"/>
                  <a:gd name="connsiteY14" fmla="*/ 201129 h 2598547"/>
                  <a:gd name="connsiteX15" fmla="*/ 2188733 w 2389136"/>
                  <a:gd name="connsiteY15" fmla="*/ 124288 h 2598547"/>
                  <a:gd name="connsiteX16" fmla="*/ 2273258 w 2389136"/>
                  <a:gd name="connsiteY16" fmla="*/ 62816 h 2598547"/>
                  <a:gd name="connsiteX17" fmla="*/ 2388518 w 2389136"/>
                  <a:gd name="connsiteY17" fmla="*/ 1344 h 2598547"/>
                  <a:gd name="connsiteX18" fmla="*/ 2219470 w 2389136"/>
                  <a:gd name="connsiteY18" fmla="*/ 24396 h 2598547"/>
                  <a:gd name="connsiteX19" fmla="*/ 1973580 w 2389136"/>
                  <a:gd name="connsiteY19" fmla="*/ 70500 h 2598547"/>
                  <a:gd name="connsiteX20" fmla="*/ 1797056 w 2389136"/>
                  <a:gd name="connsiteY20" fmla="*/ 117826 h 2598547"/>
                  <a:gd name="connsiteX21" fmla="*/ 1604747 w 2389136"/>
                  <a:gd name="connsiteY21" fmla="*/ 178077 h 2598547"/>
                  <a:gd name="connsiteX22" fmla="*/ 1434649 w 2389136"/>
                  <a:gd name="connsiteY22" fmla="*/ 245020 h 2598547"/>
                  <a:gd name="connsiteX23" fmla="*/ 1282017 w 2389136"/>
                  <a:gd name="connsiteY23" fmla="*/ 308705 h 2598547"/>
                  <a:gd name="connsiteX24" fmla="*/ 1151389 w 2389136"/>
                  <a:gd name="connsiteY24" fmla="*/ 377862 h 2598547"/>
                  <a:gd name="connsiteX25" fmla="*/ 1026338 w 2389136"/>
                  <a:gd name="connsiteY25" fmla="*/ 455733 h 2598547"/>
                  <a:gd name="connsiteX26" fmla="*/ 947580 w 2389136"/>
                  <a:gd name="connsiteY26" fmla="*/ 513793 h 2598547"/>
                  <a:gd name="connsiteX27" fmla="*/ 867078 w 2389136"/>
                  <a:gd name="connsiteY27" fmla="*/ 567793 h 2598547"/>
                  <a:gd name="connsiteX28" fmla="*/ 781431 w 2389136"/>
                  <a:gd name="connsiteY28" fmla="*/ 636926 h 2598547"/>
                  <a:gd name="connsiteX29" fmla="*/ 654305 w 2389136"/>
                  <a:gd name="connsiteY29" fmla="*/ 749198 h 2598547"/>
                  <a:gd name="connsiteX30" fmla="*/ 609127 w 2389136"/>
                  <a:gd name="connsiteY30" fmla="*/ 802953 h 2598547"/>
                  <a:gd name="connsiteX31" fmla="*/ 559718 w 2389136"/>
                  <a:gd name="connsiteY31" fmla="*/ 869640 h 2598547"/>
                  <a:gd name="connsiteX32" fmla="*/ 482878 w 2389136"/>
                  <a:gd name="connsiteY32" fmla="*/ 984900 h 2598547"/>
                  <a:gd name="connsiteX33" fmla="*/ 429090 w 2389136"/>
                  <a:gd name="connsiteY33" fmla="*/ 1084793 h 2598547"/>
                  <a:gd name="connsiteX34" fmla="*/ 385050 w 2389136"/>
                  <a:gd name="connsiteY34" fmla="*/ 1180294 h 2598547"/>
                  <a:gd name="connsiteX35" fmla="*/ 321513 w 2389136"/>
                  <a:gd name="connsiteY35" fmla="*/ 1307630 h 2598547"/>
                  <a:gd name="connsiteX36" fmla="*/ 267725 w 2389136"/>
                  <a:gd name="connsiteY36" fmla="*/ 1422890 h 2598547"/>
                  <a:gd name="connsiteX37" fmla="*/ 213937 w 2389136"/>
                  <a:gd name="connsiteY37" fmla="*/ 1568887 h 2598547"/>
                  <a:gd name="connsiteX38" fmla="*/ 175517 w 2389136"/>
                  <a:gd name="connsiteY38" fmla="*/ 1722567 h 2598547"/>
                  <a:gd name="connsiteX39" fmla="*/ 121728 w 2389136"/>
                  <a:gd name="connsiteY39" fmla="*/ 1906984 h 2598547"/>
                  <a:gd name="connsiteX40" fmla="*/ 72605 w 2389136"/>
                  <a:gd name="connsiteY40" fmla="*/ 2102217 h 2598547"/>
                  <a:gd name="connsiteX41" fmla="*/ 37204 w 2389136"/>
                  <a:gd name="connsiteY41" fmla="*/ 2291186 h 2598547"/>
                  <a:gd name="connsiteX42" fmla="*/ 21836 w 2389136"/>
                  <a:gd name="connsiteY42" fmla="*/ 2467919 h 2598547"/>
                  <a:gd name="connsiteX43" fmla="*/ 0 w 2389136"/>
                  <a:gd name="connsiteY43" fmla="*/ 2583305 h 2598547"/>
                  <a:gd name="connsiteX0" fmla="*/ 1205177 w 2389136"/>
                  <a:gd name="connsiteY0" fmla="*/ 2598547 h 2598547"/>
                  <a:gd name="connsiteX1" fmla="*/ 1228229 w 2389136"/>
                  <a:gd name="connsiteY1" fmla="*/ 2414130 h 2598547"/>
                  <a:gd name="connsiteX2" fmla="*/ 1251281 w 2389136"/>
                  <a:gd name="connsiteY2" fmla="*/ 2191293 h 2598547"/>
                  <a:gd name="connsiteX3" fmla="*/ 1266649 w 2389136"/>
                  <a:gd name="connsiteY3" fmla="*/ 2068349 h 2598547"/>
                  <a:gd name="connsiteX4" fmla="*/ 1299556 w 2389136"/>
                  <a:gd name="connsiteY4" fmla="*/ 1881799 h 2598547"/>
                  <a:gd name="connsiteX5" fmla="*/ 1332520 w 2389136"/>
                  <a:gd name="connsiteY5" fmla="*/ 1718201 h 2598547"/>
                  <a:gd name="connsiteX6" fmla="*/ 1374226 w 2389136"/>
                  <a:gd name="connsiteY6" fmla="*/ 1522783 h 2598547"/>
                  <a:gd name="connsiteX7" fmla="*/ 1435698 w 2389136"/>
                  <a:gd name="connsiteY7" fmla="*/ 1330682 h 2598547"/>
                  <a:gd name="connsiteX8" fmla="*/ 1504854 w 2389136"/>
                  <a:gd name="connsiteY8" fmla="*/ 1123213 h 2598547"/>
                  <a:gd name="connsiteX9" fmla="*/ 1566327 w 2389136"/>
                  <a:gd name="connsiteY9" fmla="*/ 961848 h 2598547"/>
                  <a:gd name="connsiteX10" fmla="*/ 1650851 w 2389136"/>
                  <a:gd name="connsiteY10" fmla="*/ 792799 h 2598547"/>
                  <a:gd name="connsiteX11" fmla="*/ 1750743 w 2389136"/>
                  <a:gd name="connsiteY11" fmla="*/ 616067 h 2598547"/>
                  <a:gd name="connsiteX12" fmla="*/ 1896740 w 2389136"/>
                  <a:gd name="connsiteY12" fmla="*/ 423966 h 2598547"/>
                  <a:gd name="connsiteX13" fmla="*/ 2019685 w 2389136"/>
                  <a:gd name="connsiteY13" fmla="*/ 293337 h 2598547"/>
                  <a:gd name="connsiteX14" fmla="*/ 2104209 w 2389136"/>
                  <a:gd name="connsiteY14" fmla="*/ 201129 h 2598547"/>
                  <a:gd name="connsiteX15" fmla="*/ 2188733 w 2389136"/>
                  <a:gd name="connsiteY15" fmla="*/ 124288 h 2598547"/>
                  <a:gd name="connsiteX16" fmla="*/ 2273258 w 2389136"/>
                  <a:gd name="connsiteY16" fmla="*/ 62816 h 2598547"/>
                  <a:gd name="connsiteX17" fmla="*/ 2388518 w 2389136"/>
                  <a:gd name="connsiteY17" fmla="*/ 1344 h 2598547"/>
                  <a:gd name="connsiteX18" fmla="*/ 2219470 w 2389136"/>
                  <a:gd name="connsiteY18" fmla="*/ 24396 h 2598547"/>
                  <a:gd name="connsiteX19" fmla="*/ 1973580 w 2389136"/>
                  <a:gd name="connsiteY19" fmla="*/ 70500 h 2598547"/>
                  <a:gd name="connsiteX20" fmla="*/ 1797056 w 2389136"/>
                  <a:gd name="connsiteY20" fmla="*/ 117826 h 2598547"/>
                  <a:gd name="connsiteX21" fmla="*/ 1604747 w 2389136"/>
                  <a:gd name="connsiteY21" fmla="*/ 178077 h 2598547"/>
                  <a:gd name="connsiteX22" fmla="*/ 1434649 w 2389136"/>
                  <a:gd name="connsiteY22" fmla="*/ 245020 h 2598547"/>
                  <a:gd name="connsiteX23" fmla="*/ 1282017 w 2389136"/>
                  <a:gd name="connsiteY23" fmla="*/ 308705 h 2598547"/>
                  <a:gd name="connsiteX24" fmla="*/ 1151389 w 2389136"/>
                  <a:gd name="connsiteY24" fmla="*/ 377862 h 2598547"/>
                  <a:gd name="connsiteX25" fmla="*/ 1026338 w 2389136"/>
                  <a:gd name="connsiteY25" fmla="*/ 455733 h 2598547"/>
                  <a:gd name="connsiteX26" fmla="*/ 947580 w 2389136"/>
                  <a:gd name="connsiteY26" fmla="*/ 513793 h 2598547"/>
                  <a:gd name="connsiteX27" fmla="*/ 867078 w 2389136"/>
                  <a:gd name="connsiteY27" fmla="*/ 567793 h 2598547"/>
                  <a:gd name="connsiteX28" fmla="*/ 781431 w 2389136"/>
                  <a:gd name="connsiteY28" fmla="*/ 636926 h 2598547"/>
                  <a:gd name="connsiteX29" fmla="*/ 654305 w 2389136"/>
                  <a:gd name="connsiteY29" fmla="*/ 749198 h 2598547"/>
                  <a:gd name="connsiteX30" fmla="*/ 609127 w 2389136"/>
                  <a:gd name="connsiteY30" fmla="*/ 802953 h 2598547"/>
                  <a:gd name="connsiteX31" fmla="*/ 559718 w 2389136"/>
                  <a:gd name="connsiteY31" fmla="*/ 869640 h 2598547"/>
                  <a:gd name="connsiteX32" fmla="*/ 482878 w 2389136"/>
                  <a:gd name="connsiteY32" fmla="*/ 984900 h 2598547"/>
                  <a:gd name="connsiteX33" fmla="*/ 429090 w 2389136"/>
                  <a:gd name="connsiteY33" fmla="*/ 1084793 h 2598547"/>
                  <a:gd name="connsiteX34" fmla="*/ 385050 w 2389136"/>
                  <a:gd name="connsiteY34" fmla="*/ 1180294 h 2598547"/>
                  <a:gd name="connsiteX35" fmla="*/ 321513 w 2389136"/>
                  <a:gd name="connsiteY35" fmla="*/ 1307630 h 2598547"/>
                  <a:gd name="connsiteX36" fmla="*/ 267725 w 2389136"/>
                  <a:gd name="connsiteY36" fmla="*/ 1422890 h 2598547"/>
                  <a:gd name="connsiteX37" fmla="*/ 213937 w 2389136"/>
                  <a:gd name="connsiteY37" fmla="*/ 1568887 h 2598547"/>
                  <a:gd name="connsiteX38" fmla="*/ 175517 w 2389136"/>
                  <a:gd name="connsiteY38" fmla="*/ 1722567 h 2598547"/>
                  <a:gd name="connsiteX39" fmla="*/ 121728 w 2389136"/>
                  <a:gd name="connsiteY39" fmla="*/ 1906984 h 2598547"/>
                  <a:gd name="connsiteX40" fmla="*/ 72605 w 2389136"/>
                  <a:gd name="connsiteY40" fmla="*/ 2102217 h 2598547"/>
                  <a:gd name="connsiteX41" fmla="*/ 37204 w 2389136"/>
                  <a:gd name="connsiteY41" fmla="*/ 2291186 h 2598547"/>
                  <a:gd name="connsiteX42" fmla="*/ 21836 w 2389136"/>
                  <a:gd name="connsiteY42" fmla="*/ 2467919 h 2598547"/>
                  <a:gd name="connsiteX43" fmla="*/ 0 w 2389136"/>
                  <a:gd name="connsiteY43" fmla="*/ 2583305 h 2598547"/>
                  <a:gd name="connsiteX0" fmla="*/ 1205177 w 2389136"/>
                  <a:gd name="connsiteY0" fmla="*/ 2598547 h 2598547"/>
                  <a:gd name="connsiteX1" fmla="*/ 1228229 w 2389136"/>
                  <a:gd name="connsiteY1" fmla="*/ 2414130 h 2598547"/>
                  <a:gd name="connsiteX2" fmla="*/ 1251281 w 2389136"/>
                  <a:gd name="connsiteY2" fmla="*/ 2191293 h 2598547"/>
                  <a:gd name="connsiteX3" fmla="*/ 1266649 w 2389136"/>
                  <a:gd name="connsiteY3" fmla="*/ 2068349 h 2598547"/>
                  <a:gd name="connsiteX4" fmla="*/ 1299556 w 2389136"/>
                  <a:gd name="connsiteY4" fmla="*/ 1881799 h 2598547"/>
                  <a:gd name="connsiteX5" fmla="*/ 1332520 w 2389136"/>
                  <a:gd name="connsiteY5" fmla="*/ 1718201 h 2598547"/>
                  <a:gd name="connsiteX6" fmla="*/ 1374226 w 2389136"/>
                  <a:gd name="connsiteY6" fmla="*/ 1522783 h 2598547"/>
                  <a:gd name="connsiteX7" fmla="*/ 1435698 w 2389136"/>
                  <a:gd name="connsiteY7" fmla="*/ 1330682 h 2598547"/>
                  <a:gd name="connsiteX8" fmla="*/ 1504854 w 2389136"/>
                  <a:gd name="connsiteY8" fmla="*/ 1123213 h 2598547"/>
                  <a:gd name="connsiteX9" fmla="*/ 1566327 w 2389136"/>
                  <a:gd name="connsiteY9" fmla="*/ 961848 h 2598547"/>
                  <a:gd name="connsiteX10" fmla="*/ 1650851 w 2389136"/>
                  <a:gd name="connsiteY10" fmla="*/ 792799 h 2598547"/>
                  <a:gd name="connsiteX11" fmla="*/ 1750743 w 2389136"/>
                  <a:gd name="connsiteY11" fmla="*/ 616067 h 2598547"/>
                  <a:gd name="connsiteX12" fmla="*/ 1896740 w 2389136"/>
                  <a:gd name="connsiteY12" fmla="*/ 423966 h 2598547"/>
                  <a:gd name="connsiteX13" fmla="*/ 2019685 w 2389136"/>
                  <a:gd name="connsiteY13" fmla="*/ 293337 h 2598547"/>
                  <a:gd name="connsiteX14" fmla="*/ 2104209 w 2389136"/>
                  <a:gd name="connsiteY14" fmla="*/ 201129 h 2598547"/>
                  <a:gd name="connsiteX15" fmla="*/ 2188733 w 2389136"/>
                  <a:gd name="connsiteY15" fmla="*/ 124288 h 2598547"/>
                  <a:gd name="connsiteX16" fmla="*/ 2273258 w 2389136"/>
                  <a:gd name="connsiteY16" fmla="*/ 62816 h 2598547"/>
                  <a:gd name="connsiteX17" fmla="*/ 2388518 w 2389136"/>
                  <a:gd name="connsiteY17" fmla="*/ 1344 h 2598547"/>
                  <a:gd name="connsiteX18" fmla="*/ 2219470 w 2389136"/>
                  <a:gd name="connsiteY18" fmla="*/ 24396 h 2598547"/>
                  <a:gd name="connsiteX19" fmla="*/ 1973580 w 2389136"/>
                  <a:gd name="connsiteY19" fmla="*/ 70500 h 2598547"/>
                  <a:gd name="connsiteX20" fmla="*/ 1797056 w 2389136"/>
                  <a:gd name="connsiteY20" fmla="*/ 117826 h 2598547"/>
                  <a:gd name="connsiteX21" fmla="*/ 1604747 w 2389136"/>
                  <a:gd name="connsiteY21" fmla="*/ 178077 h 2598547"/>
                  <a:gd name="connsiteX22" fmla="*/ 1434649 w 2389136"/>
                  <a:gd name="connsiteY22" fmla="*/ 245020 h 2598547"/>
                  <a:gd name="connsiteX23" fmla="*/ 1282017 w 2389136"/>
                  <a:gd name="connsiteY23" fmla="*/ 308705 h 2598547"/>
                  <a:gd name="connsiteX24" fmla="*/ 1151389 w 2389136"/>
                  <a:gd name="connsiteY24" fmla="*/ 377862 h 2598547"/>
                  <a:gd name="connsiteX25" fmla="*/ 1026338 w 2389136"/>
                  <a:gd name="connsiteY25" fmla="*/ 455733 h 2598547"/>
                  <a:gd name="connsiteX26" fmla="*/ 947580 w 2389136"/>
                  <a:gd name="connsiteY26" fmla="*/ 513793 h 2598547"/>
                  <a:gd name="connsiteX27" fmla="*/ 867078 w 2389136"/>
                  <a:gd name="connsiteY27" fmla="*/ 567793 h 2598547"/>
                  <a:gd name="connsiteX28" fmla="*/ 781431 w 2389136"/>
                  <a:gd name="connsiteY28" fmla="*/ 636926 h 2598547"/>
                  <a:gd name="connsiteX29" fmla="*/ 654305 w 2389136"/>
                  <a:gd name="connsiteY29" fmla="*/ 749198 h 2598547"/>
                  <a:gd name="connsiteX30" fmla="*/ 609127 w 2389136"/>
                  <a:gd name="connsiteY30" fmla="*/ 802953 h 2598547"/>
                  <a:gd name="connsiteX31" fmla="*/ 559718 w 2389136"/>
                  <a:gd name="connsiteY31" fmla="*/ 869640 h 2598547"/>
                  <a:gd name="connsiteX32" fmla="*/ 482878 w 2389136"/>
                  <a:gd name="connsiteY32" fmla="*/ 984900 h 2598547"/>
                  <a:gd name="connsiteX33" fmla="*/ 429090 w 2389136"/>
                  <a:gd name="connsiteY33" fmla="*/ 1084793 h 2598547"/>
                  <a:gd name="connsiteX34" fmla="*/ 385050 w 2389136"/>
                  <a:gd name="connsiteY34" fmla="*/ 1180294 h 2598547"/>
                  <a:gd name="connsiteX35" fmla="*/ 321513 w 2389136"/>
                  <a:gd name="connsiteY35" fmla="*/ 1307630 h 2598547"/>
                  <a:gd name="connsiteX36" fmla="*/ 267725 w 2389136"/>
                  <a:gd name="connsiteY36" fmla="*/ 1422890 h 2598547"/>
                  <a:gd name="connsiteX37" fmla="*/ 213937 w 2389136"/>
                  <a:gd name="connsiteY37" fmla="*/ 1568887 h 2598547"/>
                  <a:gd name="connsiteX38" fmla="*/ 175517 w 2389136"/>
                  <a:gd name="connsiteY38" fmla="*/ 1722567 h 2598547"/>
                  <a:gd name="connsiteX39" fmla="*/ 121728 w 2389136"/>
                  <a:gd name="connsiteY39" fmla="*/ 1906984 h 2598547"/>
                  <a:gd name="connsiteX40" fmla="*/ 72605 w 2389136"/>
                  <a:gd name="connsiteY40" fmla="*/ 2102217 h 2598547"/>
                  <a:gd name="connsiteX41" fmla="*/ 37204 w 2389136"/>
                  <a:gd name="connsiteY41" fmla="*/ 2291186 h 2598547"/>
                  <a:gd name="connsiteX42" fmla="*/ 12938 w 2389136"/>
                  <a:gd name="connsiteY42" fmla="*/ 2465816 h 2598547"/>
                  <a:gd name="connsiteX43" fmla="*/ 0 w 2389136"/>
                  <a:gd name="connsiteY43" fmla="*/ 2583305 h 259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89136" h="2598547">
                    <a:moveTo>
                      <a:pt x="1205177" y="2598547"/>
                    </a:moveTo>
                    <a:cubicBezTo>
                      <a:pt x="1212861" y="2540276"/>
                      <a:pt x="1220545" y="2482006"/>
                      <a:pt x="1228229" y="2414130"/>
                    </a:cubicBezTo>
                    <a:cubicBezTo>
                      <a:pt x="1235913" y="2346254"/>
                      <a:pt x="1244878" y="2248923"/>
                      <a:pt x="1251281" y="2191293"/>
                    </a:cubicBezTo>
                    <a:cubicBezTo>
                      <a:pt x="1257684" y="2133663"/>
                      <a:pt x="1258603" y="2119931"/>
                      <a:pt x="1266649" y="2068349"/>
                    </a:cubicBezTo>
                    <a:cubicBezTo>
                      <a:pt x="1274695" y="2016767"/>
                      <a:pt x="1288577" y="1940157"/>
                      <a:pt x="1299556" y="1881799"/>
                    </a:cubicBezTo>
                    <a:cubicBezTo>
                      <a:pt x="1310535" y="1823441"/>
                      <a:pt x="1320075" y="1778037"/>
                      <a:pt x="1332520" y="1718201"/>
                    </a:cubicBezTo>
                    <a:cubicBezTo>
                      <a:pt x="1344965" y="1658365"/>
                      <a:pt x="1357030" y="1587369"/>
                      <a:pt x="1374226" y="1522783"/>
                    </a:cubicBezTo>
                    <a:cubicBezTo>
                      <a:pt x="1391422" y="1458197"/>
                      <a:pt x="1413927" y="1397277"/>
                      <a:pt x="1435698" y="1330682"/>
                    </a:cubicBezTo>
                    <a:cubicBezTo>
                      <a:pt x="1457469" y="1264087"/>
                      <a:pt x="1483083" y="1184685"/>
                      <a:pt x="1504854" y="1123213"/>
                    </a:cubicBezTo>
                    <a:cubicBezTo>
                      <a:pt x="1526625" y="1061741"/>
                      <a:pt x="1541994" y="1016917"/>
                      <a:pt x="1566327" y="961848"/>
                    </a:cubicBezTo>
                    <a:cubicBezTo>
                      <a:pt x="1590660" y="906779"/>
                      <a:pt x="1620115" y="850429"/>
                      <a:pt x="1650851" y="792799"/>
                    </a:cubicBezTo>
                    <a:cubicBezTo>
                      <a:pt x="1681587" y="735169"/>
                      <a:pt x="1709762" y="677539"/>
                      <a:pt x="1750743" y="616067"/>
                    </a:cubicBezTo>
                    <a:cubicBezTo>
                      <a:pt x="1791724" y="554595"/>
                      <a:pt x="1851916" y="477754"/>
                      <a:pt x="1896740" y="423966"/>
                    </a:cubicBezTo>
                    <a:cubicBezTo>
                      <a:pt x="1941564" y="370178"/>
                      <a:pt x="1985107" y="330476"/>
                      <a:pt x="2019685" y="293337"/>
                    </a:cubicBezTo>
                    <a:cubicBezTo>
                      <a:pt x="2054263" y="256197"/>
                      <a:pt x="2076034" y="229304"/>
                      <a:pt x="2104209" y="201129"/>
                    </a:cubicBezTo>
                    <a:cubicBezTo>
                      <a:pt x="2132384" y="172954"/>
                      <a:pt x="2160558" y="147340"/>
                      <a:pt x="2188733" y="124288"/>
                    </a:cubicBezTo>
                    <a:cubicBezTo>
                      <a:pt x="2216908" y="101236"/>
                      <a:pt x="2239961" y="83307"/>
                      <a:pt x="2273258" y="62816"/>
                    </a:cubicBezTo>
                    <a:cubicBezTo>
                      <a:pt x="2306556" y="42325"/>
                      <a:pt x="2397483" y="7747"/>
                      <a:pt x="2388518" y="1344"/>
                    </a:cubicBezTo>
                    <a:cubicBezTo>
                      <a:pt x="2379553" y="-5059"/>
                      <a:pt x="2288626" y="12870"/>
                      <a:pt x="2219470" y="24396"/>
                    </a:cubicBezTo>
                    <a:cubicBezTo>
                      <a:pt x="2150314" y="35922"/>
                      <a:pt x="2043982" y="54928"/>
                      <a:pt x="1973580" y="70500"/>
                    </a:cubicBezTo>
                    <a:cubicBezTo>
                      <a:pt x="1903178" y="86072"/>
                      <a:pt x="1858528" y="99896"/>
                      <a:pt x="1797056" y="117826"/>
                    </a:cubicBezTo>
                    <a:cubicBezTo>
                      <a:pt x="1735584" y="135756"/>
                      <a:pt x="1665148" y="156878"/>
                      <a:pt x="1604747" y="178077"/>
                    </a:cubicBezTo>
                    <a:cubicBezTo>
                      <a:pt x="1544346" y="199276"/>
                      <a:pt x="1488437" y="223249"/>
                      <a:pt x="1434649" y="245020"/>
                    </a:cubicBezTo>
                    <a:cubicBezTo>
                      <a:pt x="1380861" y="266791"/>
                      <a:pt x="1329227" y="286565"/>
                      <a:pt x="1282017" y="308705"/>
                    </a:cubicBezTo>
                    <a:cubicBezTo>
                      <a:pt x="1234807" y="330845"/>
                      <a:pt x="1194002" y="353357"/>
                      <a:pt x="1151389" y="377862"/>
                    </a:cubicBezTo>
                    <a:cubicBezTo>
                      <a:pt x="1108776" y="402367"/>
                      <a:pt x="1060306" y="433078"/>
                      <a:pt x="1026338" y="455733"/>
                    </a:cubicBezTo>
                    <a:cubicBezTo>
                      <a:pt x="992370" y="478388"/>
                      <a:pt x="974123" y="495116"/>
                      <a:pt x="947580" y="513793"/>
                    </a:cubicBezTo>
                    <a:cubicBezTo>
                      <a:pt x="921037" y="532470"/>
                      <a:pt x="893912" y="549793"/>
                      <a:pt x="867078" y="567793"/>
                    </a:cubicBezTo>
                    <a:cubicBezTo>
                      <a:pt x="839387" y="588315"/>
                      <a:pt x="816893" y="606692"/>
                      <a:pt x="781431" y="636926"/>
                    </a:cubicBezTo>
                    <a:cubicBezTo>
                      <a:pt x="745969" y="667160"/>
                      <a:pt x="683022" y="721527"/>
                      <a:pt x="654305" y="749198"/>
                    </a:cubicBezTo>
                    <a:cubicBezTo>
                      <a:pt x="625588" y="776869"/>
                      <a:pt x="624891" y="782879"/>
                      <a:pt x="609127" y="802953"/>
                    </a:cubicBezTo>
                    <a:cubicBezTo>
                      <a:pt x="593363" y="823027"/>
                      <a:pt x="580760" y="839316"/>
                      <a:pt x="559718" y="869640"/>
                    </a:cubicBezTo>
                    <a:cubicBezTo>
                      <a:pt x="538677" y="899965"/>
                      <a:pt x="504649" y="949041"/>
                      <a:pt x="482878" y="984900"/>
                    </a:cubicBezTo>
                    <a:cubicBezTo>
                      <a:pt x="461107" y="1020759"/>
                      <a:pt x="445395" y="1052227"/>
                      <a:pt x="429090" y="1084793"/>
                    </a:cubicBezTo>
                    <a:cubicBezTo>
                      <a:pt x="412785" y="1117359"/>
                      <a:pt x="402979" y="1143155"/>
                      <a:pt x="385050" y="1180294"/>
                    </a:cubicBezTo>
                    <a:cubicBezTo>
                      <a:pt x="367121" y="1217433"/>
                      <a:pt x="341067" y="1267197"/>
                      <a:pt x="321513" y="1307630"/>
                    </a:cubicBezTo>
                    <a:cubicBezTo>
                      <a:pt x="301959" y="1348063"/>
                      <a:pt x="285654" y="1379347"/>
                      <a:pt x="267725" y="1422890"/>
                    </a:cubicBezTo>
                    <a:cubicBezTo>
                      <a:pt x="249796" y="1466433"/>
                      <a:pt x="229305" y="1518941"/>
                      <a:pt x="213937" y="1568887"/>
                    </a:cubicBezTo>
                    <a:cubicBezTo>
                      <a:pt x="198569" y="1618833"/>
                      <a:pt x="190885" y="1666218"/>
                      <a:pt x="175517" y="1722567"/>
                    </a:cubicBezTo>
                    <a:cubicBezTo>
                      <a:pt x="160149" y="1778916"/>
                      <a:pt x="138880" y="1843709"/>
                      <a:pt x="121728" y="1906984"/>
                    </a:cubicBezTo>
                    <a:cubicBezTo>
                      <a:pt x="104576" y="1970259"/>
                      <a:pt x="86692" y="2038183"/>
                      <a:pt x="72605" y="2102217"/>
                    </a:cubicBezTo>
                    <a:cubicBezTo>
                      <a:pt x="58518" y="2166251"/>
                      <a:pt x="47148" y="2230586"/>
                      <a:pt x="37204" y="2291186"/>
                    </a:cubicBezTo>
                    <a:cubicBezTo>
                      <a:pt x="27260" y="2351786"/>
                      <a:pt x="19139" y="2417130"/>
                      <a:pt x="12938" y="2465816"/>
                    </a:cubicBezTo>
                    <a:cubicBezTo>
                      <a:pt x="6737" y="2514502"/>
                      <a:pt x="7077" y="2532333"/>
                      <a:pt x="0" y="2583305"/>
                    </a:cubicBezTo>
                  </a:path>
                </a:pathLst>
              </a:cu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9" name="Volný tvar 38"/>
              <p:cNvSpPr/>
              <p:nvPr/>
            </p:nvSpPr>
            <p:spPr>
              <a:xfrm flipH="1" flipV="1">
                <a:off x="122945" y="2866144"/>
                <a:ext cx="2388870" cy="2598420"/>
              </a:xfrm>
              <a:custGeom>
                <a:avLst/>
                <a:gdLst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0827 w 2398036"/>
                  <a:gd name="connsiteY29" fmla="*/ 731327 h 2598547"/>
                  <a:gd name="connsiteX30" fmla="*/ 622406 w 2398036"/>
                  <a:gd name="connsiteY30" fmla="*/ 785115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72028 w 2398036"/>
                  <a:gd name="connsiteY29" fmla="*/ 738037 h 2598547"/>
                  <a:gd name="connsiteX30" fmla="*/ 622406 w 2398036"/>
                  <a:gd name="connsiteY30" fmla="*/ 785115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72028 w 2398036"/>
                  <a:gd name="connsiteY29" fmla="*/ 738037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407254 w 2398036"/>
                  <a:gd name="connsiteY34" fmla="*/ 1184685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52282 w 2398036"/>
                  <a:gd name="connsiteY22" fmla="*/ 247233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748 w 2398036"/>
                  <a:gd name="connsiteY20" fmla="*/ 108920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91348 w 2398036"/>
                  <a:gd name="connsiteY27" fmla="*/ 569962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45136 w 2398036"/>
                  <a:gd name="connsiteY26" fmla="*/ 531542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7344 w 2398036"/>
                  <a:gd name="connsiteY25" fmla="*/ 462386 h 2598547"/>
                  <a:gd name="connsiteX26" fmla="*/ 956370 w 2398036"/>
                  <a:gd name="connsiteY26" fmla="*/ 518218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370 w 2398036"/>
                  <a:gd name="connsiteY26" fmla="*/ 518218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84776 w 2398036"/>
                  <a:gd name="connsiteY27" fmla="*/ 567765 h 2598547"/>
                  <a:gd name="connsiteX28" fmla="*/ 799139 w 2398036"/>
                  <a:gd name="connsiteY28" fmla="*/ 639119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84776 w 2398036"/>
                  <a:gd name="connsiteY27" fmla="*/ 567765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21654 w 2398036"/>
                  <a:gd name="connsiteY4" fmla="*/ 1883932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08456 w 2398036"/>
                  <a:gd name="connsiteY4" fmla="*/ 1881799 h 2598547"/>
                  <a:gd name="connsiteX5" fmla="*/ 1352390 w 2398036"/>
                  <a:gd name="connsiteY5" fmla="*/ 1722567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08456 w 2398036"/>
                  <a:gd name="connsiteY4" fmla="*/ 1881799 h 2598547"/>
                  <a:gd name="connsiteX5" fmla="*/ 1341420 w 2398036"/>
                  <a:gd name="connsiteY5" fmla="*/ 1718201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61472 w 2398036"/>
                  <a:gd name="connsiteY40" fmla="*/ 212213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14077 w 2398036"/>
                  <a:gd name="connsiteY0" fmla="*/ 2598547 h 2598547"/>
                  <a:gd name="connsiteX1" fmla="*/ 1237129 w 2398036"/>
                  <a:gd name="connsiteY1" fmla="*/ 2414130 h 2598547"/>
                  <a:gd name="connsiteX2" fmla="*/ 1260181 w 2398036"/>
                  <a:gd name="connsiteY2" fmla="*/ 2191293 h 2598547"/>
                  <a:gd name="connsiteX3" fmla="*/ 1275549 w 2398036"/>
                  <a:gd name="connsiteY3" fmla="*/ 2068349 h 2598547"/>
                  <a:gd name="connsiteX4" fmla="*/ 1308456 w 2398036"/>
                  <a:gd name="connsiteY4" fmla="*/ 1881799 h 2598547"/>
                  <a:gd name="connsiteX5" fmla="*/ 1341420 w 2398036"/>
                  <a:gd name="connsiteY5" fmla="*/ 1718201 h 2598547"/>
                  <a:gd name="connsiteX6" fmla="*/ 1383126 w 2398036"/>
                  <a:gd name="connsiteY6" fmla="*/ 1522783 h 2598547"/>
                  <a:gd name="connsiteX7" fmla="*/ 1444598 w 2398036"/>
                  <a:gd name="connsiteY7" fmla="*/ 1330682 h 2598547"/>
                  <a:gd name="connsiteX8" fmla="*/ 1513754 w 2398036"/>
                  <a:gd name="connsiteY8" fmla="*/ 1123213 h 2598547"/>
                  <a:gd name="connsiteX9" fmla="*/ 1575227 w 2398036"/>
                  <a:gd name="connsiteY9" fmla="*/ 961848 h 2598547"/>
                  <a:gd name="connsiteX10" fmla="*/ 1659751 w 2398036"/>
                  <a:gd name="connsiteY10" fmla="*/ 792799 h 2598547"/>
                  <a:gd name="connsiteX11" fmla="*/ 1759643 w 2398036"/>
                  <a:gd name="connsiteY11" fmla="*/ 616067 h 2598547"/>
                  <a:gd name="connsiteX12" fmla="*/ 1905640 w 2398036"/>
                  <a:gd name="connsiteY12" fmla="*/ 423966 h 2598547"/>
                  <a:gd name="connsiteX13" fmla="*/ 2028585 w 2398036"/>
                  <a:gd name="connsiteY13" fmla="*/ 293337 h 2598547"/>
                  <a:gd name="connsiteX14" fmla="*/ 2113109 w 2398036"/>
                  <a:gd name="connsiteY14" fmla="*/ 201129 h 2598547"/>
                  <a:gd name="connsiteX15" fmla="*/ 2197633 w 2398036"/>
                  <a:gd name="connsiteY15" fmla="*/ 124288 h 2598547"/>
                  <a:gd name="connsiteX16" fmla="*/ 2282158 w 2398036"/>
                  <a:gd name="connsiteY16" fmla="*/ 62816 h 2598547"/>
                  <a:gd name="connsiteX17" fmla="*/ 2397418 w 2398036"/>
                  <a:gd name="connsiteY17" fmla="*/ 1344 h 2598547"/>
                  <a:gd name="connsiteX18" fmla="*/ 2228370 w 2398036"/>
                  <a:gd name="connsiteY18" fmla="*/ 24396 h 2598547"/>
                  <a:gd name="connsiteX19" fmla="*/ 1982480 w 2398036"/>
                  <a:gd name="connsiteY19" fmla="*/ 70500 h 2598547"/>
                  <a:gd name="connsiteX20" fmla="*/ 1805956 w 2398036"/>
                  <a:gd name="connsiteY20" fmla="*/ 117826 h 2598547"/>
                  <a:gd name="connsiteX21" fmla="*/ 1613647 w 2398036"/>
                  <a:gd name="connsiteY21" fmla="*/ 178077 h 2598547"/>
                  <a:gd name="connsiteX22" fmla="*/ 1443549 w 2398036"/>
                  <a:gd name="connsiteY22" fmla="*/ 245020 h 2598547"/>
                  <a:gd name="connsiteX23" fmla="*/ 1290917 w 2398036"/>
                  <a:gd name="connsiteY23" fmla="*/ 308705 h 2598547"/>
                  <a:gd name="connsiteX24" fmla="*/ 1160289 w 2398036"/>
                  <a:gd name="connsiteY24" fmla="*/ 377862 h 2598547"/>
                  <a:gd name="connsiteX25" fmla="*/ 1035238 w 2398036"/>
                  <a:gd name="connsiteY25" fmla="*/ 455733 h 2598547"/>
                  <a:gd name="connsiteX26" fmla="*/ 956480 w 2398036"/>
                  <a:gd name="connsiteY26" fmla="*/ 513793 h 2598547"/>
                  <a:gd name="connsiteX27" fmla="*/ 875978 w 2398036"/>
                  <a:gd name="connsiteY27" fmla="*/ 567793 h 2598547"/>
                  <a:gd name="connsiteX28" fmla="*/ 790331 w 2398036"/>
                  <a:gd name="connsiteY28" fmla="*/ 636926 h 2598547"/>
                  <a:gd name="connsiteX29" fmla="*/ 663205 w 2398036"/>
                  <a:gd name="connsiteY29" fmla="*/ 749198 h 2598547"/>
                  <a:gd name="connsiteX30" fmla="*/ 618027 w 2398036"/>
                  <a:gd name="connsiteY30" fmla="*/ 802953 h 2598547"/>
                  <a:gd name="connsiteX31" fmla="*/ 568618 w 2398036"/>
                  <a:gd name="connsiteY31" fmla="*/ 869640 h 2598547"/>
                  <a:gd name="connsiteX32" fmla="*/ 491778 w 2398036"/>
                  <a:gd name="connsiteY32" fmla="*/ 984900 h 2598547"/>
                  <a:gd name="connsiteX33" fmla="*/ 437990 w 2398036"/>
                  <a:gd name="connsiteY33" fmla="*/ 1084793 h 2598547"/>
                  <a:gd name="connsiteX34" fmla="*/ 393950 w 2398036"/>
                  <a:gd name="connsiteY34" fmla="*/ 1180294 h 2598547"/>
                  <a:gd name="connsiteX35" fmla="*/ 330413 w 2398036"/>
                  <a:gd name="connsiteY35" fmla="*/ 1307630 h 2598547"/>
                  <a:gd name="connsiteX36" fmla="*/ 276625 w 2398036"/>
                  <a:gd name="connsiteY36" fmla="*/ 1422890 h 2598547"/>
                  <a:gd name="connsiteX37" fmla="*/ 222837 w 2398036"/>
                  <a:gd name="connsiteY37" fmla="*/ 1568887 h 2598547"/>
                  <a:gd name="connsiteX38" fmla="*/ 184417 w 2398036"/>
                  <a:gd name="connsiteY38" fmla="*/ 1722567 h 2598547"/>
                  <a:gd name="connsiteX39" fmla="*/ 130628 w 2398036"/>
                  <a:gd name="connsiteY39" fmla="*/ 1906984 h 2598547"/>
                  <a:gd name="connsiteX40" fmla="*/ 81505 w 2398036"/>
                  <a:gd name="connsiteY40" fmla="*/ 2102217 h 2598547"/>
                  <a:gd name="connsiteX41" fmla="*/ 46104 w 2398036"/>
                  <a:gd name="connsiteY41" fmla="*/ 2291186 h 2598547"/>
                  <a:gd name="connsiteX42" fmla="*/ 30736 w 2398036"/>
                  <a:gd name="connsiteY42" fmla="*/ 2467919 h 2598547"/>
                  <a:gd name="connsiteX43" fmla="*/ 0 w 2398036"/>
                  <a:gd name="connsiteY43" fmla="*/ 2583179 h 2598547"/>
                  <a:gd name="connsiteX0" fmla="*/ 1205177 w 2389136"/>
                  <a:gd name="connsiteY0" fmla="*/ 2598547 h 2598547"/>
                  <a:gd name="connsiteX1" fmla="*/ 1228229 w 2389136"/>
                  <a:gd name="connsiteY1" fmla="*/ 2414130 h 2598547"/>
                  <a:gd name="connsiteX2" fmla="*/ 1251281 w 2389136"/>
                  <a:gd name="connsiteY2" fmla="*/ 2191293 h 2598547"/>
                  <a:gd name="connsiteX3" fmla="*/ 1266649 w 2389136"/>
                  <a:gd name="connsiteY3" fmla="*/ 2068349 h 2598547"/>
                  <a:gd name="connsiteX4" fmla="*/ 1299556 w 2389136"/>
                  <a:gd name="connsiteY4" fmla="*/ 1881799 h 2598547"/>
                  <a:gd name="connsiteX5" fmla="*/ 1332520 w 2389136"/>
                  <a:gd name="connsiteY5" fmla="*/ 1718201 h 2598547"/>
                  <a:gd name="connsiteX6" fmla="*/ 1374226 w 2389136"/>
                  <a:gd name="connsiteY6" fmla="*/ 1522783 h 2598547"/>
                  <a:gd name="connsiteX7" fmla="*/ 1435698 w 2389136"/>
                  <a:gd name="connsiteY7" fmla="*/ 1330682 h 2598547"/>
                  <a:gd name="connsiteX8" fmla="*/ 1504854 w 2389136"/>
                  <a:gd name="connsiteY8" fmla="*/ 1123213 h 2598547"/>
                  <a:gd name="connsiteX9" fmla="*/ 1566327 w 2389136"/>
                  <a:gd name="connsiteY9" fmla="*/ 961848 h 2598547"/>
                  <a:gd name="connsiteX10" fmla="*/ 1650851 w 2389136"/>
                  <a:gd name="connsiteY10" fmla="*/ 792799 h 2598547"/>
                  <a:gd name="connsiteX11" fmla="*/ 1750743 w 2389136"/>
                  <a:gd name="connsiteY11" fmla="*/ 616067 h 2598547"/>
                  <a:gd name="connsiteX12" fmla="*/ 1896740 w 2389136"/>
                  <a:gd name="connsiteY12" fmla="*/ 423966 h 2598547"/>
                  <a:gd name="connsiteX13" fmla="*/ 2019685 w 2389136"/>
                  <a:gd name="connsiteY13" fmla="*/ 293337 h 2598547"/>
                  <a:gd name="connsiteX14" fmla="*/ 2104209 w 2389136"/>
                  <a:gd name="connsiteY14" fmla="*/ 201129 h 2598547"/>
                  <a:gd name="connsiteX15" fmla="*/ 2188733 w 2389136"/>
                  <a:gd name="connsiteY15" fmla="*/ 124288 h 2598547"/>
                  <a:gd name="connsiteX16" fmla="*/ 2273258 w 2389136"/>
                  <a:gd name="connsiteY16" fmla="*/ 62816 h 2598547"/>
                  <a:gd name="connsiteX17" fmla="*/ 2388518 w 2389136"/>
                  <a:gd name="connsiteY17" fmla="*/ 1344 h 2598547"/>
                  <a:gd name="connsiteX18" fmla="*/ 2219470 w 2389136"/>
                  <a:gd name="connsiteY18" fmla="*/ 24396 h 2598547"/>
                  <a:gd name="connsiteX19" fmla="*/ 1973580 w 2389136"/>
                  <a:gd name="connsiteY19" fmla="*/ 70500 h 2598547"/>
                  <a:gd name="connsiteX20" fmla="*/ 1797056 w 2389136"/>
                  <a:gd name="connsiteY20" fmla="*/ 117826 h 2598547"/>
                  <a:gd name="connsiteX21" fmla="*/ 1604747 w 2389136"/>
                  <a:gd name="connsiteY21" fmla="*/ 178077 h 2598547"/>
                  <a:gd name="connsiteX22" fmla="*/ 1434649 w 2389136"/>
                  <a:gd name="connsiteY22" fmla="*/ 245020 h 2598547"/>
                  <a:gd name="connsiteX23" fmla="*/ 1282017 w 2389136"/>
                  <a:gd name="connsiteY23" fmla="*/ 308705 h 2598547"/>
                  <a:gd name="connsiteX24" fmla="*/ 1151389 w 2389136"/>
                  <a:gd name="connsiteY24" fmla="*/ 377862 h 2598547"/>
                  <a:gd name="connsiteX25" fmla="*/ 1026338 w 2389136"/>
                  <a:gd name="connsiteY25" fmla="*/ 455733 h 2598547"/>
                  <a:gd name="connsiteX26" fmla="*/ 947580 w 2389136"/>
                  <a:gd name="connsiteY26" fmla="*/ 513793 h 2598547"/>
                  <a:gd name="connsiteX27" fmla="*/ 867078 w 2389136"/>
                  <a:gd name="connsiteY27" fmla="*/ 567793 h 2598547"/>
                  <a:gd name="connsiteX28" fmla="*/ 781431 w 2389136"/>
                  <a:gd name="connsiteY28" fmla="*/ 636926 h 2598547"/>
                  <a:gd name="connsiteX29" fmla="*/ 654305 w 2389136"/>
                  <a:gd name="connsiteY29" fmla="*/ 749198 h 2598547"/>
                  <a:gd name="connsiteX30" fmla="*/ 609127 w 2389136"/>
                  <a:gd name="connsiteY30" fmla="*/ 802953 h 2598547"/>
                  <a:gd name="connsiteX31" fmla="*/ 559718 w 2389136"/>
                  <a:gd name="connsiteY31" fmla="*/ 869640 h 2598547"/>
                  <a:gd name="connsiteX32" fmla="*/ 482878 w 2389136"/>
                  <a:gd name="connsiteY32" fmla="*/ 984900 h 2598547"/>
                  <a:gd name="connsiteX33" fmla="*/ 429090 w 2389136"/>
                  <a:gd name="connsiteY33" fmla="*/ 1084793 h 2598547"/>
                  <a:gd name="connsiteX34" fmla="*/ 385050 w 2389136"/>
                  <a:gd name="connsiteY34" fmla="*/ 1180294 h 2598547"/>
                  <a:gd name="connsiteX35" fmla="*/ 321513 w 2389136"/>
                  <a:gd name="connsiteY35" fmla="*/ 1307630 h 2598547"/>
                  <a:gd name="connsiteX36" fmla="*/ 267725 w 2389136"/>
                  <a:gd name="connsiteY36" fmla="*/ 1422890 h 2598547"/>
                  <a:gd name="connsiteX37" fmla="*/ 213937 w 2389136"/>
                  <a:gd name="connsiteY37" fmla="*/ 1568887 h 2598547"/>
                  <a:gd name="connsiteX38" fmla="*/ 175517 w 2389136"/>
                  <a:gd name="connsiteY38" fmla="*/ 1722567 h 2598547"/>
                  <a:gd name="connsiteX39" fmla="*/ 121728 w 2389136"/>
                  <a:gd name="connsiteY39" fmla="*/ 1906984 h 2598547"/>
                  <a:gd name="connsiteX40" fmla="*/ 72605 w 2389136"/>
                  <a:gd name="connsiteY40" fmla="*/ 2102217 h 2598547"/>
                  <a:gd name="connsiteX41" fmla="*/ 37204 w 2389136"/>
                  <a:gd name="connsiteY41" fmla="*/ 2291186 h 2598547"/>
                  <a:gd name="connsiteX42" fmla="*/ 21836 w 2389136"/>
                  <a:gd name="connsiteY42" fmla="*/ 2467919 h 2598547"/>
                  <a:gd name="connsiteX43" fmla="*/ 0 w 2389136"/>
                  <a:gd name="connsiteY43" fmla="*/ 2583305 h 2598547"/>
                  <a:gd name="connsiteX0" fmla="*/ 1205177 w 2389136"/>
                  <a:gd name="connsiteY0" fmla="*/ 2598547 h 2598547"/>
                  <a:gd name="connsiteX1" fmla="*/ 1228229 w 2389136"/>
                  <a:gd name="connsiteY1" fmla="*/ 2414130 h 2598547"/>
                  <a:gd name="connsiteX2" fmla="*/ 1251281 w 2389136"/>
                  <a:gd name="connsiteY2" fmla="*/ 2191293 h 2598547"/>
                  <a:gd name="connsiteX3" fmla="*/ 1266649 w 2389136"/>
                  <a:gd name="connsiteY3" fmla="*/ 2068349 h 2598547"/>
                  <a:gd name="connsiteX4" fmla="*/ 1299556 w 2389136"/>
                  <a:gd name="connsiteY4" fmla="*/ 1881799 h 2598547"/>
                  <a:gd name="connsiteX5" fmla="*/ 1332520 w 2389136"/>
                  <a:gd name="connsiteY5" fmla="*/ 1718201 h 2598547"/>
                  <a:gd name="connsiteX6" fmla="*/ 1374226 w 2389136"/>
                  <a:gd name="connsiteY6" fmla="*/ 1522783 h 2598547"/>
                  <a:gd name="connsiteX7" fmla="*/ 1435698 w 2389136"/>
                  <a:gd name="connsiteY7" fmla="*/ 1330682 h 2598547"/>
                  <a:gd name="connsiteX8" fmla="*/ 1504854 w 2389136"/>
                  <a:gd name="connsiteY8" fmla="*/ 1123213 h 2598547"/>
                  <a:gd name="connsiteX9" fmla="*/ 1566327 w 2389136"/>
                  <a:gd name="connsiteY9" fmla="*/ 961848 h 2598547"/>
                  <a:gd name="connsiteX10" fmla="*/ 1650851 w 2389136"/>
                  <a:gd name="connsiteY10" fmla="*/ 792799 h 2598547"/>
                  <a:gd name="connsiteX11" fmla="*/ 1750743 w 2389136"/>
                  <a:gd name="connsiteY11" fmla="*/ 616067 h 2598547"/>
                  <a:gd name="connsiteX12" fmla="*/ 1896740 w 2389136"/>
                  <a:gd name="connsiteY12" fmla="*/ 423966 h 2598547"/>
                  <a:gd name="connsiteX13" fmla="*/ 2019685 w 2389136"/>
                  <a:gd name="connsiteY13" fmla="*/ 293337 h 2598547"/>
                  <a:gd name="connsiteX14" fmla="*/ 2104209 w 2389136"/>
                  <a:gd name="connsiteY14" fmla="*/ 201129 h 2598547"/>
                  <a:gd name="connsiteX15" fmla="*/ 2188733 w 2389136"/>
                  <a:gd name="connsiteY15" fmla="*/ 124288 h 2598547"/>
                  <a:gd name="connsiteX16" fmla="*/ 2273258 w 2389136"/>
                  <a:gd name="connsiteY16" fmla="*/ 62816 h 2598547"/>
                  <a:gd name="connsiteX17" fmla="*/ 2388518 w 2389136"/>
                  <a:gd name="connsiteY17" fmla="*/ 1344 h 2598547"/>
                  <a:gd name="connsiteX18" fmla="*/ 2219470 w 2389136"/>
                  <a:gd name="connsiteY18" fmla="*/ 24396 h 2598547"/>
                  <a:gd name="connsiteX19" fmla="*/ 1973580 w 2389136"/>
                  <a:gd name="connsiteY19" fmla="*/ 70500 h 2598547"/>
                  <a:gd name="connsiteX20" fmla="*/ 1797056 w 2389136"/>
                  <a:gd name="connsiteY20" fmla="*/ 117826 h 2598547"/>
                  <a:gd name="connsiteX21" fmla="*/ 1604747 w 2389136"/>
                  <a:gd name="connsiteY21" fmla="*/ 178077 h 2598547"/>
                  <a:gd name="connsiteX22" fmla="*/ 1434649 w 2389136"/>
                  <a:gd name="connsiteY22" fmla="*/ 245020 h 2598547"/>
                  <a:gd name="connsiteX23" fmla="*/ 1282017 w 2389136"/>
                  <a:gd name="connsiteY23" fmla="*/ 308705 h 2598547"/>
                  <a:gd name="connsiteX24" fmla="*/ 1151389 w 2389136"/>
                  <a:gd name="connsiteY24" fmla="*/ 377862 h 2598547"/>
                  <a:gd name="connsiteX25" fmla="*/ 1026338 w 2389136"/>
                  <a:gd name="connsiteY25" fmla="*/ 455733 h 2598547"/>
                  <a:gd name="connsiteX26" fmla="*/ 947580 w 2389136"/>
                  <a:gd name="connsiteY26" fmla="*/ 513793 h 2598547"/>
                  <a:gd name="connsiteX27" fmla="*/ 867078 w 2389136"/>
                  <a:gd name="connsiteY27" fmla="*/ 567793 h 2598547"/>
                  <a:gd name="connsiteX28" fmla="*/ 781431 w 2389136"/>
                  <a:gd name="connsiteY28" fmla="*/ 636926 h 2598547"/>
                  <a:gd name="connsiteX29" fmla="*/ 654305 w 2389136"/>
                  <a:gd name="connsiteY29" fmla="*/ 749198 h 2598547"/>
                  <a:gd name="connsiteX30" fmla="*/ 609127 w 2389136"/>
                  <a:gd name="connsiteY30" fmla="*/ 802953 h 2598547"/>
                  <a:gd name="connsiteX31" fmla="*/ 559718 w 2389136"/>
                  <a:gd name="connsiteY31" fmla="*/ 869640 h 2598547"/>
                  <a:gd name="connsiteX32" fmla="*/ 482878 w 2389136"/>
                  <a:gd name="connsiteY32" fmla="*/ 984900 h 2598547"/>
                  <a:gd name="connsiteX33" fmla="*/ 429090 w 2389136"/>
                  <a:gd name="connsiteY33" fmla="*/ 1084793 h 2598547"/>
                  <a:gd name="connsiteX34" fmla="*/ 385050 w 2389136"/>
                  <a:gd name="connsiteY34" fmla="*/ 1180294 h 2598547"/>
                  <a:gd name="connsiteX35" fmla="*/ 321513 w 2389136"/>
                  <a:gd name="connsiteY35" fmla="*/ 1307630 h 2598547"/>
                  <a:gd name="connsiteX36" fmla="*/ 267725 w 2389136"/>
                  <a:gd name="connsiteY36" fmla="*/ 1422890 h 2598547"/>
                  <a:gd name="connsiteX37" fmla="*/ 213937 w 2389136"/>
                  <a:gd name="connsiteY37" fmla="*/ 1568887 h 2598547"/>
                  <a:gd name="connsiteX38" fmla="*/ 175517 w 2389136"/>
                  <a:gd name="connsiteY38" fmla="*/ 1722567 h 2598547"/>
                  <a:gd name="connsiteX39" fmla="*/ 121728 w 2389136"/>
                  <a:gd name="connsiteY39" fmla="*/ 1906984 h 2598547"/>
                  <a:gd name="connsiteX40" fmla="*/ 72605 w 2389136"/>
                  <a:gd name="connsiteY40" fmla="*/ 2102217 h 2598547"/>
                  <a:gd name="connsiteX41" fmla="*/ 37204 w 2389136"/>
                  <a:gd name="connsiteY41" fmla="*/ 2291186 h 2598547"/>
                  <a:gd name="connsiteX42" fmla="*/ 21836 w 2389136"/>
                  <a:gd name="connsiteY42" fmla="*/ 2467919 h 2598547"/>
                  <a:gd name="connsiteX43" fmla="*/ 0 w 2389136"/>
                  <a:gd name="connsiteY43" fmla="*/ 2583305 h 2598547"/>
                  <a:gd name="connsiteX0" fmla="*/ 1205177 w 2389136"/>
                  <a:gd name="connsiteY0" fmla="*/ 2598547 h 2598547"/>
                  <a:gd name="connsiteX1" fmla="*/ 1228229 w 2389136"/>
                  <a:gd name="connsiteY1" fmla="*/ 2414130 h 2598547"/>
                  <a:gd name="connsiteX2" fmla="*/ 1251281 w 2389136"/>
                  <a:gd name="connsiteY2" fmla="*/ 2191293 h 2598547"/>
                  <a:gd name="connsiteX3" fmla="*/ 1266649 w 2389136"/>
                  <a:gd name="connsiteY3" fmla="*/ 2068349 h 2598547"/>
                  <a:gd name="connsiteX4" fmla="*/ 1299556 w 2389136"/>
                  <a:gd name="connsiteY4" fmla="*/ 1881799 h 2598547"/>
                  <a:gd name="connsiteX5" fmla="*/ 1332520 w 2389136"/>
                  <a:gd name="connsiteY5" fmla="*/ 1718201 h 2598547"/>
                  <a:gd name="connsiteX6" fmla="*/ 1374226 w 2389136"/>
                  <a:gd name="connsiteY6" fmla="*/ 1522783 h 2598547"/>
                  <a:gd name="connsiteX7" fmla="*/ 1435698 w 2389136"/>
                  <a:gd name="connsiteY7" fmla="*/ 1330682 h 2598547"/>
                  <a:gd name="connsiteX8" fmla="*/ 1504854 w 2389136"/>
                  <a:gd name="connsiteY8" fmla="*/ 1123213 h 2598547"/>
                  <a:gd name="connsiteX9" fmla="*/ 1566327 w 2389136"/>
                  <a:gd name="connsiteY9" fmla="*/ 961848 h 2598547"/>
                  <a:gd name="connsiteX10" fmla="*/ 1650851 w 2389136"/>
                  <a:gd name="connsiteY10" fmla="*/ 792799 h 2598547"/>
                  <a:gd name="connsiteX11" fmla="*/ 1750743 w 2389136"/>
                  <a:gd name="connsiteY11" fmla="*/ 616067 h 2598547"/>
                  <a:gd name="connsiteX12" fmla="*/ 1896740 w 2389136"/>
                  <a:gd name="connsiteY12" fmla="*/ 423966 h 2598547"/>
                  <a:gd name="connsiteX13" fmla="*/ 2019685 w 2389136"/>
                  <a:gd name="connsiteY13" fmla="*/ 293337 h 2598547"/>
                  <a:gd name="connsiteX14" fmla="*/ 2104209 w 2389136"/>
                  <a:gd name="connsiteY14" fmla="*/ 201129 h 2598547"/>
                  <a:gd name="connsiteX15" fmla="*/ 2188733 w 2389136"/>
                  <a:gd name="connsiteY15" fmla="*/ 124288 h 2598547"/>
                  <a:gd name="connsiteX16" fmla="*/ 2273258 w 2389136"/>
                  <a:gd name="connsiteY16" fmla="*/ 62816 h 2598547"/>
                  <a:gd name="connsiteX17" fmla="*/ 2388518 w 2389136"/>
                  <a:gd name="connsiteY17" fmla="*/ 1344 h 2598547"/>
                  <a:gd name="connsiteX18" fmla="*/ 2219470 w 2389136"/>
                  <a:gd name="connsiteY18" fmla="*/ 24396 h 2598547"/>
                  <a:gd name="connsiteX19" fmla="*/ 1973580 w 2389136"/>
                  <a:gd name="connsiteY19" fmla="*/ 70500 h 2598547"/>
                  <a:gd name="connsiteX20" fmla="*/ 1797056 w 2389136"/>
                  <a:gd name="connsiteY20" fmla="*/ 117826 h 2598547"/>
                  <a:gd name="connsiteX21" fmla="*/ 1604747 w 2389136"/>
                  <a:gd name="connsiteY21" fmla="*/ 178077 h 2598547"/>
                  <a:gd name="connsiteX22" fmla="*/ 1434649 w 2389136"/>
                  <a:gd name="connsiteY22" fmla="*/ 245020 h 2598547"/>
                  <a:gd name="connsiteX23" fmla="*/ 1282017 w 2389136"/>
                  <a:gd name="connsiteY23" fmla="*/ 308705 h 2598547"/>
                  <a:gd name="connsiteX24" fmla="*/ 1151389 w 2389136"/>
                  <a:gd name="connsiteY24" fmla="*/ 377862 h 2598547"/>
                  <a:gd name="connsiteX25" fmla="*/ 1026338 w 2389136"/>
                  <a:gd name="connsiteY25" fmla="*/ 455733 h 2598547"/>
                  <a:gd name="connsiteX26" fmla="*/ 947580 w 2389136"/>
                  <a:gd name="connsiteY26" fmla="*/ 513793 h 2598547"/>
                  <a:gd name="connsiteX27" fmla="*/ 867078 w 2389136"/>
                  <a:gd name="connsiteY27" fmla="*/ 567793 h 2598547"/>
                  <a:gd name="connsiteX28" fmla="*/ 781431 w 2389136"/>
                  <a:gd name="connsiteY28" fmla="*/ 636926 h 2598547"/>
                  <a:gd name="connsiteX29" fmla="*/ 654305 w 2389136"/>
                  <a:gd name="connsiteY29" fmla="*/ 749198 h 2598547"/>
                  <a:gd name="connsiteX30" fmla="*/ 609127 w 2389136"/>
                  <a:gd name="connsiteY30" fmla="*/ 802953 h 2598547"/>
                  <a:gd name="connsiteX31" fmla="*/ 559718 w 2389136"/>
                  <a:gd name="connsiteY31" fmla="*/ 869640 h 2598547"/>
                  <a:gd name="connsiteX32" fmla="*/ 482878 w 2389136"/>
                  <a:gd name="connsiteY32" fmla="*/ 984900 h 2598547"/>
                  <a:gd name="connsiteX33" fmla="*/ 429090 w 2389136"/>
                  <a:gd name="connsiteY33" fmla="*/ 1084793 h 2598547"/>
                  <a:gd name="connsiteX34" fmla="*/ 385050 w 2389136"/>
                  <a:gd name="connsiteY34" fmla="*/ 1180294 h 2598547"/>
                  <a:gd name="connsiteX35" fmla="*/ 321513 w 2389136"/>
                  <a:gd name="connsiteY35" fmla="*/ 1307630 h 2598547"/>
                  <a:gd name="connsiteX36" fmla="*/ 267725 w 2389136"/>
                  <a:gd name="connsiteY36" fmla="*/ 1422890 h 2598547"/>
                  <a:gd name="connsiteX37" fmla="*/ 213937 w 2389136"/>
                  <a:gd name="connsiteY37" fmla="*/ 1568887 h 2598547"/>
                  <a:gd name="connsiteX38" fmla="*/ 175517 w 2389136"/>
                  <a:gd name="connsiteY38" fmla="*/ 1722567 h 2598547"/>
                  <a:gd name="connsiteX39" fmla="*/ 121728 w 2389136"/>
                  <a:gd name="connsiteY39" fmla="*/ 1906984 h 2598547"/>
                  <a:gd name="connsiteX40" fmla="*/ 72605 w 2389136"/>
                  <a:gd name="connsiteY40" fmla="*/ 2102217 h 2598547"/>
                  <a:gd name="connsiteX41" fmla="*/ 37204 w 2389136"/>
                  <a:gd name="connsiteY41" fmla="*/ 2291186 h 2598547"/>
                  <a:gd name="connsiteX42" fmla="*/ 12938 w 2389136"/>
                  <a:gd name="connsiteY42" fmla="*/ 2465816 h 2598547"/>
                  <a:gd name="connsiteX43" fmla="*/ 0 w 2389136"/>
                  <a:gd name="connsiteY43" fmla="*/ 2583305 h 2598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389136" h="2598547">
                    <a:moveTo>
                      <a:pt x="1205177" y="2598547"/>
                    </a:moveTo>
                    <a:cubicBezTo>
                      <a:pt x="1212861" y="2540276"/>
                      <a:pt x="1220545" y="2482006"/>
                      <a:pt x="1228229" y="2414130"/>
                    </a:cubicBezTo>
                    <a:cubicBezTo>
                      <a:pt x="1235913" y="2346254"/>
                      <a:pt x="1244878" y="2248923"/>
                      <a:pt x="1251281" y="2191293"/>
                    </a:cubicBezTo>
                    <a:cubicBezTo>
                      <a:pt x="1257684" y="2133663"/>
                      <a:pt x="1258603" y="2119931"/>
                      <a:pt x="1266649" y="2068349"/>
                    </a:cubicBezTo>
                    <a:cubicBezTo>
                      <a:pt x="1274695" y="2016767"/>
                      <a:pt x="1288577" y="1940157"/>
                      <a:pt x="1299556" y="1881799"/>
                    </a:cubicBezTo>
                    <a:cubicBezTo>
                      <a:pt x="1310535" y="1823441"/>
                      <a:pt x="1320075" y="1778037"/>
                      <a:pt x="1332520" y="1718201"/>
                    </a:cubicBezTo>
                    <a:cubicBezTo>
                      <a:pt x="1344965" y="1658365"/>
                      <a:pt x="1357030" y="1587369"/>
                      <a:pt x="1374226" y="1522783"/>
                    </a:cubicBezTo>
                    <a:cubicBezTo>
                      <a:pt x="1391422" y="1458197"/>
                      <a:pt x="1413927" y="1397277"/>
                      <a:pt x="1435698" y="1330682"/>
                    </a:cubicBezTo>
                    <a:cubicBezTo>
                      <a:pt x="1457469" y="1264087"/>
                      <a:pt x="1483083" y="1184685"/>
                      <a:pt x="1504854" y="1123213"/>
                    </a:cubicBezTo>
                    <a:cubicBezTo>
                      <a:pt x="1526625" y="1061741"/>
                      <a:pt x="1541994" y="1016917"/>
                      <a:pt x="1566327" y="961848"/>
                    </a:cubicBezTo>
                    <a:cubicBezTo>
                      <a:pt x="1590660" y="906779"/>
                      <a:pt x="1620115" y="850429"/>
                      <a:pt x="1650851" y="792799"/>
                    </a:cubicBezTo>
                    <a:cubicBezTo>
                      <a:pt x="1681587" y="735169"/>
                      <a:pt x="1709762" y="677539"/>
                      <a:pt x="1750743" y="616067"/>
                    </a:cubicBezTo>
                    <a:cubicBezTo>
                      <a:pt x="1791724" y="554595"/>
                      <a:pt x="1851916" y="477754"/>
                      <a:pt x="1896740" y="423966"/>
                    </a:cubicBezTo>
                    <a:cubicBezTo>
                      <a:pt x="1941564" y="370178"/>
                      <a:pt x="1985107" y="330476"/>
                      <a:pt x="2019685" y="293337"/>
                    </a:cubicBezTo>
                    <a:cubicBezTo>
                      <a:pt x="2054263" y="256197"/>
                      <a:pt x="2076034" y="229304"/>
                      <a:pt x="2104209" y="201129"/>
                    </a:cubicBezTo>
                    <a:cubicBezTo>
                      <a:pt x="2132384" y="172954"/>
                      <a:pt x="2160558" y="147340"/>
                      <a:pt x="2188733" y="124288"/>
                    </a:cubicBezTo>
                    <a:cubicBezTo>
                      <a:pt x="2216908" y="101236"/>
                      <a:pt x="2239961" y="83307"/>
                      <a:pt x="2273258" y="62816"/>
                    </a:cubicBezTo>
                    <a:cubicBezTo>
                      <a:pt x="2306556" y="42325"/>
                      <a:pt x="2397483" y="7747"/>
                      <a:pt x="2388518" y="1344"/>
                    </a:cubicBezTo>
                    <a:cubicBezTo>
                      <a:pt x="2379553" y="-5059"/>
                      <a:pt x="2288626" y="12870"/>
                      <a:pt x="2219470" y="24396"/>
                    </a:cubicBezTo>
                    <a:cubicBezTo>
                      <a:pt x="2150314" y="35922"/>
                      <a:pt x="2043982" y="54928"/>
                      <a:pt x="1973580" y="70500"/>
                    </a:cubicBezTo>
                    <a:cubicBezTo>
                      <a:pt x="1903178" y="86072"/>
                      <a:pt x="1858528" y="99896"/>
                      <a:pt x="1797056" y="117826"/>
                    </a:cubicBezTo>
                    <a:cubicBezTo>
                      <a:pt x="1735584" y="135756"/>
                      <a:pt x="1665148" y="156878"/>
                      <a:pt x="1604747" y="178077"/>
                    </a:cubicBezTo>
                    <a:cubicBezTo>
                      <a:pt x="1544346" y="199276"/>
                      <a:pt x="1488437" y="223249"/>
                      <a:pt x="1434649" y="245020"/>
                    </a:cubicBezTo>
                    <a:cubicBezTo>
                      <a:pt x="1380861" y="266791"/>
                      <a:pt x="1329227" y="286565"/>
                      <a:pt x="1282017" y="308705"/>
                    </a:cubicBezTo>
                    <a:cubicBezTo>
                      <a:pt x="1234807" y="330845"/>
                      <a:pt x="1194002" y="353357"/>
                      <a:pt x="1151389" y="377862"/>
                    </a:cubicBezTo>
                    <a:cubicBezTo>
                      <a:pt x="1108776" y="402367"/>
                      <a:pt x="1060306" y="433078"/>
                      <a:pt x="1026338" y="455733"/>
                    </a:cubicBezTo>
                    <a:cubicBezTo>
                      <a:pt x="992370" y="478388"/>
                      <a:pt x="974123" y="495116"/>
                      <a:pt x="947580" y="513793"/>
                    </a:cubicBezTo>
                    <a:cubicBezTo>
                      <a:pt x="921037" y="532470"/>
                      <a:pt x="893912" y="549793"/>
                      <a:pt x="867078" y="567793"/>
                    </a:cubicBezTo>
                    <a:cubicBezTo>
                      <a:pt x="839387" y="588315"/>
                      <a:pt x="816893" y="606692"/>
                      <a:pt x="781431" y="636926"/>
                    </a:cubicBezTo>
                    <a:cubicBezTo>
                      <a:pt x="745969" y="667160"/>
                      <a:pt x="683022" y="721527"/>
                      <a:pt x="654305" y="749198"/>
                    </a:cubicBezTo>
                    <a:cubicBezTo>
                      <a:pt x="625588" y="776869"/>
                      <a:pt x="624891" y="782879"/>
                      <a:pt x="609127" y="802953"/>
                    </a:cubicBezTo>
                    <a:cubicBezTo>
                      <a:pt x="593363" y="823027"/>
                      <a:pt x="580760" y="839316"/>
                      <a:pt x="559718" y="869640"/>
                    </a:cubicBezTo>
                    <a:cubicBezTo>
                      <a:pt x="538677" y="899965"/>
                      <a:pt x="504649" y="949041"/>
                      <a:pt x="482878" y="984900"/>
                    </a:cubicBezTo>
                    <a:cubicBezTo>
                      <a:pt x="461107" y="1020759"/>
                      <a:pt x="445395" y="1052227"/>
                      <a:pt x="429090" y="1084793"/>
                    </a:cubicBezTo>
                    <a:cubicBezTo>
                      <a:pt x="412785" y="1117359"/>
                      <a:pt x="402979" y="1143155"/>
                      <a:pt x="385050" y="1180294"/>
                    </a:cubicBezTo>
                    <a:cubicBezTo>
                      <a:pt x="367121" y="1217433"/>
                      <a:pt x="341067" y="1267197"/>
                      <a:pt x="321513" y="1307630"/>
                    </a:cubicBezTo>
                    <a:cubicBezTo>
                      <a:pt x="301959" y="1348063"/>
                      <a:pt x="285654" y="1379347"/>
                      <a:pt x="267725" y="1422890"/>
                    </a:cubicBezTo>
                    <a:cubicBezTo>
                      <a:pt x="249796" y="1466433"/>
                      <a:pt x="229305" y="1518941"/>
                      <a:pt x="213937" y="1568887"/>
                    </a:cubicBezTo>
                    <a:cubicBezTo>
                      <a:pt x="198569" y="1618833"/>
                      <a:pt x="190885" y="1666218"/>
                      <a:pt x="175517" y="1722567"/>
                    </a:cubicBezTo>
                    <a:cubicBezTo>
                      <a:pt x="160149" y="1778916"/>
                      <a:pt x="138880" y="1843709"/>
                      <a:pt x="121728" y="1906984"/>
                    </a:cubicBezTo>
                    <a:cubicBezTo>
                      <a:pt x="104576" y="1970259"/>
                      <a:pt x="86692" y="2038183"/>
                      <a:pt x="72605" y="2102217"/>
                    </a:cubicBezTo>
                    <a:cubicBezTo>
                      <a:pt x="58518" y="2166251"/>
                      <a:pt x="47148" y="2230586"/>
                      <a:pt x="37204" y="2291186"/>
                    </a:cubicBezTo>
                    <a:cubicBezTo>
                      <a:pt x="27260" y="2351786"/>
                      <a:pt x="19139" y="2417130"/>
                      <a:pt x="12938" y="2465816"/>
                    </a:cubicBezTo>
                    <a:cubicBezTo>
                      <a:pt x="6737" y="2514502"/>
                      <a:pt x="7077" y="2532333"/>
                      <a:pt x="0" y="2583305"/>
                    </a:cubicBezTo>
                  </a:path>
                </a:pathLst>
              </a:cu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Volný tvar 39"/>
              <p:cNvSpPr/>
              <p:nvPr/>
            </p:nvSpPr>
            <p:spPr>
              <a:xfrm>
                <a:off x="1921008" y="276625"/>
                <a:ext cx="1750794" cy="2617524"/>
              </a:xfrm>
              <a:custGeom>
                <a:avLst/>
                <a:gdLst>
                  <a:gd name="connsiteX0" fmla="*/ 0 w 1750794"/>
                  <a:gd name="connsiteY0" fmla="*/ 2617524 h 2617524"/>
                  <a:gd name="connsiteX1" fmla="*/ 69338 w 1750794"/>
                  <a:gd name="connsiteY1" fmla="*/ 2552519 h 2617524"/>
                  <a:gd name="connsiteX2" fmla="*/ 130009 w 1750794"/>
                  <a:gd name="connsiteY2" fmla="*/ 2478847 h 2617524"/>
                  <a:gd name="connsiteX3" fmla="*/ 190680 w 1750794"/>
                  <a:gd name="connsiteY3" fmla="*/ 2400842 h 2617524"/>
                  <a:gd name="connsiteX4" fmla="*/ 238350 w 1750794"/>
                  <a:gd name="connsiteY4" fmla="*/ 2322836 h 2617524"/>
                  <a:gd name="connsiteX5" fmla="*/ 281687 w 1750794"/>
                  <a:gd name="connsiteY5" fmla="*/ 2244830 h 2617524"/>
                  <a:gd name="connsiteX6" fmla="*/ 329357 w 1750794"/>
                  <a:gd name="connsiteY6" fmla="*/ 2153824 h 2617524"/>
                  <a:gd name="connsiteX7" fmla="*/ 372694 w 1750794"/>
                  <a:gd name="connsiteY7" fmla="*/ 2041149 h 2617524"/>
                  <a:gd name="connsiteX8" fmla="*/ 398696 w 1750794"/>
                  <a:gd name="connsiteY8" fmla="*/ 1924140 h 2617524"/>
                  <a:gd name="connsiteX9" fmla="*/ 437698 w 1750794"/>
                  <a:gd name="connsiteY9" fmla="*/ 1733460 h 2617524"/>
                  <a:gd name="connsiteX10" fmla="*/ 463700 w 1750794"/>
                  <a:gd name="connsiteY10" fmla="*/ 1581782 h 2617524"/>
                  <a:gd name="connsiteX11" fmla="*/ 485368 w 1750794"/>
                  <a:gd name="connsiteY11" fmla="*/ 1451772 h 2617524"/>
                  <a:gd name="connsiteX12" fmla="*/ 507037 w 1750794"/>
                  <a:gd name="connsiteY12" fmla="*/ 1369433 h 2617524"/>
                  <a:gd name="connsiteX13" fmla="*/ 546040 w 1750794"/>
                  <a:gd name="connsiteY13" fmla="*/ 1252425 h 2617524"/>
                  <a:gd name="connsiteX14" fmla="*/ 585042 w 1750794"/>
                  <a:gd name="connsiteY14" fmla="*/ 1148417 h 2617524"/>
                  <a:gd name="connsiteX15" fmla="*/ 619712 w 1750794"/>
                  <a:gd name="connsiteY15" fmla="*/ 1057410 h 2617524"/>
                  <a:gd name="connsiteX16" fmla="*/ 676049 w 1750794"/>
                  <a:gd name="connsiteY16" fmla="*/ 944735 h 2617524"/>
                  <a:gd name="connsiteX17" fmla="*/ 719386 w 1750794"/>
                  <a:gd name="connsiteY17" fmla="*/ 866730 h 2617524"/>
                  <a:gd name="connsiteX18" fmla="*/ 758388 w 1750794"/>
                  <a:gd name="connsiteY18" fmla="*/ 793058 h 2617524"/>
                  <a:gd name="connsiteX19" fmla="*/ 819059 w 1750794"/>
                  <a:gd name="connsiteY19" fmla="*/ 710718 h 2617524"/>
                  <a:gd name="connsiteX20" fmla="*/ 901399 w 1750794"/>
                  <a:gd name="connsiteY20" fmla="*/ 615378 h 2617524"/>
                  <a:gd name="connsiteX21" fmla="*/ 975071 w 1750794"/>
                  <a:gd name="connsiteY21" fmla="*/ 528705 h 2617524"/>
                  <a:gd name="connsiteX22" fmla="*/ 1057410 w 1750794"/>
                  <a:gd name="connsiteY22" fmla="*/ 450699 h 2617524"/>
                  <a:gd name="connsiteX23" fmla="*/ 1157084 w 1750794"/>
                  <a:gd name="connsiteY23" fmla="*/ 355359 h 2617524"/>
                  <a:gd name="connsiteX24" fmla="*/ 1278426 w 1750794"/>
                  <a:gd name="connsiteY24" fmla="*/ 264352 h 2617524"/>
                  <a:gd name="connsiteX25" fmla="*/ 1356432 w 1750794"/>
                  <a:gd name="connsiteY25" fmla="*/ 208015 h 2617524"/>
                  <a:gd name="connsiteX26" fmla="*/ 1447439 w 1750794"/>
                  <a:gd name="connsiteY26" fmla="*/ 147344 h 2617524"/>
                  <a:gd name="connsiteX27" fmla="*/ 1547113 w 1750794"/>
                  <a:gd name="connsiteY27" fmla="*/ 86673 h 2617524"/>
                  <a:gd name="connsiteX28" fmla="*/ 1750794 w 1750794"/>
                  <a:gd name="connsiteY28" fmla="*/ 0 h 261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50794" h="2617524">
                    <a:moveTo>
                      <a:pt x="0" y="2617524"/>
                    </a:moveTo>
                    <a:cubicBezTo>
                      <a:pt x="23835" y="2596578"/>
                      <a:pt x="47670" y="2575632"/>
                      <a:pt x="69338" y="2552519"/>
                    </a:cubicBezTo>
                    <a:cubicBezTo>
                      <a:pt x="91006" y="2529406"/>
                      <a:pt x="109785" y="2504126"/>
                      <a:pt x="130009" y="2478847"/>
                    </a:cubicBezTo>
                    <a:cubicBezTo>
                      <a:pt x="150233" y="2453568"/>
                      <a:pt x="172623" y="2426844"/>
                      <a:pt x="190680" y="2400842"/>
                    </a:cubicBezTo>
                    <a:cubicBezTo>
                      <a:pt x="208737" y="2374840"/>
                      <a:pt x="223182" y="2348838"/>
                      <a:pt x="238350" y="2322836"/>
                    </a:cubicBezTo>
                    <a:cubicBezTo>
                      <a:pt x="253518" y="2296834"/>
                      <a:pt x="266519" y="2272999"/>
                      <a:pt x="281687" y="2244830"/>
                    </a:cubicBezTo>
                    <a:cubicBezTo>
                      <a:pt x="296855" y="2216661"/>
                      <a:pt x="314189" y="2187771"/>
                      <a:pt x="329357" y="2153824"/>
                    </a:cubicBezTo>
                    <a:cubicBezTo>
                      <a:pt x="344525" y="2119877"/>
                      <a:pt x="361138" y="2079430"/>
                      <a:pt x="372694" y="2041149"/>
                    </a:cubicBezTo>
                    <a:cubicBezTo>
                      <a:pt x="384251" y="2002868"/>
                      <a:pt x="387862" y="1975421"/>
                      <a:pt x="398696" y="1924140"/>
                    </a:cubicBezTo>
                    <a:cubicBezTo>
                      <a:pt x="409530" y="1872858"/>
                      <a:pt x="426864" y="1790520"/>
                      <a:pt x="437698" y="1733460"/>
                    </a:cubicBezTo>
                    <a:cubicBezTo>
                      <a:pt x="448532" y="1676400"/>
                      <a:pt x="455755" y="1628730"/>
                      <a:pt x="463700" y="1581782"/>
                    </a:cubicBezTo>
                    <a:cubicBezTo>
                      <a:pt x="471645" y="1534834"/>
                      <a:pt x="478145" y="1487163"/>
                      <a:pt x="485368" y="1451772"/>
                    </a:cubicBezTo>
                    <a:cubicBezTo>
                      <a:pt x="492591" y="1416380"/>
                      <a:pt x="496925" y="1402657"/>
                      <a:pt x="507037" y="1369433"/>
                    </a:cubicBezTo>
                    <a:cubicBezTo>
                      <a:pt x="517149" y="1336208"/>
                      <a:pt x="533039" y="1289261"/>
                      <a:pt x="546040" y="1252425"/>
                    </a:cubicBezTo>
                    <a:cubicBezTo>
                      <a:pt x="559041" y="1215589"/>
                      <a:pt x="572763" y="1180919"/>
                      <a:pt x="585042" y="1148417"/>
                    </a:cubicBezTo>
                    <a:cubicBezTo>
                      <a:pt x="597321" y="1115914"/>
                      <a:pt x="604544" y="1091357"/>
                      <a:pt x="619712" y="1057410"/>
                    </a:cubicBezTo>
                    <a:cubicBezTo>
                      <a:pt x="634880" y="1023463"/>
                      <a:pt x="659437" y="976515"/>
                      <a:pt x="676049" y="944735"/>
                    </a:cubicBezTo>
                    <a:cubicBezTo>
                      <a:pt x="692661" y="912955"/>
                      <a:pt x="705663" y="892009"/>
                      <a:pt x="719386" y="866730"/>
                    </a:cubicBezTo>
                    <a:cubicBezTo>
                      <a:pt x="733109" y="841451"/>
                      <a:pt x="741776" y="819060"/>
                      <a:pt x="758388" y="793058"/>
                    </a:cubicBezTo>
                    <a:cubicBezTo>
                      <a:pt x="775000" y="767056"/>
                      <a:pt x="795224" y="740331"/>
                      <a:pt x="819059" y="710718"/>
                    </a:cubicBezTo>
                    <a:cubicBezTo>
                      <a:pt x="842894" y="681105"/>
                      <a:pt x="901399" y="615378"/>
                      <a:pt x="901399" y="615378"/>
                    </a:cubicBezTo>
                    <a:cubicBezTo>
                      <a:pt x="927401" y="585043"/>
                      <a:pt x="949069" y="556151"/>
                      <a:pt x="975071" y="528705"/>
                    </a:cubicBezTo>
                    <a:cubicBezTo>
                      <a:pt x="1001073" y="501259"/>
                      <a:pt x="1057410" y="450699"/>
                      <a:pt x="1057410" y="450699"/>
                    </a:cubicBezTo>
                    <a:cubicBezTo>
                      <a:pt x="1087745" y="421808"/>
                      <a:pt x="1120248" y="386417"/>
                      <a:pt x="1157084" y="355359"/>
                    </a:cubicBezTo>
                    <a:cubicBezTo>
                      <a:pt x="1193920" y="324301"/>
                      <a:pt x="1245201" y="288909"/>
                      <a:pt x="1278426" y="264352"/>
                    </a:cubicBezTo>
                    <a:cubicBezTo>
                      <a:pt x="1311651" y="239795"/>
                      <a:pt x="1328263" y="227516"/>
                      <a:pt x="1356432" y="208015"/>
                    </a:cubicBezTo>
                    <a:cubicBezTo>
                      <a:pt x="1384601" y="188514"/>
                      <a:pt x="1415659" y="167568"/>
                      <a:pt x="1447439" y="147344"/>
                    </a:cubicBezTo>
                    <a:cubicBezTo>
                      <a:pt x="1479219" y="127120"/>
                      <a:pt x="1496554" y="111230"/>
                      <a:pt x="1547113" y="86673"/>
                    </a:cubicBezTo>
                    <a:cubicBezTo>
                      <a:pt x="1597672" y="62116"/>
                      <a:pt x="1674233" y="31058"/>
                      <a:pt x="1750794" y="0"/>
                    </a:cubicBezTo>
                  </a:path>
                </a:pathLst>
              </a:cu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Textové pole 531"/>
              <p:cNvSpPr txBox="1"/>
              <p:nvPr/>
            </p:nvSpPr>
            <p:spPr>
              <a:xfrm>
                <a:off x="1235972" y="641729"/>
                <a:ext cx="514308" cy="48679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B</a:t>
                </a:r>
                <a:r>
                  <a:rPr kumimoji="0" lang="cs-CZ" b="0" i="0" u="none" strike="noStrike" kern="0" cap="none" spc="0" normalizeH="0" baseline="-2500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r</a:t>
                </a:r>
                <a:endParaRPr kumimoji="0" lang="cs-CZ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+mn-cs"/>
                </a:endParaRPr>
              </a:p>
            </p:txBody>
          </p:sp>
          <p:sp>
            <p:nvSpPr>
              <p:cNvPr id="42" name="Textové pole 546"/>
              <p:cNvSpPr txBox="1"/>
              <p:nvPr/>
            </p:nvSpPr>
            <p:spPr>
              <a:xfrm>
                <a:off x="2656181" y="2938715"/>
                <a:ext cx="742047" cy="55716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b="0" i="0" u="none" strike="noStrike" kern="0" cap="none" spc="0" normalizeH="0" baseline="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H</a:t>
                </a:r>
                <a:r>
                  <a:rPr kumimoji="0" lang="cs-CZ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c</a:t>
                </a:r>
                <a:endParaRPr kumimoji="0" lang="cs-CZ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+mn-cs"/>
                </a:endParaRPr>
              </a:p>
            </p:txBody>
          </p:sp>
          <p:sp>
            <p:nvSpPr>
              <p:cNvPr id="43" name="Textové pole 571"/>
              <p:cNvSpPr txBox="1"/>
              <p:nvPr/>
            </p:nvSpPr>
            <p:spPr>
              <a:xfrm>
                <a:off x="4205357" y="3045982"/>
                <a:ext cx="279193" cy="37980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H</a:t>
                </a:r>
              </a:p>
            </p:txBody>
          </p:sp>
          <p:sp>
            <p:nvSpPr>
              <p:cNvPr id="44" name="Textové pole 572"/>
              <p:cNvSpPr txBox="1"/>
              <p:nvPr/>
            </p:nvSpPr>
            <p:spPr>
              <a:xfrm>
                <a:off x="2204342" y="-253615"/>
                <a:ext cx="326297" cy="34566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B</a:t>
                </a:r>
              </a:p>
            </p:txBody>
          </p:sp>
          <p:sp>
            <p:nvSpPr>
              <p:cNvPr id="45" name="Textové pole 573"/>
              <p:cNvSpPr txBox="1"/>
              <p:nvPr/>
            </p:nvSpPr>
            <p:spPr>
              <a:xfrm>
                <a:off x="3004413" y="1320407"/>
                <a:ext cx="3695309" cy="907113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Křivka prvotní magnetizace</a:t>
                </a:r>
              </a:p>
            </p:txBody>
          </p:sp>
          <p:cxnSp>
            <p:nvCxnSpPr>
              <p:cNvPr id="46" name="Přímá spojnice 45"/>
              <p:cNvCxnSpPr/>
              <p:nvPr/>
            </p:nvCxnSpPr>
            <p:spPr>
              <a:xfrm flipV="1">
                <a:off x="2396863" y="1666322"/>
                <a:ext cx="534157" cy="205054"/>
              </a:xfrm>
              <a:prstGeom prst="line">
                <a:avLst/>
              </a:prstGeom>
              <a:noFill/>
              <a:ln w="6350" cap="flat" cmpd="sng" algn="ctr">
                <a:solidFill>
                  <a:srgbClr val="0070C0"/>
                </a:solidFill>
                <a:prstDash val="solid"/>
              </a:ln>
              <a:effectLst/>
            </p:spPr>
          </p:cxnSp>
          <p:cxnSp>
            <p:nvCxnSpPr>
              <p:cNvPr id="47" name="Přímá spojnice 46"/>
              <p:cNvCxnSpPr/>
              <p:nvPr/>
            </p:nvCxnSpPr>
            <p:spPr>
              <a:xfrm flipH="1">
                <a:off x="-2" y="2906535"/>
                <a:ext cx="4126865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arrow" w="med" len="lg"/>
              </a:ln>
              <a:effectLst/>
            </p:spPr>
          </p:cxnSp>
          <p:cxnSp>
            <p:nvCxnSpPr>
              <p:cNvPr id="48" name="Přímá spojnice 47"/>
              <p:cNvCxnSpPr/>
              <p:nvPr/>
            </p:nvCxnSpPr>
            <p:spPr>
              <a:xfrm flipV="1">
                <a:off x="1936377" y="0"/>
                <a:ext cx="0" cy="556006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headEnd type="none" w="med" len="med"/>
                <a:tailEnd type="arrow" w="med" len="lg"/>
              </a:ln>
              <a:effectLst/>
            </p:spPr>
          </p:cxnSp>
        </p:grpSp>
        <p:cxnSp>
          <p:nvCxnSpPr>
            <p:cNvPr id="36" name="Přímá spojnice 35"/>
            <p:cNvCxnSpPr/>
            <p:nvPr/>
          </p:nvCxnSpPr>
          <p:spPr>
            <a:xfrm flipH="1">
              <a:off x="1882588" y="1068080"/>
              <a:ext cx="107950" cy="0"/>
            </a:xfrm>
            <a:prstGeom prst="line">
              <a:avLst/>
            </a:prstGeom>
            <a:noFill/>
            <a:ln w="6350" cap="flat" cmpd="sng" algn="ctr">
              <a:solidFill>
                <a:srgbClr val="0070C0"/>
              </a:solidFill>
              <a:prstDash val="solid"/>
            </a:ln>
            <a:effectLst/>
          </p:spPr>
        </p:cxnSp>
        <p:cxnSp>
          <p:nvCxnSpPr>
            <p:cNvPr id="37" name="Přímá spojnice 36"/>
            <p:cNvCxnSpPr/>
            <p:nvPr/>
          </p:nvCxnSpPr>
          <p:spPr>
            <a:xfrm rot="5400000" flipH="1">
              <a:off x="1252497" y="2889197"/>
              <a:ext cx="107950" cy="0"/>
            </a:xfrm>
            <a:prstGeom prst="line">
              <a:avLst/>
            </a:prstGeom>
            <a:noFill/>
            <a:ln w="6350" cap="flat" cmpd="sng" algn="ctr">
              <a:solidFill>
                <a:srgbClr val="0070C0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2680733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720634"/>
          </a:xfrm>
        </p:spPr>
        <p:txBody>
          <a:bodyPr/>
          <a:lstStyle/>
          <a:p>
            <a:pPr algn="ctr"/>
            <a:r>
              <a:rPr lang="cs-CZ" b="1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Výpočet celkových ztrát v železe</a:t>
            </a:r>
            <a:endParaRPr lang="cs-CZ" b="1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Zástupný symbol pro text 6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31094" y="1712890"/>
                <a:ext cx="8481812" cy="4758744"/>
              </a:xfrm>
            </p:spPr>
            <p:txBody>
              <a:bodyPr>
                <a:normAutofit/>
              </a:bodyPr>
              <a:lstStyle/>
              <a:p>
                <a:pPr lvl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bg1"/>
                  </a:buClr>
                </a:pPr>
                <a:r>
                  <a:rPr lang="cs-CZ" sz="2000" dirty="0" smtClean="0">
                    <a:solidFill>
                      <a:schemeClr val="bg1"/>
                    </a:solidFill>
                    <a:cs typeface="Arial" pitchFamily="34" charset="0"/>
                  </a:rPr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∆</m:t>
                        </m:r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𝑃</m:t>
                        </m:r>
                      </m:e>
                      <m:sub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𝐹𝑒</m:t>
                        </m:r>
                      </m:sub>
                    </m:sSub>
                    <m:r>
                      <a:rPr lang="cs-CZ" sz="20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sSub>
                      <m:sSubPr>
                        <m:ctrlPr>
                          <a:rPr lang="cs-CZ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∆</m:t>
                        </m:r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𝑝</m:t>
                        </m:r>
                      </m:e>
                      <m:sub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1,0</m:t>
                        </m:r>
                      </m:sub>
                    </m:sSub>
                    <m:sSub>
                      <m:sSubPr>
                        <m:ctrlPr>
                          <a:rPr lang="cs-CZ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𝐵</m:t>
                        </m:r>
                      </m:e>
                      <m:sub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𝑚𝑎𝑥</m:t>
                        </m:r>
                      </m:sub>
                    </m:sSub>
                    <m:sSub>
                      <m:sSubPr>
                        <m:ctrlPr>
                          <a:rPr lang="cs-CZ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𝑘</m:t>
                        </m:r>
                      </m:e>
                      <m:sub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𝑝</m:t>
                        </m:r>
                      </m:sub>
                    </m:sSub>
                    <m:r>
                      <a:rPr lang="cs-CZ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𝑚</m:t>
                    </m:r>
                    <m:r>
                      <a:rPr lang="cs-CZ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   </m:t>
                    </m:r>
                    <m:d>
                      <m:dPr>
                        <m:begChr m:val="["/>
                        <m:endChr m:val="]"/>
                        <m:ctrlP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cs-CZ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𝑊</m:t>
                        </m:r>
                      </m:e>
                    </m:d>
                  </m:oMath>
                </a14:m>
                <a:endParaRPr lang="cs-CZ" sz="2000" b="0" dirty="0" smtClean="0">
                  <a:solidFill>
                    <a:schemeClr val="bg1"/>
                  </a:solidFill>
                  <a:latin typeface="Arial" pitchFamily="34" charset="0"/>
                  <a:ea typeface="Cambria Math" panose="02040503050406030204" pitchFamily="18" charset="0"/>
                  <a:cs typeface="Arial" pitchFamily="34" charset="0"/>
                </a:endParaRP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bg1"/>
                  </a:buClr>
                </a:pPr>
                <a:endParaRPr lang="cs-CZ" sz="2000" b="0" dirty="0" smtClean="0">
                  <a:solidFill>
                    <a:schemeClr val="bg1"/>
                  </a:solidFill>
                  <a:latin typeface="Arial" pitchFamily="34" charset="0"/>
                  <a:ea typeface="Cambria Math" panose="02040503050406030204" pitchFamily="18" charset="0"/>
                  <a:cs typeface="Arial" pitchFamily="34" charset="0"/>
                </a:endParaRP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∆</m:t>
                        </m:r>
                        <m: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𝑝</m:t>
                        </m:r>
                      </m:e>
                      <m:sub>
                        <m: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1,0</m:t>
                        </m:r>
                      </m:sub>
                    </m:sSub>
                    <m:r>
                      <a:rPr lang="cs-CZ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 …</m:t>
                    </m:r>
                  </m:oMath>
                </a14:m>
                <a:r>
                  <a:rPr lang="cs-CZ" sz="2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0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Měrné ztráty 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určují ztráty ve wattech v 1kg železa při 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				frekvenci 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50 Hz a při magnetické indukci 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1T (v praxi se uvádí 		též  </a:t>
                </a:r>
                <a:r>
                  <a:rPr lang="el-GR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cs-CZ" sz="2000" baseline="-25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1,5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… měrné ztráty při magnetické indukci 1,5T)</a:t>
                </a: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bg1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𝑘</m:t>
                        </m:r>
                      </m:e>
                      <m:sub>
                        <m:r>
                          <a:rPr lang="cs-CZ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itchFamily="34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… 	činitel plnění, určuje zhoršení vlastnosti magnetických 				obvodů opracováním plechů (např. drážkováním) </a:t>
                </a:r>
                <a:endParaRPr lang="cs-CZ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lvl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bg1"/>
                  </a:buClr>
                </a:pPr>
                <a:endParaRPr lang="cs-CZ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cs-CZ" dirty="0"/>
              </a:p>
            </p:txBody>
          </p:sp>
        </mc:Choice>
        <mc:Fallback>
          <p:sp>
            <p:nvSpPr>
              <p:cNvPr id="7" name="Zástupný symbol pro text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31094" y="1712890"/>
                <a:ext cx="8481812" cy="4758744"/>
              </a:xfrm>
              <a:blipFill rotWithShape="0">
                <a:blip r:embed="rId2" cstate="print"/>
                <a:stretch>
                  <a:fillRect r="-50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3270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cap="none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Zušlšchťování</a:t>
            </a:r>
            <a:r>
              <a:rPr lang="cs-CZ" sz="36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železných plechů křemíkem</a:t>
            </a:r>
            <a:endParaRPr lang="cs-CZ" sz="3600" b="1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2725783"/>
            <a:ext cx="8340634" cy="3788228"/>
          </a:xfrm>
        </p:spPr>
        <p:txBody>
          <a:bodyPr>
            <a:normAutofit/>
          </a:bodyPr>
          <a:lstStyle/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Plechy s přísadou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křemíku jsou velmi křehké s poměrně větší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rezistivitou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než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má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železo. 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 točivé stroje se elektrotechnické plechy vyrábějí s obsahem křemíku 0,3 % až 3,5 %. </a:t>
            </a: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 výkonové transformátory se vyrábějí 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obsahem křemíku 3,5 % až 4,5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538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432000" y="2520000"/>
            <a:ext cx="828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64326" y="873034"/>
            <a:ext cx="8077200" cy="1380495"/>
          </a:xfrm>
        </p:spPr>
        <p:txBody>
          <a:bodyPr/>
          <a:lstStyle/>
          <a:p>
            <a:pPr lvl="2" algn="ctr" defTabSz="457200" rtl="0">
              <a:spcBef>
                <a:spcPct val="0"/>
              </a:spcBef>
            </a:pPr>
            <a:r>
              <a:rPr lang="cs-CZ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Rozdělení elektrotechnických plechů podle technologie výroby</a:t>
            </a:r>
            <a:r>
              <a:rPr lang="cs-CZ" sz="2400" b="1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49729" y="2520000"/>
            <a:ext cx="8044542" cy="3364261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Plechy válcované za tepla </a:t>
            </a:r>
            <a:endParaRPr lang="cs-CZ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Plechy válcované za </a:t>
            </a:r>
            <a:r>
              <a:rPr lang="cs-CZ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studena </a:t>
            </a:r>
            <a:r>
              <a:rPr lang="cs-CZ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neorientované</a:t>
            </a:r>
            <a:endParaRPr lang="cs-CZ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Plechy válcované </a:t>
            </a:r>
            <a:r>
              <a:rPr lang="cs-CZ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 studena </a:t>
            </a:r>
            <a:r>
              <a:rPr lang="cs-CZ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orientované</a:t>
            </a:r>
            <a:endParaRPr lang="cs-CZ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36023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71337" y="786994"/>
            <a:ext cx="8280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Plechy válcované </a:t>
            </a:r>
            <a:r>
              <a:rPr lang="cs-C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 </a:t>
            </a: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tepla</a:t>
            </a:r>
          </a:p>
          <a:p>
            <a:pPr marL="0" lvl="2">
              <a:lnSpc>
                <a:spcPct val="150000"/>
              </a:lnSpc>
            </a:pPr>
            <a:endParaRPr lang="cs-CZ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válcují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s </a:t>
            </a:r>
            <a:r>
              <a:rPr lang="cs-CZ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meziohřevy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až na konečnou tloušťku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0,35;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0,5 nebo 1 mm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jejich měrné ztráty </a:t>
            </a:r>
            <a:r>
              <a:rPr lang="el-GR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1,0 </a:t>
            </a:r>
            <a:r>
              <a:rPr lang="cs-CZ" sz="20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jsou cca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 0,9 do 1,5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W·kg</a:t>
            </a:r>
            <a:r>
              <a:rPr lang="cs-CZ" sz="2000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cs-CZ" sz="2000" baseline="30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jsou nejlevnější na výrobu, ale jsou drsnější na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povrchu (mají horší činitel plnění)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dnes se používají už méně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obvody svařovacích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transformátorů a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stejnosměrných strojů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9853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606172" y="917623"/>
            <a:ext cx="8280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Plechy válcované </a:t>
            </a:r>
            <a:r>
              <a:rPr lang="cs-C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 </a:t>
            </a: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studena neorientované</a:t>
            </a:r>
          </a:p>
          <a:p>
            <a:pPr marL="0" lvl="2">
              <a:lnSpc>
                <a:spcPct val="150000"/>
              </a:lnSpc>
            </a:pPr>
            <a:endParaRPr lang="cs-CZ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3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válcují se s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meziohřevy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na tloušťku 3 mm a po vychladnutí se doválcují na tloušťku 0,5 nebo 0,35 mm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jejich měrné ztráty </a:t>
            </a:r>
            <a:r>
              <a:rPr lang="el-GR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1,0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jsou cca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1,3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3,6 W·kg</a:t>
            </a:r>
            <a:r>
              <a:rPr lang="cs-CZ" sz="2000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cs-CZ" sz="2000" baseline="30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jsou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hladší na povrchu a mají lepší magnetické vlastnosti než plechy válcované za tepla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obvody malých a středních transformátorů, střídavých točivých strojů a stejnosměrných strojů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41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28849" y="864246"/>
            <a:ext cx="8781669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</a:pPr>
            <a:r>
              <a:rPr lang="cs-C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Plechy válcované za studena orientované</a:t>
            </a:r>
          </a:p>
          <a:p>
            <a:pPr marL="0" lvl="2">
              <a:lnSpc>
                <a:spcPct val="150000"/>
              </a:lnSpc>
            </a:pPr>
            <a:endParaRPr lang="cs-CZ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3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válcují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s </a:t>
            </a:r>
            <a:r>
              <a:rPr lang="cs-CZ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meziohřevy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 tloušťku 3 mm a po vychladnutí se</a:t>
            </a:r>
            <a:r>
              <a:rPr lang="cs-CZ" sz="2000" dirty="0"/>
              <a:t> 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válcují v jednom směru na tloušťku 0,35 až 0,02 mm</a:t>
            </a:r>
          </a:p>
          <a:p>
            <a:pPr marL="800100" lvl="3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nakonec se žíhají čímž se krystaly „položí“ tak, že jejich hrany jsou ve směru válcování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měrné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ztráty </a:t>
            </a:r>
            <a:r>
              <a:rPr lang="el-GR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1,0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 směru válcování jsou cca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0,52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0,8 W·kg</a:t>
            </a:r>
            <a:r>
              <a:rPr lang="cs-CZ" sz="2000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cs-CZ" sz="2000" baseline="30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jsou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nejdražší a nejkřehčí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 směru válcování mají nejmenší magnetický odpor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obvody výkonových transformátorů,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malých toroidních transformátorů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transformátorů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 vinutým magnetickým obvodem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66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280" y="1082898"/>
            <a:ext cx="6554867" cy="1524000"/>
          </a:xfrm>
        </p:spPr>
        <p:txBody>
          <a:bodyPr>
            <a:normAutofit/>
          </a:bodyPr>
          <a:lstStyle/>
          <a:p>
            <a:pPr algn="ctr"/>
            <a:r>
              <a:rPr lang="cs-CZ" sz="28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Izolace elektrotechnických plechů</a:t>
            </a:r>
            <a:r>
              <a:rPr lang="cs-CZ" cap="none" dirty="0" smtClean="0">
                <a:solidFill>
                  <a:schemeClr val="bg1"/>
                </a:solidFill>
              </a:rPr>
              <a:t/>
            </a:r>
            <a:br>
              <a:rPr lang="cs-CZ" cap="none" dirty="0" smtClean="0">
                <a:solidFill>
                  <a:schemeClr val="bg1"/>
                </a:solidFill>
              </a:rPr>
            </a:br>
            <a:endParaRPr lang="cs-CZ" cap="none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5066" y="2704563"/>
            <a:ext cx="8237113" cy="2794716"/>
          </a:xfrm>
        </p:spPr>
        <p:txBody>
          <a:bodyPr>
            <a:noAutofit/>
          </a:bodyPr>
          <a:lstStyle/>
          <a:p>
            <a:pPr marL="285750" lvl="2"/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/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342900" lvl="2" indent="-342900">
              <a:buClrTx/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Plechy </a:t>
            </a:r>
            <a:r>
              <a:rPr lang="cs-CZ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izolují </a:t>
            </a: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např. laky </a:t>
            </a:r>
            <a:r>
              <a:rPr lang="cs-CZ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nebo keramickými vrstvami tloušťky 0,003 mm</a:t>
            </a: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2" indent="-342900">
              <a:buClrTx/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„Čistý“ průřez aktivního železa magnetického obvodu sestaveného z izolovaných plechů dostaneme, násobíme-li změřený průřez činitelem plnění železa </a:t>
            </a:r>
            <a:r>
              <a:rPr lang="cs-CZ" sz="2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2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</a:t>
            </a:r>
            <a:r>
              <a:rPr lang="cs-CZ" sz="2200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0,85 až 0,95</a:t>
            </a:r>
          </a:p>
          <a:p>
            <a:pPr marL="285750" lvl="2"/>
            <a:endParaRPr lang="cs-CZ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/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/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5939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71600" y="134120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2" y="3752557"/>
            <a:ext cx="7502024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je určen k interaktivní 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výuce</a:t>
            </a:r>
            <a:r>
              <a:rPr lang="cs-CZ" sz="1500" dirty="0" smtClean="0">
                <a:latin typeface="Times New Roman" pitchFamily="18" charset="0"/>
                <a:ea typeface="Calibri" pitchFamily="34" charset="0"/>
              </a:rPr>
              <a:t>.</a:t>
            </a:r>
            <a:endParaRPr lang="cs-CZ" sz="1500" dirty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Vzhledem k rozsahu učiva lze výukový materiál použít ve více než jedné vyučovací hodině.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Správná odpověď v části shrnutí učiva se zobrazí při kliknutí myší na zástupný symbol          .</a:t>
            </a:r>
          </a:p>
        </p:txBody>
      </p:sp>
      <p:sp>
        <p:nvSpPr>
          <p:cNvPr id="2" name="Zaoblený obdélník 1"/>
          <p:cNvSpPr/>
          <p:nvPr/>
        </p:nvSpPr>
        <p:spPr>
          <a:xfrm>
            <a:off x="7668286" y="5839486"/>
            <a:ext cx="384772" cy="144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899592" y="1874068"/>
            <a:ext cx="7502024" cy="1573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popisuje magnetický obvod elektrických strojů, ztráty v magnetickém obvodu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 elektrotechnické plechy používané na výrobu magnetického obvodu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elektrických strojů včetně jejich výroby. </a:t>
            </a:r>
            <a:endParaRPr kumimoji="0" lang="cs-CZ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64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79490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Shrnutí učiva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400" y="940526"/>
            <a:ext cx="8275750" cy="6374673"/>
          </a:xfrm>
        </p:spPr>
        <p:txBody>
          <a:bodyPr>
            <a:normAutofit/>
          </a:bodyPr>
          <a:lstStyle/>
          <a:p>
            <a:endParaRPr lang="cs-CZ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Hlavní části elektrických strojů jsou: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Magnetický obvod slouží: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Základní materiál 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 výrobu magnetických 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obvodů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buClrTx/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Celkové 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ztráty v železe </a:t>
            </a:r>
            <a:r>
              <a:rPr lang="el-GR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1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1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Fe</a:t>
            </a:r>
            <a:r>
              <a:rPr lang="cs-CZ" sz="210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jsou dány:</a:t>
            </a:r>
          </a:p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533400" y="2992789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 vedení magnetického toku.</a:t>
            </a: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533400" y="423376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železo, které se zušlechťuje přidáním malého množství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křemíku.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533400" y="5536735"/>
            <a:ext cx="7722326" cy="9821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jsou dány součtem ztrát vířivými proudy </a:t>
            </a:r>
            <a:r>
              <a:rPr lang="el-G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baseline="-25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ztrát hysterezních </a:t>
            </a:r>
            <a:r>
              <a:rPr lang="el-GR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baseline="-25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cs-CZ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lze je určit z měrných ztrát, udaných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výrobcem.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533400" y="1771673"/>
            <a:ext cx="7722326" cy="718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magnetický obvod, elektrický obvod,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izolace a další provozně konstrukční části /kryty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chlazení, rámy, podvozky,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…/.</a:t>
            </a:r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4262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0"/>
            <a:ext cx="871728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Ztráty vířivými proudu vznikají: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Vířivé proudy se indukují v magnetickém obvodu: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Ztráty hysterezí vznikají: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8. Velikost hysterezních ztrát je dána: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9. Ztráty v železe lze 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omezit: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426720" y="8422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indukcí vířivých proudů v magnetickém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obvodu.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19594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prochází-li obvodem proměnný magnetický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tok.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30766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přemagnetováváním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magnetického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obvodu.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419383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plochou hysterezní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smyčky.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26720" y="5307948"/>
            <a:ext cx="7722326" cy="9803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zušlechťováním železných plechů přidáním křemíku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složením magnetického obvodu ze vzájemně izolovaných plechů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technologií válcování elektrotechnických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plechů.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007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4932" y="1019200"/>
            <a:ext cx="7514035" cy="1314449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Seznam použitých zdrojů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8345" y="2552955"/>
            <a:ext cx="8489564" cy="314061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[1]	VAVŘIŇÁK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ING, Petr. 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Elektrické stroje a přístroje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 Učební texty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	pro 	žáky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naší školy [online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].[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cit.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10.2.2014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].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Dostupný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WWW:	http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dev.webdevel.cz/na-jizdarne.cz/wp-	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uploads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/2013/10/elektricke_stroje_a_pristroje.pdf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[2]	VOŽENÍLEK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ING, Ladislav; ŘĚŠÁTKO, PHDR, Miloš. 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Základy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	elektrotechniky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. Praha: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sntl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- nakladatelství technické literatury, 1986,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	ISBN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2918.</a:t>
            </a:r>
          </a:p>
        </p:txBody>
      </p:sp>
    </p:spTree>
    <p:extLst>
      <p:ext uri="{BB962C8B-B14F-4D97-AF65-F5344CB8AC3E}">
        <p14:creationId xmlns:p14="http://schemas.microsoft.com/office/powerpoint/2010/main" xmlns="" val="4007232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4851" y="759854"/>
            <a:ext cx="8229600" cy="6098145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Hlavní </a:t>
            </a:r>
            <a: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části </a:t>
            </a: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elektrických </a:t>
            </a:r>
            <a:r>
              <a:rPr lang="cs-CZ" sz="5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strojů </a:t>
            </a: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I.</a:t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xmlns="" val="3366916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3067" y="707572"/>
            <a:ext cx="8077200" cy="1251857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Hlavní části </a:t>
            </a:r>
            <a: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elektrických strojů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5981" y="1872343"/>
            <a:ext cx="8251371" cy="4393474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magnetický obvod 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elektrický obvod 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izolace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další provozně konstrukční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části: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kryty</a:t>
            </a: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chlazení</a:t>
            </a: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rámy, podvozky, …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2720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33399" y="1250768"/>
            <a:ext cx="8077200" cy="947057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Magnetický </a:t>
            </a:r>
            <a:r>
              <a:rPr lang="cs-CZ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obvod</a:t>
            </a:r>
            <a:br>
              <a:rPr lang="cs-CZ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7" name="Zástupný symbol pro text 6"/>
          <p:cNvSpPr>
            <a:spLocks noGrp="1"/>
          </p:cNvSpPr>
          <p:nvPr>
            <p:ph type="body" idx="1"/>
          </p:nvPr>
        </p:nvSpPr>
        <p:spPr>
          <a:xfrm>
            <a:off x="533399" y="2197825"/>
            <a:ext cx="7896497" cy="4295503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má různý tvar podle typu stroje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slouží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 vedení magnetického toku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základním materiálem pro výrobu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magnetických obvodů je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železo, které se zušlechťuje přidáním malého množství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křemíku pro snížení ztrát v železe </a:t>
            </a:r>
          </a:p>
          <a:p>
            <a:pPr marL="800100" lvl="1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 menších strojích se používají permanentní magnety vyrobené ze slitin obsahujících železo, nikl nebo kobalt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48470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675838" y="1649143"/>
            <a:ext cx="82800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115743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Ztráty v </a:t>
            </a:r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magnetickém</a:t>
            </a:r>
            <a:r>
              <a:rPr lang="cs-CZ" b="1" dirty="0" smtClean="0">
                <a:solidFill>
                  <a:schemeClr val="bg1"/>
                </a:solidFill>
              </a:rPr>
              <a:t> obvodu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246481" y="1649143"/>
            <a:ext cx="8651038" cy="4685212"/>
          </a:xfrm>
        </p:spPr>
        <p:txBody>
          <a:bodyPr>
            <a:normAutofit fontScale="85000" lnSpcReduction="10000"/>
          </a:bodyPr>
          <a:lstStyle/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 magnetických obvodech elektrických strojů vznikají při jejich provozu </a:t>
            </a:r>
            <a:r>
              <a:rPr lang="cs-CZ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ztráty ve feromagnetických materiálech - tzv. </a:t>
            </a:r>
            <a:r>
              <a:rPr lang="cs-CZ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ztráty </a:t>
            </a:r>
            <a:r>
              <a:rPr lang="cs-CZ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 železe </a:t>
            </a:r>
            <a:r>
              <a:rPr lang="el-GR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Fe</a:t>
            </a:r>
            <a:r>
              <a:rPr lang="cs-CZ" sz="240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.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cs-CZ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Ztráty </a:t>
            </a:r>
            <a:r>
              <a:rPr lang="cs-CZ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 železe vznikají </a:t>
            </a: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 magnetickém obvodu při přeměně elektrické energie na energii magnetickou a naopak. </a:t>
            </a: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cs-CZ" sz="1600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Ztráty v železe mají dvě složky:</a:t>
            </a:r>
          </a:p>
          <a:p>
            <a:pPr marL="2171700" lvl="4" indent="-34290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cs-CZ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Ztráty vířivými proudy </a:t>
            </a:r>
            <a:r>
              <a:rPr lang="el-G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</a:t>
            </a:r>
            <a:endParaRPr lang="cs-CZ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171700" lvl="4" indent="-34290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</a:pPr>
            <a:r>
              <a:rPr lang="cs-CZ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Ztráty hysterezní </a:t>
            </a:r>
            <a:r>
              <a:rPr lang="el-G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endParaRPr lang="cs-CZ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61173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164770"/>
          </a:xfrm>
        </p:spPr>
        <p:txBody>
          <a:bodyPr/>
          <a:lstStyle/>
          <a:p>
            <a:pPr lvl="2" algn="ctr" defTabSz="457200" rtl="0">
              <a:spcBef>
                <a:spcPct val="0"/>
              </a:spcBef>
            </a:pPr>
            <a:r>
              <a:rPr lang="cs-C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Ztráty vířivými proudy </a:t>
            </a:r>
            <a:r>
              <a:rPr lang="el-G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400" b="1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698170"/>
            <a:ext cx="8178600" cy="4824549"/>
          </a:xfrm>
        </p:spPr>
        <p:txBody>
          <a:bodyPr>
            <a:normAutofit fontScale="55000" lnSpcReduction="20000"/>
          </a:bodyPr>
          <a:lstStyle/>
          <a:p>
            <a:pPr lvl="1">
              <a:lnSpc>
                <a:spcPct val="150000"/>
              </a:lnSpc>
              <a:buClr>
                <a:schemeClr val="bg1"/>
              </a:buClr>
            </a:pPr>
            <a:endParaRPr lang="cs-CZ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>
                <a:schemeClr val="bg1"/>
              </a:buClr>
            </a:pPr>
            <a:r>
              <a:rPr lang="cs-CZ" sz="29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Foucaltovy</a:t>
            </a:r>
            <a:r>
              <a:rPr lang="cs-CZ" sz="29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vířivé proudy</a:t>
            </a: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257300" lvl="2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indukují se  v magnetického obvodu, </a:t>
            </a:r>
            <a:r>
              <a:rPr lang="cs-CZ" sz="2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prochází-li </a:t>
            </a: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obvodem střídavý </a:t>
            </a:r>
            <a:r>
              <a:rPr lang="cs-CZ" sz="2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magnetický </a:t>
            </a: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tok</a:t>
            </a:r>
            <a:endParaRPr lang="cs-CZ" sz="2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indukují se kolmo </a:t>
            </a:r>
            <a:r>
              <a:rPr lang="cs-CZ" sz="2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 směr procházejícího </a:t>
            </a: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magnetického toku</a:t>
            </a:r>
          </a:p>
          <a:p>
            <a:pPr marL="1257300" lvl="2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 magnetického obvodu se neodvádějí, ale probíhají obvodem po uzavřených drahách</a:t>
            </a:r>
          </a:p>
          <a:p>
            <a:pPr marL="1257300" lvl="2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velmi rychle zanikají a mění se v teplo</a:t>
            </a:r>
          </a:p>
          <a:p>
            <a:pPr lvl="2">
              <a:lnSpc>
                <a:spcPct val="150000"/>
              </a:lnSpc>
              <a:buClr>
                <a:schemeClr val="bg1"/>
              </a:buClr>
            </a:pPr>
            <a:endParaRPr lang="cs-CZ" sz="29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 algn="ctr">
              <a:lnSpc>
                <a:spcPct val="150000"/>
              </a:lnSpc>
              <a:buClr>
                <a:schemeClr val="bg1"/>
              </a:buClr>
            </a:pPr>
            <a:r>
              <a:rPr 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Část </a:t>
            </a:r>
            <a:r>
              <a:rPr lang="cs-CZ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elektrické energie, kterou dodáváme na magnetování magnetického obvodu se </a:t>
            </a:r>
            <a:r>
              <a:rPr lang="cs-CZ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mění v teplo</a:t>
            </a:r>
            <a:r>
              <a:rPr lang="cs-CZ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endParaRPr lang="cs-CZ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57308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514341"/>
          </a:xfrm>
        </p:spPr>
        <p:txBody>
          <a:bodyPr/>
          <a:lstStyle/>
          <a:p>
            <a:pPr algn="ctr"/>
            <a:r>
              <a:rPr lang="cs-CZ" b="1" cap="non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Výpočet ztrát vířivými proudy </a:t>
            </a:r>
            <a:endParaRPr lang="cs-CZ" b="1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Zástupný symbol pro text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-381000" y="1918952"/>
                <a:ext cx="7734836" cy="4636393"/>
              </a:xfrm>
            </p:spPr>
            <p:txBody>
              <a:bodyPr>
                <a:normAutofit/>
              </a:bodyPr>
              <a:lstStyle/>
              <a:p>
                <a:r>
                  <a:rPr lang="cs-CZ" dirty="0" smtClean="0"/>
                  <a:t>	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sSup>
                      <m:sSupPr>
                        <m:ctrlP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𝑚𝑎𝑥</m:t>
                                </m:r>
                              </m:sub>
                            </m:sSub>
                            <m:r>
                              <a:rPr lang="cs-CZ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𝑓𝑎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d>
                      <m:dPr>
                        <m:begChr m:val="["/>
                        <m:endChr m:val="]"/>
                        <m:ctrlP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</m:d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cs-CZ" b="0" dirty="0" smtClean="0">
                  <a:ea typeface="Cambria Math" panose="02040503050406030204" pitchFamily="18" charset="0"/>
                </a:endParaRPr>
              </a:p>
              <a:p>
                <a:r>
                  <a:rPr lang="cs-CZ" dirty="0" smtClean="0"/>
                  <a:t>					</a:t>
                </a:r>
              </a:p>
              <a:p>
                <a:r>
                  <a:rPr lang="cs-CZ" dirty="0" smtClean="0"/>
                  <a:t>						</a:t>
                </a:r>
                <a14:m>
                  <m:oMath xmlns:m="http://schemas.openxmlformats.org/officeDocument/2006/math">
                    <m:r>
                      <a:rPr lang="cs-CZ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𝑘𝑜𝑛𝑠𝑡𝑎𝑛𝑡𝑎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á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𝑣𝑖𝑠𝑒𝑗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í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𝑛𝑎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𝑚𝑎𝑡𝑒𝑟𝑖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á</m:t>
                    </m:r>
                    <m:r>
                      <a:rPr lang="cs-CZ" i="1">
                        <a:latin typeface="Cambria Math" panose="02040503050406030204" pitchFamily="18" charset="0"/>
                      </a:rPr>
                      <m:t>𝑙𝑢</m:t>
                    </m:r>
                  </m:oMath>
                </a14:m>
                <a:endParaRPr lang="cs-CZ" dirty="0"/>
              </a:p>
              <a:p>
                <a:r>
                  <a:rPr lang="cs-CZ" dirty="0" smtClean="0">
                    <a:ea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𝑟𝑒𝑧𝑖𝑠𝑡𝑖𝑣𝑖𝑡𝑎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ž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𝑒𝑙𝑒𝑧𝑎</m:t>
                    </m:r>
                  </m:oMath>
                </a14:m>
                <a:endParaRPr lang="cs-CZ" b="0" dirty="0" smtClean="0">
                  <a:ea typeface="Cambria Math" panose="02040503050406030204" pitchFamily="18" charset="0"/>
                </a:endParaRPr>
              </a:p>
              <a:p>
                <a:r>
                  <a:rPr lang="cs-CZ" b="0" dirty="0" smtClean="0"/>
                  <a:t>			</a:t>
                </a:r>
                <a:r>
                  <a:rPr lang="cs-CZ" dirty="0" smtClean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𝑎𝑚𝑝𝑙𝑖𝑡𝑢𝑑𝑎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𝑚𝑎𝑔𝑛𝑒𝑡𝑖𝑐𝑘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é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𝑖𝑛𝑑𝑢𝑘𝑐𝑒</m:t>
                    </m:r>
                  </m:oMath>
                </a14:m>
                <a:endParaRPr lang="cs-CZ" dirty="0" smtClean="0"/>
              </a:p>
              <a:p>
                <a:r>
                  <a:rPr lang="cs-CZ" dirty="0"/>
                  <a:t>	</a:t>
                </a:r>
                <a:r>
                  <a:rPr lang="cs-CZ" dirty="0" smtClean="0"/>
                  <a:t>				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𝑓𝑟𝑒𝑘𝑣𝑒𝑛𝑐𝑒</m:t>
                    </m:r>
                  </m:oMath>
                </a14:m>
                <a:endParaRPr lang="cs-CZ" dirty="0" smtClean="0"/>
              </a:p>
              <a:p>
                <a:r>
                  <a:rPr lang="cs-CZ" dirty="0"/>
                  <a:t>	</a:t>
                </a:r>
                <a:r>
                  <a:rPr lang="cs-CZ" dirty="0" smtClean="0"/>
                  <a:t>				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𝑡𝑙𝑜𝑢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šť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𝑘𝑎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𝑝𝑙𝑒𝑐h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ů</m:t>
                    </m:r>
                  </m:oMath>
                </a14:m>
                <a:endParaRPr lang="cs-CZ" b="0" dirty="0" smtClean="0"/>
              </a:p>
              <a:p>
                <a:r>
                  <a:rPr lang="cs-CZ" dirty="0" smtClean="0"/>
                  <a:t>					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h𝑚𝑜𝑡𝑛𝑜𝑠𝑡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ž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𝑒𝑙𝑒𝑧𝑎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𝑚𝑎𝑔𝑛𝑒𝑡𝑖𝑐𝑘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é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𝑜𝑏𝑣𝑜𝑑𝑢</m:t>
                    </m:r>
                  </m:oMath>
                </a14:m>
                <a:endParaRPr lang="cs-CZ" b="0" dirty="0" smtClean="0"/>
              </a:p>
              <a:p>
                <a:endParaRPr lang="cs-CZ" dirty="0"/>
              </a:p>
            </p:txBody>
          </p:sp>
        </mc:Choice>
        <mc:Fallback>
          <p:sp>
            <p:nvSpPr>
              <p:cNvPr id="3" name="Zástupný symbol pro text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-381000" y="1918952"/>
                <a:ext cx="7734836" cy="4636393"/>
              </a:xfr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362892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037201" y="868786"/>
            <a:ext cx="6554867" cy="1524000"/>
          </a:xfrm>
        </p:spPr>
        <p:txBody>
          <a:bodyPr/>
          <a:lstStyle/>
          <a:p>
            <a:pPr algn="ctr"/>
            <a:r>
              <a:rPr lang="cs-CZ" sz="2400" b="1" kern="0" cap="none" dirty="0" smtClean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Omezení ztrát </a:t>
            </a:r>
            <a:r>
              <a:rPr lang="cs-CZ" sz="2400" b="1" kern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vířivými proudy </a:t>
            </a:r>
            <a:r>
              <a:rPr lang="el-GR" sz="2400" b="1" kern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cs-CZ" sz="2400" b="1" kern="0" cap="none" dirty="0" err="1" smtClean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b="1" kern="0" cap="none" baseline="-25000" dirty="0" err="1" smtClean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400" b="1" kern="0" cap="none" baseline="-25000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400" b="1" kern="0" cap="none" baseline="-25000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654025" y="1650249"/>
            <a:ext cx="7758457" cy="4866461"/>
          </a:xfrm>
        </p:spPr>
        <p:txBody>
          <a:bodyPr/>
          <a:lstStyle/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Použitím materiálu s velkým 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elektrickým 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odporem – přidáním křemíku se zvýší </a:t>
            </a:r>
            <a:r>
              <a:rPr lang="cs-CZ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rezistivita</a:t>
            </a: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materiálu magnetického obvodu.</a:t>
            </a:r>
          </a:p>
          <a:p>
            <a:pPr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Složením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magnetického obvodu ze vzájemně izolovaných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plechů.</a:t>
            </a: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lvl="2" defTabSz="9144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cs-CZ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Obrázek 6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2099" y="3481565"/>
            <a:ext cx="2675992" cy="2224807"/>
          </a:xfrm>
          <a:prstGeom prst="rect">
            <a:avLst/>
          </a:prstGeom>
        </p:spPr>
      </p:pic>
      <p:grpSp>
        <p:nvGrpSpPr>
          <p:cNvPr id="8" name="Skupina 7"/>
          <p:cNvGrpSpPr/>
          <p:nvPr/>
        </p:nvGrpSpPr>
        <p:grpSpPr>
          <a:xfrm>
            <a:off x="4829569" y="3481565"/>
            <a:ext cx="2610619" cy="2470636"/>
            <a:chOff x="5424439" y="2268420"/>
            <a:chExt cx="2714914" cy="3095728"/>
          </a:xfrm>
        </p:grpSpPr>
        <p:grpSp>
          <p:nvGrpSpPr>
            <p:cNvPr id="9" name="Skupina 8"/>
            <p:cNvGrpSpPr/>
            <p:nvPr/>
          </p:nvGrpSpPr>
          <p:grpSpPr>
            <a:xfrm>
              <a:off x="5424439" y="3002105"/>
              <a:ext cx="2581334" cy="2362043"/>
              <a:chOff x="4132" y="0"/>
              <a:chExt cx="1310560" cy="1198782"/>
            </a:xfrm>
          </p:grpSpPr>
          <p:grpSp>
            <p:nvGrpSpPr>
              <p:cNvPr id="43" name="Skupina 42"/>
              <p:cNvGrpSpPr/>
              <p:nvPr/>
            </p:nvGrpSpPr>
            <p:grpSpPr>
              <a:xfrm>
                <a:off x="4132" y="0"/>
                <a:ext cx="1310560" cy="1198782"/>
                <a:chOff x="0" y="0"/>
                <a:chExt cx="1311417" cy="1200287"/>
              </a:xfrm>
            </p:grpSpPr>
            <p:grpSp>
              <p:nvGrpSpPr>
                <p:cNvPr id="71" name="Skupina 70"/>
                <p:cNvGrpSpPr/>
                <p:nvPr/>
              </p:nvGrpSpPr>
              <p:grpSpPr>
                <a:xfrm>
                  <a:off x="0" y="0"/>
                  <a:ext cx="1104238" cy="577035"/>
                  <a:chOff x="0" y="0"/>
                  <a:chExt cx="1104315" cy="577035"/>
                </a:xfrm>
              </p:grpSpPr>
              <p:cxnSp>
                <p:nvCxnSpPr>
                  <p:cNvPr id="73" name="Přímá spojnice 72"/>
                  <p:cNvCxnSpPr/>
                  <p:nvPr/>
                </p:nvCxnSpPr>
                <p:spPr>
                  <a:xfrm>
                    <a:off x="0" y="361150"/>
                    <a:ext cx="744706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Přímá spojnice 73"/>
                  <p:cNvCxnSpPr/>
                  <p:nvPr/>
                </p:nvCxnSpPr>
                <p:spPr>
                  <a:xfrm flipV="1">
                    <a:off x="742641" y="0"/>
                    <a:ext cx="359342" cy="359384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Přímá spojnice 74"/>
                  <p:cNvCxnSpPr/>
                  <p:nvPr/>
                </p:nvCxnSpPr>
                <p:spPr>
                  <a:xfrm flipV="1">
                    <a:off x="0" y="0"/>
                    <a:ext cx="359342" cy="359384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Přímá spojnice 75"/>
                  <p:cNvCxnSpPr/>
                  <p:nvPr/>
                </p:nvCxnSpPr>
                <p:spPr>
                  <a:xfrm>
                    <a:off x="355923" y="2561"/>
                    <a:ext cx="748392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Přímá spojnice 76"/>
                  <p:cNvCxnSpPr/>
                  <p:nvPr/>
                </p:nvCxnSpPr>
                <p:spPr>
                  <a:xfrm>
                    <a:off x="0" y="359149"/>
                    <a:ext cx="0" cy="215885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Přímá spojnice 77"/>
                  <p:cNvCxnSpPr/>
                  <p:nvPr/>
                </p:nvCxnSpPr>
                <p:spPr>
                  <a:xfrm>
                    <a:off x="742639" y="361150"/>
                    <a:ext cx="0" cy="215885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Přímá spojnice 78"/>
                  <p:cNvCxnSpPr/>
                  <p:nvPr/>
                </p:nvCxnSpPr>
                <p:spPr>
                  <a:xfrm>
                    <a:off x="1103792" y="2561"/>
                    <a:ext cx="0" cy="215885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2" name="Textové pole 570"/>
                <p:cNvSpPr txBox="1"/>
                <p:nvPr/>
              </p:nvSpPr>
              <p:spPr>
                <a:xfrm>
                  <a:off x="68970" y="679256"/>
                  <a:ext cx="1242447" cy="521031"/>
                </a:xfrm>
                <a:prstGeom prst="rect">
                  <a:avLst/>
                </a:prstGeom>
                <a:noFill/>
                <a:ln w="19050">
                  <a:noFill/>
                </a:ln>
                <a:effectLst/>
              </p:spPr>
              <p:txBody>
                <a:bodyPr rot="0" spcFirstLastPara="0" vert="horz" wrap="square" lIns="0" tIns="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cs-CZ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/>
                      <a:ea typeface="Times New Roman"/>
                      <a:cs typeface="+mn-cs"/>
                    </a:rPr>
                    <a:t>Magnetický obvod složený ze vzájemně izolovaných plechů</a:t>
                  </a:r>
                </a:p>
              </p:txBody>
            </p:sp>
          </p:grpSp>
          <p:grpSp>
            <p:nvGrpSpPr>
              <p:cNvPr id="44" name="Skupina 43"/>
              <p:cNvGrpSpPr/>
              <p:nvPr/>
            </p:nvGrpSpPr>
            <p:grpSpPr>
              <a:xfrm>
                <a:off x="73057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69" name="Přímá spojnice 68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70" name="Přímá spojnice 69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45" name="Skupina 44"/>
              <p:cNvGrpSpPr/>
              <p:nvPr/>
            </p:nvGrpSpPr>
            <p:grpSpPr>
              <a:xfrm>
                <a:off x="146115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67" name="Přímá spojnice 66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68" name="Přímá spojnice 67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46" name="Skupina 45"/>
              <p:cNvGrpSpPr/>
              <p:nvPr/>
            </p:nvGrpSpPr>
            <p:grpSpPr>
              <a:xfrm>
                <a:off x="221530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65" name="Přímá spojnice 64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66" name="Přímá spojnice 65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47" name="Skupina 46"/>
              <p:cNvGrpSpPr/>
              <p:nvPr/>
            </p:nvGrpSpPr>
            <p:grpSpPr>
              <a:xfrm>
                <a:off x="296944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63" name="Přímá spojnice 62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64" name="Přímá spojnice 63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48" name="Skupina 47"/>
              <p:cNvGrpSpPr/>
              <p:nvPr/>
            </p:nvGrpSpPr>
            <p:grpSpPr>
              <a:xfrm>
                <a:off x="372359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61" name="Přímá spojnice 60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62" name="Přímá spojnice 61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49" name="Skupina 48"/>
              <p:cNvGrpSpPr/>
              <p:nvPr/>
            </p:nvGrpSpPr>
            <p:grpSpPr>
              <a:xfrm>
                <a:off x="447773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59" name="Přímá spojnice 58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60" name="Přímá spojnice 59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50" name="Skupina 49"/>
              <p:cNvGrpSpPr/>
              <p:nvPr/>
            </p:nvGrpSpPr>
            <p:grpSpPr>
              <a:xfrm>
                <a:off x="520831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57" name="Přímá spojnice 56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58" name="Přímá spojnice 57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51" name="Skupina 50"/>
              <p:cNvGrpSpPr/>
              <p:nvPr/>
            </p:nvGrpSpPr>
            <p:grpSpPr>
              <a:xfrm>
                <a:off x="596245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55" name="Přímá spojnice 54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56" name="Přímá spojnice 55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52" name="Skupina 51"/>
              <p:cNvGrpSpPr/>
              <p:nvPr/>
            </p:nvGrpSpPr>
            <p:grpSpPr>
              <a:xfrm>
                <a:off x="671660" y="2357"/>
                <a:ext cx="358775" cy="573404"/>
                <a:chOff x="0" y="0"/>
                <a:chExt cx="358775" cy="573422"/>
              </a:xfrm>
            </p:grpSpPr>
            <p:cxnSp>
              <p:nvCxnSpPr>
                <p:cNvPr id="53" name="Přímá spojnice 52"/>
                <p:cNvCxnSpPr/>
                <p:nvPr/>
              </p:nvCxnSpPr>
              <p:spPr>
                <a:xfrm flipV="1">
                  <a:off x="0" y="0"/>
                  <a:ext cx="358775" cy="35814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54" name="Přímá spojnice 53"/>
                <p:cNvCxnSpPr/>
                <p:nvPr/>
              </p:nvCxnSpPr>
              <p:spPr>
                <a:xfrm>
                  <a:off x="0" y="358157"/>
                  <a:ext cx="0" cy="21526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0" name="Skupina 9"/>
            <p:cNvGrpSpPr/>
            <p:nvPr/>
          </p:nvGrpSpPr>
          <p:grpSpPr>
            <a:xfrm>
              <a:off x="5922358" y="3234283"/>
              <a:ext cx="2216995" cy="585559"/>
              <a:chOff x="0" y="0"/>
              <a:chExt cx="1125371" cy="297182"/>
            </a:xfrm>
          </p:grpSpPr>
          <p:sp>
            <p:nvSpPr>
              <p:cNvPr id="22" name="Ovál 21"/>
              <p:cNvSpPr>
                <a:spLocks noChangeAspect="1"/>
              </p:cNvSpPr>
              <p:nvPr/>
            </p:nvSpPr>
            <p:spPr>
              <a:xfrm rot="20535976">
                <a:off x="207390" y="0"/>
                <a:ext cx="50165" cy="2857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3" name="Skupina 22"/>
              <p:cNvGrpSpPr>
                <a:grpSpLocks noChangeAspect="1"/>
              </p:cNvGrpSpPr>
              <p:nvPr/>
            </p:nvGrpSpPr>
            <p:grpSpPr>
              <a:xfrm rot="2400000">
                <a:off x="219173" y="16496"/>
                <a:ext cx="17779" cy="21590"/>
                <a:chOff x="0" y="0"/>
                <a:chExt cx="55317" cy="68030"/>
              </a:xfrm>
            </p:grpSpPr>
            <p:cxnSp>
              <p:nvCxnSpPr>
                <p:cNvPr id="40" name="Přímá spojnice 39"/>
                <p:cNvCxnSpPr/>
                <p:nvPr/>
              </p:nvCxnSpPr>
              <p:spPr>
                <a:xfrm flipH="1">
                  <a:off x="28012" y="0"/>
                  <a:ext cx="27305" cy="6794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41" name="Přímá spojnice 40"/>
                <p:cNvCxnSpPr/>
                <p:nvPr/>
              </p:nvCxnSpPr>
              <p:spPr>
                <a:xfrm flipH="1">
                  <a:off x="0" y="6003"/>
                  <a:ext cx="54610" cy="2603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42" name="Přímá spojnice 41"/>
                <p:cNvCxnSpPr/>
                <p:nvPr/>
              </p:nvCxnSpPr>
              <p:spPr>
                <a:xfrm flipH="1" flipV="1">
                  <a:off x="0" y="30013"/>
                  <a:ext cx="32014" cy="38017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</p:grpSp>
          <p:sp>
            <p:nvSpPr>
              <p:cNvPr id="24" name="Textové pole 168"/>
              <p:cNvSpPr txBox="1"/>
              <p:nvPr/>
            </p:nvSpPr>
            <p:spPr>
              <a:xfrm>
                <a:off x="688521" y="120197"/>
                <a:ext cx="436850" cy="176985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Vířivé proudy</a:t>
                </a:r>
                <a:endParaRPr kumimoji="0" lang="cs-CZ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+mn-cs"/>
                </a:endParaRPr>
              </a:p>
            </p:txBody>
          </p:sp>
          <p:sp>
            <p:nvSpPr>
              <p:cNvPr id="25" name="Ovál 24"/>
              <p:cNvSpPr>
                <a:spLocks noChangeAspect="1"/>
              </p:cNvSpPr>
              <p:nvPr/>
            </p:nvSpPr>
            <p:spPr>
              <a:xfrm rot="20535976">
                <a:off x="412423" y="18854"/>
                <a:ext cx="50165" cy="2857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6" name="Skupina 25"/>
              <p:cNvGrpSpPr>
                <a:grpSpLocks noChangeAspect="1"/>
              </p:cNvGrpSpPr>
              <p:nvPr/>
            </p:nvGrpSpPr>
            <p:grpSpPr>
              <a:xfrm rot="2400000">
                <a:off x="424206" y="35350"/>
                <a:ext cx="17779" cy="21590"/>
                <a:chOff x="0" y="0"/>
                <a:chExt cx="55317" cy="68030"/>
              </a:xfrm>
            </p:grpSpPr>
            <p:cxnSp>
              <p:nvCxnSpPr>
                <p:cNvPr id="37" name="Přímá spojnice 36"/>
                <p:cNvCxnSpPr/>
                <p:nvPr/>
              </p:nvCxnSpPr>
              <p:spPr>
                <a:xfrm flipH="1">
                  <a:off x="28012" y="0"/>
                  <a:ext cx="27305" cy="6794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38" name="Přímá spojnice 37"/>
                <p:cNvCxnSpPr/>
                <p:nvPr/>
              </p:nvCxnSpPr>
              <p:spPr>
                <a:xfrm flipH="1">
                  <a:off x="0" y="6003"/>
                  <a:ext cx="54610" cy="2603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39" name="Přímá spojnice 38"/>
                <p:cNvCxnSpPr/>
                <p:nvPr/>
              </p:nvCxnSpPr>
              <p:spPr>
                <a:xfrm flipH="1" flipV="1">
                  <a:off x="0" y="30013"/>
                  <a:ext cx="32014" cy="38017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</p:grpSp>
          <p:sp>
            <p:nvSpPr>
              <p:cNvPr id="27" name="Ovál 26"/>
              <p:cNvSpPr>
                <a:spLocks noChangeAspect="1"/>
              </p:cNvSpPr>
              <p:nvPr/>
            </p:nvSpPr>
            <p:spPr>
              <a:xfrm rot="20535976">
                <a:off x="0" y="56561"/>
                <a:ext cx="50165" cy="2857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8" name="Skupina 27"/>
              <p:cNvGrpSpPr>
                <a:grpSpLocks noChangeAspect="1"/>
              </p:cNvGrpSpPr>
              <p:nvPr/>
            </p:nvGrpSpPr>
            <p:grpSpPr>
              <a:xfrm rot="2400000">
                <a:off x="14140" y="73057"/>
                <a:ext cx="17779" cy="21590"/>
                <a:chOff x="0" y="0"/>
                <a:chExt cx="55317" cy="68030"/>
              </a:xfrm>
            </p:grpSpPr>
            <p:cxnSp>
              <p:nvCxnSpPr>
                <p:cNvPr id="34" name="Přímá spojnice 33"/>
                <p:cNvCxnSpPr/>
                <p:nvPr/>
              </p:nvCxnSpPr>
              <p:spPr>
                <a:xfrm flipH="1">
                  <a:off x="28012" y="0"/>
                  <a:ext cx="27305" cy="6794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35" name="Přímá spojnice 34"/>
                <p:cNvCxnSpPr/>
                <p:nvPr/>
              </p:nvCxnSpPr>
              <p:spPr>
                <a:xfrm flipH="1">
                  <a:off x="0" y="6003"/>
                  <a:ext cx="54610" cy="2603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36" name="Přímá spojnice 35"/>
                <p:cNvCxnSpPr/>
                <p:nvPr/>
              </p:nvCxnSpPr>
              <p:spPr>
                <a:xfrm flipH="1" flipV="1">
                  <a:off x="0" y="30013"/>
                  <a:ext cx="32014" cy="38017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</p:grpSp>
          <p:sp>
            <p:nvSpPr>
              <p:cNvPr id="29" name="Ovál 28"/>
              <p:cNvSpPr>
                <a:spLocks noChangeAspect="1"/>
              </p:cNvSpPr>
              <p:nvPr/>
            </p:nvSpPr>
            <p:spPr>
              <a:xfrm rot="20535976">
                <a:off x="247454" y="103695"/>
                <a:ext cx="50400" cy="2880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0" name="Skupina 29"/>
              <p:cNvGrpSpPr>
                <a:grpSpLocks noChangeAspect="1"/>
              </p:cNvGrpSpPr>
              <p:nvPr/>
            </p:nvGrpSpPr>
            <p:grpSpPr>
              <a:xfrm rot="2400000">
                <a:off x="261594" y="120191"/>
                <a:ext cx="17779" cy="21590"/>
                <a:chOff x="0" y="0"/>
                <a:chExt cx="55317" cy="68030"/>
              </a:xfrm>
            </p:grpSpPr>
            <p:cxnSp>
              <p:nvCxnSpPr>
                <p:cNvPr id="31" name="Přímá spojnice 30"/>
                <p:cNvCxnSpPr/>
                <p:nvPr/>
              </p:nvCxnSpPr>
              <p:spPr>
                <a:xfrm flipH="1">
                  <a:off x="28012" y="0"/>
                  <a:ext cx="27305" cy="6794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32" name="Přímá spojnice 31"/>
                <p:cNvCxnSpPr/>
                <p:nvPr/>
              </p:nvCxnSpPr>
              <p:spPr>
                <a:xfrm flipH="1">
                  <a:off x="0" y="6003"/>
                  <a:ext cx="54610" cy="2603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33" name="Přímá spojnice 32"/>
                <p:cNvCxnSpPr/>
                <p:nvPr/>
              </p:nvCxnSpPr>
              <p:spPr>
                <a:xfrm flipH="1" flipV="1">
                  <a:off x="0" y="30013"/>
                  <a:ext cx="32014" cy="38017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1" name="Skupina 10"/>
            <p:cNvGrpSpPr/>
            <p:nvPr/>
          </p:nvGrpSpPr>
          <p:grpSpPr>
            <a:xfrm>
              <a:off x="5880574" y="2268420"/>
              <a:ext cx="1717396" cy="1367108"/>
              <a:chOff x="0" y="44018"/>
              <a:chExt cx="871769" cy="693834"/>
            </a:xfrm>
          </p:grpSpPr>
          <p:cxnSp>
            <p:nvCxnSpPr>
              <p:cNvPr id="12" name="Přímá spojnice se šipkou 11"/>
              <p:cNvCxnSpPr/>
              <p:nvPr/>
            </p:nvCxnSpPr>
            <p:spPr>
              <a:xfrm>
                <a:off x="0" y="450197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3" name="Přímá spojnice se šipkou 12"/>
              <p:cNvCxnSpPr/>
              <p:nvPr/>
            </p:nvCxnSpPr>
            <p:spPr>
              <a:xfrm>
                <a:off x="208091" y="450197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4" name="Přímá spojnice se šipkou 13"/>
              <p:cNvCxnSpPr/>
              <p:nvPr/>
            </p:nvCxnSpPr>
            <p:spPr>
              <a:xfrm>
                <a:off x="414182" y="450197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5" name="Přímá spojnice se šipkou 14"/>
              <p:cNvCxnSpPr/>
              <p:nvPr/>
            </p:nvCxnSpPr>
            <p:spPr>
              <a:xfrm>
                <a:off x="264116" y="186082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6" name="Přímá spojnice se šipkou 15"/>
              <p:cNvCxnSpPr/>
              <p:nvPr/>
            </p:nvCxnSpPr>
            <p:spPr>
              <a:xfrm>
                <a:off x="470206" y="186082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7" name="Přímá spojnice se šipkou 16"/>
              <p:cNvCxnSpPr/>
              <p:nvPr/>
            </p:nvCxnSpPr>
            <p:spPr>
              <a:xfrm>
                <a:off x="678297" y="186082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8" name="Přímá spojnice se šipkou 17"/>
              <p:cNvCxnSpPr/>
              <p:nvPr/>
            </p:nvCxnSpPr>
            <p:spPr>
              <a:xfrm>
                <a:off x="128056" y="324142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19" name="Přímá spojnice se šipkou 18"/>
              <p:cNvCxnSpPr/>
              <p:nvPr/>
            </p:nvCxnSpPr>
            <p:spPr>
              <a:xfrm>
                <a:off x="336147" y="324142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cxnSp>
            <p:nvCxnSpPr>
              <p:cNvPr id="20" name="Přímá spojnice se šipkou 19"/>
              <p:cNvCxnSpPr/>
              <p:nvPr/>
            </p:nvCxnSpPr>
            <p:spPr>
              <a:xfrm>
                <a:off x="544238" y="324142"/>
                <a:ext cx="0" cy="28765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arrow" w="sm" len="med"/>
              </a:ln>
              <a:effectLst/>
            </p:spPr>
          </p:cxnSp>
          <p:sp>
            <p:nvSpPr>
              <p:cNvPr id="21" name="Textové pole 560"/>
              <p:cNvSpPr txBox="1"/>
              <p:nvPr/>
            </p:nvSpPr>
            <p:spPr>
              <a:xfrm>
                <a:off x="182051" y="44018"/>
                <a:ext cx="689718" cy="197767"/>
              </a:xfrm>
              <a:prstGeom prst="rect">
                <a:avLst/>
              </a:prstGeom>
              <a:noFill/>
              <a:ln w="19050">
                <a:noFill/>
              </a:ln>
              <a:effectLst/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Mag</a:t>
                </a:r>
                <a:r>
                  <a:rPr kumimoji="0" lang="cs-CZ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+mn-cs"/>
                  </a:rPr>
                  <a:t>. tok Φ</a:t>
                </a:r>
                <a:endParaRPr kumimoji="0" lang="cs-CZ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Times New Roman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41925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Řez">
  <a:themeElements>
    <a:clrScheme name="Modrá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2235</TotalTime>
  <Words>881</Words>
  <Application>Microsoft Office PowerPoint</Application>
  <PresentationFormat>Předvádění na obrazovce (4:3)</PresentationFormat>
  <Paragraphs>192</Paragraphs>
  <Slides>22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Řez</vt:lpstr>
      <vt:lpstr>Snímek 1</vt:lpstr>
      <vt:lpstr>Snímek 2</vt:lpstr>
      <vt:lpstr>  Hlavní části  elektrických strojů  I.  </vt:lpstr>
      <vt:lpstr>Hlavní části  elektrických strojů </vt:lpstr>
      <vt:lpstr>1. Magnetický obvod </vt:lpstr>
      <vt:lpstr>Ztráty v magnetickém obvodu</vt:lpstr>
      <vt:lpstr>Ztráty vířivými proudy ΔPv </vt:lpstr>
      <vt:lpstr>Výpočet ztrát vířivými proudy </vt:lpstr>
      <vt:lpstr>Omezení ztrát vířivými proudy ΔPv </vt:lpstr>
      <vt:lpstr>Ztráty hysterezní ΔPh </vt:lpstr>
      <vt:lpstr>Výpočet ztrát hysterezních </vt:lpstr>
      <vt:lpstr>Omezení ztrát hysterezí ΔPh</vt:lpstr>
      <vt:lpstr>Výpočet celkových ztrát v železe</vt:lpstr>
      <vt:lpstr>Zušlšchťování železných plechů křemíkem</vt:lpstr>
      <vt:lpstr>Rozdělení elektrotechnických plechů podle technologie výroby </vt:lpstr>
      <vt:lpstr>Snímek 16</vt:lpstr>
      <vt:lpstr>Snímek 17</vt:lpstr>
      <vt:lpstr>Snímek 18</vt:lpstr>
      <vt:lpstr>Izolace elektrotechnických plechů </vt:lpstr>
      <vt:lpstr>Shrnutí učiva</vt:lpstr>
      <vt:lpstr>Snímek 21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144</cp:revision>
  <dcterms:created xsi:type="dcterms:W3CDTF">2012-07-12T23:33:55Z</dcterms:created>
  <dcterms:modified xsi:type="dcterms:W3CDTF">2014-07-09T19:25:32Z</dcterms:modified>
  <cp:contentStatus/>
</cp:coreProperties>
</file>