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notesMasterIdLst>
    <p:notesMasterId r:id="rId22"/>
  </p:notesMasterIdLst>
  <p:sldIdLst>
    <p:sldId id="272" r:id="rId2"/>
    <p:sldId id="273" r:id="rId3"/>
    <p:sldId id="274" r:id="rId4"/>
    <p:sldId id="258" r:id="rId5"/>
    <p:sldId id="259" r:id="rId6"/>
    <p:sldId id="260" r:id="rId7"/>
    <p:sldId id="263" r:id="rId8"/>
    <p:sldId id="261" r:id="rId9"/>
    <p:sldId id="264" r:id="rId10"/>
    <p:sldId id="275" r:id="rId11"/>
    <p:sldId id="266" r:id="rId12"/>
    <p:sldId id="267" r:id="rId13"/>
    <p:sldId id="268" r:id="rId14"/>
    <p:sldId id="269" r:id="rId15"/>
    <p:sldId id="276" r:id="rId16"/>
    <p:sldId id="270" r:id="rId17"/>
    <p:sldId id="277" r:id="rId18"/>
    <p:sldId id="271" r:id="rId19"/>
    <p:sldId id="278" r:id="rId20"/>
    <p:sldId id="280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2BB8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61035-522B-4256-AA85-C30E48D60D0C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6AB11-066D-426E-B49B-13F12203877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5510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87923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91455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52128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951679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807355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97535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80272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10016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50059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3424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13803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347381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26292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77144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59785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566926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6385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96588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320253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94000">
              <a:schemeClr val="bg1">
                <a:shade val="96000"/>
                <a:lumMod val="82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E6773-CBE8-4292-8DCA-A405737080D9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70070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  <p:sldLayoutId id="2147483863" r:id="rId13"/>
    <p:sldLayoutId id="2147483864" r:id="rId14"/>
    <p:sldLayoutId id="2147483865" r:id="rId15"/>
    <p:sldLayoutId id="2147483866" r:id="rId16"/>
  </p:sldLayoutIdLst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8.xml"/><Relationship Id="rId4" Type="http://schemas.openxmlformats.org/officeDocument/2006/relationships/slide" Target="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546" y="83133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67645312"/>
              </p:ext>
            </p:extLst>
          </p:nvPr>
        </p:nvGraphicFramePr>
        <p:xfrm>
          <a:off x="389299" y="1765427"/>
          <a:ext cx="7822194" cy="3966974"/>
        </p:xfrm>
        <a:graphic>
          <a:graphicData uri="http://schemas.openxmlformats.org/drawingml/2006/table">
            <a:tbl>
              <a:tblPr/>
              <a:tblGrid>
                <a:gridCol w="2478580"/>
                <a:gridCol w="5343614"/>
              </a:tblGrid>
              <a:tr h="454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VY_32_INOVACE_521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- rozdělení elektrických strojů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28.12.2013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Druhý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První ročník dvouletého denního nástavbového studia.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4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stroje točivé, netočivé, lineární, synchronní, asynchronní, stejnosměrné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821045" y="6021288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938336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7254" y="1237975"/>
            <a:ext cx="6347714" cy="1811288"/>
          </a:xfrm>
        </p:spPr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cs-CZ" sz="3200" b="1" kern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1.3 Stroje lineární</a:t>
            </a:r>
            <a:r>
              <a:rPr lang="cs-CZ" sz="4000" b="1" kern="12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cs-CZ" sz="4000" b="1" kern="12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cs-CZ" sz="4000" b="1" kern="12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9552" y="2852936"/>
            <a:ext cx="7128792" cy="2088232"/>
          </a:xfrm>
        </p:spPr>
        <p:txBody>
          <a:bodyPr>
            <a:noAutofit/>
          </a:bodyPr>
          <a:lstStyle/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obsahují část pevnou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 část pohyblivou 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 posuvným pohybem (v jedné nebo dvou osách)</a:t>
            </a:r>
          </a:p>
          <a:p>
            <a:pPr marL="3429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jedná se o lineární motory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734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1043608" y="2564904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/>
              <a:t>Lineární motory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itchFamily="34" charset="0"/>
                <a:cs typeface="Arial" pitchFamily="34" charset="0"/>
              </a:rPr>
              <a:t>mění přiváděnou elektrickou energii na energii mechanickou dodávanou při posuvném pohybu</a:t>
            </a:r>
          </a:p>
        </p:txBody>
      </p:sp>
    </p:spTree>
    <p:extLst>
      <p:ext uri="{BB962C8B-B14F-4D97-AF65-F5344CB8AC3E}">
        <p14:creationId xmlns:p14="http://schemas.microsoft.com/office/powerpoint/2010/main" xmlns="" val="2338224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09600" y="1196752"/>
            <a:ext cx="6347714" cy="1872208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50000"/>
              </a:lnSpc>
            </a:pPr>
            <a:r>
              <a:rPr lang="cs-CZ" sz="2800" b="1" dirty="0" smtClean="0">
                <a:solidFill>
                  <a:srgbClr val="90C22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2. Podle </a:t>
            </a:r>
            <a:r>
              <a:rPr lang="cs-CZ" sz="2800" b="1" dirty="0">
                <a:solidFill>
                  <a:srgbClr val="90C22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principu činnosti rozdělujeme </a:t>
            </a:r>
            <a:br>
              <a:rPr lang="cs-CZ" sz="2800" b="1" dirty="0">
                <a:solidFill>
                  <a:srgbClr val="90C22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cs-CZ" sz="2800" b="1" dirty="0" smtClean="0">
                <a:solidFill>
                  <a:srgbClr val="90C22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elektrické stroje </a:t>
            </a:r>
            <a:r>
              <a:rPr lang="cs-CZ" sz="2800" b="1" dirty="0">
                <a:solidFill>
                  <a:srgbClr val="90C22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točivé a lineární na:</a:t>
            </a:r>
            <a:br>
              <a:rPr lang="cs-CZ" sz="2800" b="1" dirty="0">
                <a:solidFill>
                  <a:srgbClr val="90C22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idx="1"/>
          </p:nvPr>
        </p:nvSpPr>
        <p:spPr>
          <a:xfrm>
            <a:off x="1475656" y="3068960"/>
            <a:ext cx="6347714" cy="2736304"/>
          </a:xfrm>
        </p:spPr>
        <p:txBody>
          <a:bodyPr>
            <a:normAutofit/>
          </a:bodyPr>
          <a:lstStyle/>
          <a:p>
            <a:pPr marL="285750" lvl="1" indent="-285750">
              <a:buFont typeface="Wingdings 3" charset="2"/>
              <a:buChar char="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asynchronní</a:t>
            </a:r>
          </a:p>
          <a:p>
            <a:pPr marL="285750" lvl="1" indent="-285750">
              <a:buFont typeface="Wingdings 3" charset="2"/>
              <a:buChar char="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synchronní </a:t>
            </a:r>
          </a:p>
          <a:p>
            <a:pPr marL="285750" lvl="1" indent="-285750">
              <a:buFont typeface="Wingdings 3" charset="2"/>
              <a:buChar char="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stejnosměrné</a:t>
            </a:r>
          </a:p>
          <a:p>
            <a:pPr marL="285750" lvl="1" indent="-285750">
              <a:buFont typeface="Wingdings 3" charset="2"/>
              <a:buChar char="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zvláštní</a:t>
            </a:r>
          </a:p>
          <a:p>
            <a:endParaRPr lang="cs-CZ" dirty="0"/>
          </a:p>
        </p:txBody>
      </p:sp>
      <p:sp>
        <p:nvSpPr>
          <p:cNvPr id="4" name="Ovál 3">
            <a:hlinkClick r:id="rId2" action="ppaction://hlinksldjump"/>
          </p:cNvPr>
          <p:cNvSpPr/>
          <p:nvPr/>
        </p:nvSpPr>
        <p:spPr>
          <a:xfrm>
            <a:off x="6228184" y="6165304"/>
            <a:ext cx="22322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Procvičování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704766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09600" y="1196752"/>
            <a:ext cx="6347714" cy="1910400"/>
          </a:xfrm>
        </p:spPr>
        <p:txBody>
          <a:bodyPr/>
          <a:lstStyle/>
          <a:p>
            <a:pPr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2.1 Asynchronní </a:t>
            </a:r>
            <a:r>
              <a:rPr lang="cs-CZ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stroje</a:t>
            </a:r>
            <a: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623379" y="3107152"/>
            <a:ext cx="6698704" cy="1748266"/>
          </a:xfrm>
        </p:spPr>
        <p:txBody>
          <a:bodyPr>
            <a:normAutofit/>
          </a:bodyPr>
          <a:lstStyle/>
          <a:p>
            <a:pPr marL="342900" lvl="1" indent="-342900" defTabSz="914400">
              <a:buFont typeface="Wingdings" panose="05000000000000000000" pitchFamily="2" charset="2"/>
              <a:buChar char="§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mají rozdílné otáčky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(rychlost – u lineárních strojů) pohybující se části proti otáčkám (rychlosti)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magnetického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pole pohybujícího se ve statické části stroje</a:t>
            </a:r>
          </a:p>
        </p:txBody>
      </p:sp>
    </p:spTree>
    <p:extLst>
      <p:ext uri="{BB962C8B-B14F-4D97-AF65-F5344CB8AC3E}">
        <p14:creationId xmlns:p14="http://schemas.microsoft.com/office/powerpoint/2010/main" xmlns="" val="4239511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83568" y="1628800"/>
            <a:ext cx="6347714" cy="1739280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2.2 Synchronní </a:t>
            </a:r>
            <a:r>
              <a:rPr lang="cs-CZ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stroje</a:t>
            </a:r>
            <a:br>
              <a:rPr lang="cs-CZ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cs-CZ" sz="32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683568" y="3368242"/>
            <a:ext cx="6347714" cy="1570962"/>
          </a:xfrm>
        </p:spPr>
        <p:txBody>
          <a:bodyPr>
            <a:normAutofit/>
          </a:bodyPr>
          <a:lstStyle/>
          <a:p>
            <a:pPr marL="342900" lvl="1" indent="-342900" defTabSz="914400">
              <a:buFont typeface="Wingdings" panose="05000000000000000000" pitchFamily="2" charset="2"/>
              <a:buChar char="§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mají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otáčky (rychlost) pohybující se části stejné s otáčkami (rychlostí)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magnetického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pole  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defTabSz="914400">
              <a:buFont typeface="Arial" panose="020B0604020202020204" pitchFamily="34" charset="0"/>
              <a:buChar char="•"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8789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836712"/>
            <a:ext cx="6347714" cy="238735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2.3 Stejnosměrné </a:t>
            </a:r>
            <a:r>
              <a:rPr lang="cs-CZ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stroje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3501008"/>
            <a:ext cx="6347714" cy="1570962"/>
          </a:xfrm>
        </p:spPr>
        <p:txBody>
          <a:bodyPr>
            <a:normAutofit fontScale="92500" lnSpcReduction="10000"/>
          </a:bodyPr>
          <a:lstStyle/>
          <a:p>
            <a:pPr marL="342900" lvl="1" indent="-342900" defTabSz="914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pracují se stejnosměrným napětím a tedy statickým magnetickým polem ve statické části stroje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097181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09600" y="1024271"/>
            <a:ext cx="6347714" cy="173928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2.4 Zvláštní </a:t>
            </a:r>
            <a:r>
              <a:rPr lang="cs-CZ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stroje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609600" y="2780928"/>
            <a:ext cx="7704856" cy="3404450"/>
          </a:xfrm>
        </p:spPr>
        <p:txBody>
          <a:bodyPr>
            <a:normAutofit/>
          </a:bodyPr>
          <a:lstStyle/>
          <a:p>
            <a:pPr marL="342900" lvl="1" indent="-342900" defTabSz="914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jsou principiálně kombinací nebo úpravou předchozích druhů</a:t>
            </a:r>
          </a:p>
          <a:p>
            <a:pPr marL="800100" lvl="2" indent="-342900" defTabSz="914400"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krokové motory</a:t>
            </a:r>
          </a:p>
          <a:p>
            <a:pPr marL="800100" lvl="2" indent="-342900" defTabSz="914400"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motory s kotoučovým rotorem</a:t>
            </a:r>
          </a:p>
          <a:p>
            <a:pPr marL="800100" lvl="2" indent="-342900" defTabSz="914400"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střídavé komutátorové motory</a:t>
            </a:r>
          </a:p>
          <a:p>
            <a:pPr marL="800100" lvl="2" indent="-342900" defTabSz="914400"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elektronické motory</a:t>
            </a:r>
          </a:p>
          <a:p>
            <a:pPr marL="0" lvl="1" defTabSz="914400">
              <a:lnSpc>
                <a:spcPct val="150000"/>
              </a:lnSpc>
            </a:pPr>
            <a:endParaRPr lang="cs-CZ" sz="2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8221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b="1" dirty="0" smtClean="0">
                <a:solidFill>
                  <a:srgbClr val="90C22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3. Podle druhu proudu rozdělujeme elektrické stroje na:</a:t>
            </a:r>
            <a:br>
              <a:rPr lang="cs-CZ" sz="2800" b="1" dirty="0" smtClean="0">
                <a:solidFill>
                  <a:srgbClr val="90C22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</a:br>
            <a:endParaRPr lang="cs-CZ" sz="2800" b="1" dirty="0">
              <a:solidFill>
                <a:srgbClr val="90C226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3778" y="3501008"/>
            <a:ext cx="6347714" cy="1570962"/>
          </a:xfrm>
        </p:spPr>
        <p:txBody>
          <a:bodyPr/>
          <a:lstStyle/>
          <a:p>
            <a:pPr marL="285750" lvl="1" indent="-285750">
              <a:lnSpc>
                <a:spcPct val="150000"/>
              </a:lnSpc>
              <a:buFont typeface="Wingdings 3" charset="2"/>
              <a:buChar char="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stejnosměrné </a:t>
            </a:r>
          </a:p>
          <a:p>
            <a:pPr marL="285750" lvl="1" indent="-285750">
              <a:lnSpc>
                <a:spcPct val="150000"/>
              </a:lnSpc>
              <a:buFont typeface="Wingdings 3" charset="2"/>
              <a:buChar char="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střídavé</a:t>
            </a:r>
          </a:p>
          <a:p>
            <a:endParaRPr lang="cs-CZ" dirty="0"/>
          </a:p>
        </p:txBody>
      </p:sp>
      <p:sp>
        <p:nvSpPr>
          <p:cNvPr id="4" name="Ovál 3">
            <a:hlinkClick r:id="rId2" action="ppaction://hlinksldjump"/>
          </p:cNvPr>
          <p:cNvSpPr/>
          <p:nvPr/>
        </p:nvSpPr>
        <p:spPr>
          <a:xfrm>
            <a:off x="6228184" y="6165304"/>
            <a:ext cx="22322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Procvičování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31237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81527" y="892196"/>
            <a:ext cx="6347714" cy="1955304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>
                <a:solidFill>
                  <a:srgbClr val="90C22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4. Podle </a:t>
            </a:r>
            <a:r>
              <a:rPr lang="cs-CZ" sz="2800" b="1" dirty="0">
                <a:solidFill>
                  <a:srgbClr val="90C22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počtu fází rozdělujeme elektrické stroje na: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424336" y="3176548"/>
            <a:ext cx="6347714" cy="1785200"/>
          </a:xfrm>
        </p:spPr>
        <p:txBody>
          <a:bodyPr>
            <a:normAutofit fontScale="92500" lnSpcReduction="10000"/>
          </a:bodyPr>
          <a:lstStyle/>
          <a:p>
            <a:pPr marL="285750" lvl="1" indent="-285750">
              <a:lnSpc>
                <a:spcPct val="150000"/>
              </a:lnSpc>
              <a:buFont typeface="Wingdings 3" charset="2"/>
              <a:buChar char="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trojfázové</a:t>
            </a:r>
          </a:p>
          <a:p>
            <a:pPr marL="285750" lvl="1" indent="-285750">
              <a:lnSpc>
                <a:spcPct val="150000"/>
              </a:lnSpc>
              <a:buFont typeface="Wingdings 3" charset="2"/>
              <a:buChar char="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jednofázové</a:t>
            </a:r>
          </a:p>
          <a:p>
            <a:pPr marL="742950" lvl="2" indent="-285750">
              <a:lnSpc>
                <a:spcPct val="150000"/>
              </a:lnSpc>
              <a:buFont typeface="Wingdings 3" charset="2"/>
              <a:buChar char="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jednofázové s pomocnou fází</a:t>
            </a:r>
          </a:p>
          <a:p>
            <a:endParaRPr lang="cs-CZ" dirty="0"/>
          </a:p>
        </p:txBody>
      </p:sp>
      <p:sp>
        <p:nvSpPr>
          <p:cNvPr id="5" name="Ovál 4">
            <a:hlinkClick r:id="rId2" action="ppaction://hlinksldjump"/>
          </p:cNvPr>
          <p:cNvSpPr/>
          <p:nvPr/>
        </p:nvSpPr>
        <p:spPr>
          <a:xfrm>
            <a:off x="6228184" y="6165304"/>
            <a:ext cx="22322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Procvičování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617533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Procvičování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39660" y="1628800"/>
            <a:ext cx="6347714" cy="3880773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cs-CZ" dirty="0" smtClean="0"/>
              <a:t>Proveďte rozdělení elektrických strojů podle druhu konané  práce.</a:t>
            </a:r>
          </a:p>
          <a:p>
            <a:pPr>
              <a:buFont typeface="+mj-lt"/>
              <a:buAutoNum type="arabicPeriod"/>
            </a:pPr>
            <a:endParaRPr lang="cs-CZ" dirty="0" smtClean="0"/>
          </a:p>
          <a:p>
            <a:pPr>
              <a:buFont typeface="+mj-lt"/>
              <a:buAutoNum type="arabicPeriod"/>
            </a:pPr>
            <a:r>
              <a:rPr lang="cs-CZ" dirty="0" smtClean="0"/>
              <a:t>Proveďte </a:t>
            </a:r>
            <a:r>
              <a:rPr lang="cs-CZ" dirty="0"/>
              <a:t>rozdělení elektrických </a:t>
            </a:r>
            <a:r>
              <a:rPr lang="cs-CZ" dirty="0" smtClean="0"/>
              <a:t>strojů </a:t>
            </a:r>
            <a:r>
              <a:rPr lang="cs-CZ" dirty="0"/>
              <a:t>podle </a:t>
            </a:r>
            <a:r>
              <a:rPr lang="cs-CZ" dirty="0" smtClean="0"/>
              <a:t>principu činnosti.</a:t>
            </a:r>
          </a:p>
          <a:p>
            <a:pPr>
              <a:buFont typeface="+mj-lt"/>
              <a:buAutoNum type="arabicPeriod"/>
            </a:pPr>
            <a:endParaRPr lang="cs-CZ" dirty="0" smtClean="0"/>
          </a:p>
          <a:p>
            <a:pPr>
              <a:buFont typeface="+mj-lt"/>
              <a:buAutoNum type="arabicPeriod"/>
            </a:pPr>
            <a:r>
              <a:rPr lang="cs-CZ" dirty="0" smtClean="0"/>
              <a:t>Proveďte </a:t>
            </a:r>
            <a:r>
              <a:rPr lang="cs-CZ" dirty="0"/>
              <a:t>rozdělení elektrických </a:t>
            </a:r>
            <a:r>
              <a:rPr lang="cs-CZ" dirty="0" smtClean="0"/>
              <a:t>strojů podle druhu proudu.</a:t>
            </a:r>
          </a:p>
          <a:p>
            <a:pPr>
              <a:buFont typeface="+mj-lt"/>
              <a:buAutoNum type="arabicPeriod"/>
            </a:pPr>
            <a:endParaRPr lang="cs-CZ" dirty="0" smtClean="0"/>
          </a:p>
          <a:p>
            <a:pPr>
              <a:buFont typeface="+mj-lt"/>
              <a:buAutoNum type="arabicPeriod"/>
            </a:pPr>
            <a:r>
              <a:rPr lang="cs-CZ" dirty="0" smtClean="0"/>
              <a:t>Proveďte </a:t>
            </a:r>
            <a:r>
              <a:rPr lang="cs-CZ" dirty="0"/>
              <a:t>rozdělení elektrických </a:t>
            </a:r>
            <a:r>
              <a:rPr lang="cs-CZ" dirty="0" smtClean="0"/>
              <a:t>strojů </a:t>
            </a:r>
            <a:r>
              <a:rPr lang="cs-CZ" dirty="0"/>
              <a:t>podle </a:t>
            </a:r>
            <a:r>
              <a:rPr lang="cs-CZ" dirty="0" smtClean="0"/>
              <a:t>počtu fází.</a:t>
            </a:r>
          </a:p>
          <a:p>
            <a:endParaRPr lang="cs-CZ" dirty="0"/>
          </a:p>
        </p:txBody>
      </p:sp>
      <p:sp>
        <p:nvSpPr>
          <p:cNvPr id="4" name="Zaoblený obdélník 3">
            <a:hlinkClick r:id="rId3" action="ppaction://hlinksldjump"/>
          </p:cNvPr>
          <p:cNvSpPr/>
          <p:nvPr/>
        </p:nvSpPr>
        <p:spPr>
          <a:xfrm>
            <a:off x="4572000" y="2204864"/>
            <a:ext cx="108012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6" name="Zaoblený obdélník 5">
            <a:hlinkClick r:id="rId4" action="ppaction://hlinksldjump"/>
          </p:cNvPr>
          <p:cNvSpPr/>
          <p:nvPr/>
        </p:nvSpPr>
        <p:spPr>
          <a:xfrm>
            <a:off x="4572000" y="4369940"/>
            <a:ext cx="108012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7" name="Zaoblený obdélník 6">
            <a:hlinkClick r:id="rId5" action="ppaction://hlinksldjump"/>
          </p:cNvPr>
          <p:cNvSpPr/>
          <p:nvPr/>
        </p:nvSpPr>
        <p:spPr>
          <a:xfrm>
            <a:off x="4593055" y="5515847"/>
            <a:ext cx="108012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5" name="Zaoblený obdélník 4">
            <a:hlinkClick r:id="rId6" action="ppaction://hlinksldjump"/>
          </p:cNvPr>
          <p:cNvSpPr/>
          <p:nvPr/>
        </p:nvSpPr>
        <p:spPr>
          <a:xfrm>
            <a:off x="4575638" y="3252594"/>
            <a:ext cx="108012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233991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371600" y="1080368"/>
            <a:ext cx="6400800" cy="99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</a:p>
          <a:p>
            <a:pPr algn="ctr">
              <a:lnSpc>
                <a:spcPct val="110000"/>
              </a:lnSpc>
              <a:spcBef>
                <a:spcPts val="900"/>
              </a:spcBef>
            </a:pPr>
            <a:endParaRPr lang="cs-CZ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899592" y="3843092"/>
            <a:ext cx="6786800" cy="234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</a:t>
            </a:r>
            <a:r>
              <a:rPr lang="cs-CZ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POKYN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 smtClean="0"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latin typeface="Times New Roman" pitchFamily="18" charset="0"/>
                <a:ea typeface="Calibri" pitchFamily="34" charset="0"/>
              </a:rPr>
              <a:t>Materiál je určen k interaktivní výuce.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latin typeface="Times New Roman" pitchFamily="18" charset="0"/>
                <a:ea typeface="Calibri" pitchFamily="34" charset="0"/>
              </a:rPr>
              <a:t>Výukový text se zobrazí pří kliknutí myší.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latin typeface="Times New Roman" pitchFamily="18" charset="0"/>
                <a:ea typeface="Calibri" pitchFamily="34" charset="0"/>
              </a:rPr>
              <a:t>Správná odpověď v procvičování se zobrazí při kliknutí myší na objekt řešení          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latin typeface="Times New Roman" pitchFamily="18" charset="0"/>
                <a:ea typeface="Calibri" pitchFamily="34" charset="0"/>
              </a:rPr>
              <a:t>Návrat k procvičování nastane při kliknutí myší na objekt procvičování           . </a:t>
            </a:r>
            <a:endParaRPr lang="cs-CZ" sz="15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" name="Zaoblený obdélník 2"/>
          <p:cNvSpPr/>
          <p:nvPr/>
        </p:nvSpPr>
        <p:spPr>
          <a:xfrm>
            <a:off x="7074056" y="5585988"/>
            <a:ext cx="307817" cy="1539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vál 3"/>
          <p:cNvSpPr/>
          <p:nvPr/>
        </p:nvSpPr>
        <p:spPr>
          <a:xfrm>
            <a:off x="6554708" y="5929847"/>
            <a:ext cx="334978" cy="1448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899592" y="1891985"/>
            <a:ext cx="6482281" cy="220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500" kern="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Tento </a:t>
            </a:r>
            <a:r>
              <a:rPr lang="cs-CZ" sz="1500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materiál je určen pro </a:t>
            </a:r>
            <a:r>
              <a:rPr lang="cs-CZ" sz="1500" kern="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výuku předmětu Elektrické stroje a přístroje, a je možné jej využít u tříletých, čtyřletých i nástavbových forem studia oborů elektro. 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500" kern="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Cílem </a:t>
            </a:r>
            <a:r>
              <a:rPr lang="cs-CZ" sz="1500" kern="5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tohoto materiálu je seznámit studenty </a:t>
            </a:r>
            <a:r>
              <a:rPr lang="cs-CZ" sz="1500" kern="5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 rozdělením elektrických strojů a vysvětlit základní rozdíly mezi jednotlivými typy elektrických strojů. </a:t>
            </a:r>
            <a:endParaRPr lang="cs-CZ" sz="1500" kern="5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cs-CZ" kern="5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/>
            </a:r>
            <a:br>
              <a:rPr lang="cs-CZ" kern="50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84780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358345" y="1238506"/>
            <a:ext cx="575824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35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6920" y="1628800"/>
            <a:ext cx="7514035" cy="1314449"/>
          </a:xfrm>
        </p:spPr>
        <p:txBody>
          <a:bodyPr/>
          <a:lstStyle/>
          <a:p>
            <a:pPr algn="ctr"/>
            <a:r>
              <a:rPr lang="cs-CZ" dirty="0" smtClean="0"/>
              <a:t>Seznam použitých zdrojů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58345" y="3501008"/>
            <a:ext cx="7191186" cy="23828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[1]	ŘÍHA</a:t>
            </a:r>
            <a:r>
              <a:rPr lang="cs-CZ" dirty="0"/>
              <a:t>, Josef. </a:t>
            </a:r>
            <a:r>
              <a:rPr lang="cs-CZ" i="1" dirty="0"/>
              <a:t>Elektrické stroje a přístroje</a:t>
            </a:r>
            <a:r>
              <a:rPr lang="cs-CZ" dirty="0"/>
              <a:t>. Praha: SNTL </a:t>
            </a:r>
            <a:r>
              <a:rPr lang="cs-CZ" dirty="0" smtClean="0"/>
              <a:t>– 	nakladatelství technické </a:t>
            </a:r>
            <a:r>
              <a:rPr lang="cs-CZ" dirty="0"/>
              <a:t>literatury, 1986, </a:t>
            </a:r>
            <a:r>
              <a:rPr lang="cs-CZ"/>
              <a:t>ISBN </a:t>
            </a:r>
            <a:r>
              <a:rPr lang="cs-CZ" smtClean="0"/>
              <a:t>04-527-86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spcBef>
                <a:spcPts val="0"/>
              </a:spcBef>
              <a:buNone/>
            </a:pPr>
            <a:r>
              <a:rPr lang="cs-CZ" dirty="0" smtClean="0"/>
              <a:t>[2]	VAVŘIŇÁK</a:t>
            </a:r>
            <a:r>
              <a:rPr lang="cs-CZ" dirty="0"/>
              <a:t>, Petr. </a:t>
            </a:r>
            <a:r>
              <a:rPr lang="cs-CZ" i="1" dirty="0"/>
              <a:t>Elektrické stroje a přístroje</a:t>
            </a:r>
            <a:r>
              <a:rPr lang="cs-CZ" dirty="0"/>
              <a:t>: Učební texty </a:t>
            </a:r>
            <a:r>
              <a:rPr lang="cs-CZ" dirty="0" smtClean="0"/>
              <a:t>	pro </a:t>
            </a:r>
            <a:r>
              <a:rPr lang="cs-CZ" dirty="0"/>
              <a:t>žáky naší školy [online]. [cit. </a:t>
            </a:r>
            <a:r>
              <a:rPr lang="cs-CZ" dirty="0" smtClean="0"/>
              <a:t>28.12.2014].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dirty="0"/>
              <a:t>	</a:t>
            </a:r>
            <a:r>
              <a:rPr lang="cs-CZ" dirty="0" smtClean="0"/>
              <a:t>Dostupný </a:t>
            </a:r>
            <a:r>
              <a:rPr lang="cs-CZ" dirty="0"/>
              <a:t>na </a:t>
            </a:r>
            <a:r>
              <a:rPr lang="cs-CZ" dirty="0" smtClean="0"/>
              <a:t>	</a:t>
            </a:r>
            <a:r>
              <a:rPr lang="cs-CZ" dirty="0" err="1" smtClean="0"/>
              <a:t>WWW:http</a:t>
            </a:r>
            <a:r>
              <a:rPr lang="cs-CZ" dirty="0"/>
              <a:t>://</a:t>
            </a:r>
            <a:r>
              <a:rPr lang="cs-CZ" dirty="0" smtClean="0"/>
              <a:t>dev.webdevel.cz/najizdarne.cz/</a:t>
            </a:r>
            <a:r>
              <a:rPr lang="cs-CZ" dirty="0" err="1" smtClean="0"/>
              <a:t>wp</a:t>
            </a:r>
            <a:r>
              <a:rPr lang="cs-CZ" dirty="0" smtClean="0"/>
              <a:t>- 	</a:t>
            </a:r>
            <a:r>
              <a:rPr lang="cs-CZ" dirty="0" err="1" smtClean="0"/>
              <a:t>content</a:t>
            </a:r>
            <a:r>
              <a:rPr lang="cs-CZ" dirty="0" smtClean="0"/>
              <a:t>/</a:t>
            </a:r>
            <a:r>
              <a:rPr lang="cs-CZ" dirty="0" err="1" smtClean="0"/>
              <a:t>uploads</a:t>
            </a:r>
            <a:r>
              <a:rPr lang="cs-CZ" dirty="0" smtClean="0"/>
              <a:t>/2013/10/elektricke_stroje_a_pristroje.pdf 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sz="2850" dirty="0"/>
          </a:p>
        </p:txBody>
      </p:sp>
    </p:spTree>
    <p:extLst>
      <p:ext uri="{BB962C8B-B14F-4D97-AF65-F5344CB8AC3E}">
        <p14:creationId xmlns:p14="http://schemas.microsoft.com/office/powerpoint/2010/main" xmlns="" val="2373237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6683765" cy="2369468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900" b="1" dirty="0" smtClean="0"/>
              <a:t/>
            </a:r>
            <a:br>
              <a:rPr lang="cs-CZ" sz="4900" b="1" dirty="0" smtClean="0"/>
            </a:br>
            <a:r>
              <a:rPr lang="cs-CZ" sz="4900" b="1" dirty="0" smtClean="0"/>
              <a:t>Rozdělení </a:t>
            </a:r>
            <a:br>
              <a:rPr lang="cs-CZ" sz="4900" b="1" dirty="0" smtClean="0"/>
            </a:br>
            <a:r>
              <a:rPr lang="cs-CZ" sz="4900" b="1" dirty="0" smtClean="0"/>
              <a:t>elektrických strojů</a:t>
            </a:r>
            <a:r>
              <a:rPr lang="cs-CZ" sz="3300" b="1" dirty="0" smtClean="0"/>
              <a:t/>
            </a:r>
            <a:br>
              <a:rPr lang="cs-CZ" sz="3300" b="1" dirty="0" smtClean="0"/>
            </a:br>
            <a:r>
              <a:rPr lang="cs-CZ" sz="3300" dirty="0"/>
              <a:t/>
            </a:r>
            <a:br>
              <a:rPr lang="cs-CZ" sz="3300" dirty="0"/>
            </a:br>
            <a:endParaRPr lang="cs-CZ" sz="3300" dirty="0"/>
          </a:p>
        </p:txBody>
      </p:sp>
    </p:spTree>
    <p:extLst>
      <p:ext uri="{BB962C8B-B14F-4D97-AF65-F5344CB8AC3E}">
        <p14:creationId xmlns:p14="http://schemas.microsoft.com/office/powerpoint/2010/main" xmlns="" val="2635943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899592" y="3212976"/>
            <a:ext cx="6336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Elektrický stroj: elektrické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zařízení, které využívá ke své činnosti elektromagnetickou indukci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a/nebo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silové účinky elektrického proudu.</a:t>
            </a:r>
          </a:p>
          <a:p>
            <a:pPr algn="ctr">
              <a:lnSpc>
                <a:spcPct val="150000"/>
              </a:lnSpc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547664" y="1700808"/>
            <a:ext cx="457529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800" b="1" spc="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ELEKTRICKÉ STROJE</a:t>
            </a:r>
            <a:endParaRPr lang="cs-CZ" sz="2800" b="1" spc="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83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479630" y="1923125"/>
            <a:ext cx="184730" cy="658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</a:pPr>
            <a:endParaRPr lang="cs-CZ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5292080" y="6021288"/>
            <a:ext cx="5472608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0" y="1543984"/>
            <a:ext cx="7704667" cy="19812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Podle </a:t>
            </a:r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druhu konané práce </a:t>
            </a: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rozdělujeme elektrické stroje na</a:t>
            </a:r>
            <a:r>
              <a:rPr lang="cs-CZ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2123728" y="3525184"/>
            <a:ext cx="7704667" cy="3332816"/>
          </a:xfrm>
        </p:spPr>
        <p:txBody>
          <a:bodyPr/>
          <a:lstStyle/>
          <a:p>
            <a:pPr marL="285750" lvl="1"/>
            <a:r>
              <a:rPr lang="cs-CZ" sz="2400" dirty="0">
                <a:latin typeface="Arial" pitchFamily="34" charset="0"/>
                <a:cs typeface="Arial" pitchFamily="34" charset="0"/>
              </a:rPr>
              <a:t>stroje netočivé </a:t>
            </a:r>
            <a:endParaRPr lang="cs-CZ" sz="2400" dirty="0" smtClean="0">
              <a:latin typeface="Arial" pitchFamily="34" charset="0"/>
              <a:cs typeface="Arial" pitchFamily="34" charset="0"/>
            </a:endParaRPr>
          </a:p>
          <a:p>
            <a:pPr marL="285750" lvl="1"/>
            <a:r>
              <a:rPr lang="cs-CZ" sz="2400" dirty="0">
                <a:latin typeface="Arial" pitchFamily="34" charset="0"/>
                <a:cs typeface="Arial" pitchFamily="34" charset="0"/>
              </a:rPr>
              <a:t>stroje točivé </a:t>
            </a:r>
            <a:endParaRPr lang="cs-CZ" sz="2400" dirty="0" smtClean="0">
              <a:latin typeface="Arial" pitchFamily="34" charset="0"/>
              <a:cs typeface="Arial" pitchFamily="34" charset="0"/>
            </a:endParaRPr>
          </a:p>
          <a:p>
            <a:pPr marL="285750" lvl="1"/>
            <a:r>
              <a:rPr lang="cs-CZ" sz="2400" dirty="0">
                <a:latin typeface="Arial" pitchFamily="34" charset="0"/>
                <a:cs typeface="Arial" pitchFamily="34" charset="0"/>
              </a:rPr>
              <a:t>stroje lineární</a:t>
            </a:r>
          </a:p>
          <a:p>
            <a:pPr marL="285750" lvl="1"/>
            <a:endParaRPr lang="cs-CZ" sz="2400" dirty="0"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  <p:sp>
        <p:nvSpPr>
          <p:cNvPr id="2" name="Ovál 1">
            <a:hlinkClick r:id="rId2" action="ppaction://hlinksldjump"/>
          </p:cNvPr>
          <p:cNvSpPr/>
          <p:nvPr/>
        </p:nvSpPr>
        <p:spPr>
          <a:xfrm>
            <a:off x="6228184" y="6165304"/>
            <a:ext cx="22322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Procvičování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24455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432000" y="2520000"/>
            <a:ext cx="828000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719666" y="1268760"/>
            <a:ext cx="6156589" cy="1981200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1.1 Stroje</a:t>
            </a:r>
            <a:r>
              <a:rPr lang="cs-CZ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netočivé</a:t>
            </a:r>
            <a:r>
              <a:rPr lang="cs-CZ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cs-CZ" sz="40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719666" y="2771392"/>
            <a:ext cx="6732289" cy="3332816"/>
          </a:xfrm>
        </p:spPr>
        <p:txBody>
          <a:bodyPr/>
          <a:lstStyle/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neobsahují</a:t>
            </a: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žádné pohyblivé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části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přeměňují elektrickou energii na elektrickou energii jiných parametrů  </a:t>
            </a:r>
            <a:endParaRPr lang="cs-CZ" sz="2400" dirty="0">
              <a:latin typeface="Arial" pitchFamily="34" charset="0"/>
              <a:cs typeface="Arial" pitchFamily="34" charset="0"/>
            </a:endParaRPr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cs-CZ" sz="2400" dirty="0">
                <a:latin typeface="Arial" pitchFamily="34" charset="0"/>
                <a:cs typeface="Arial" pitchFamily="34" charset="0"/>
              </a:rPr>
              <a:t>jedná se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o transformátory a měniče (usměrňovače a střídače)</a:t>
            </a:r>
            <a:endParaRPr lang="cs-CZ" sz="2400" dirty="0">
              <a:latin typeface="Arial" pitchFamily="34" charset="0"/>
              <a:cs typeface="Arial" pitchFamily="34" charset="0"/>
            </a:endParaRPr>
          </a:p>
          <a:p>
            <a:pPr marL="285750" lvl="1">
              <a:buFont typeface="Wingdings" panose="05000000000000000000" pitchFamily="2" charset="2"/>
              <a:buChar char="§"/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581032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971600" y="1340768"/>
            <a:ext cx="6552728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 smtClean="0"/>
              <a:t>Transformátor</a:t>
            </a:r>
            <a:endParaRPr lang="cs-CZ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mění </a:t>
            </a:r>
            <a:r>
              <a:rPr lang="cs-CZ" dirty="0">
                <a:latin typeface="Arial" pitchFamily="34" charset="0"/>
                <a:cs typeface="Arial" pitchFamily="34" charset="0"/>
              </a:rPr>
              <a:t>střídavý proud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vyššího </a:t>
            </a:r>
            <a:r>
              <a:rPr lang="cs-CZ" dirty="0">
                <a:latin typeface="Arial" pitchFamily="34" charset="0"/>
                <a:cs typeface="Arial" pitchFamily="34" charset="0"/>
              </a:rPr>
              <a:t>napětí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na </a:t>
            </a:r>
            <a:r>
              <a:rPr lang="cs-CZ" dirty="0">
                <a:latin typeface="Arial" pitchFamily="34" charset="0"/>
                <a:cs typeface="Arial" pitchFamily="34" charset="0"/>
              </a:rPr>
              <a:t>střídavý proud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nižšího napětí /nebo naopak/ </a:t>
            </a:r>
            <a:r>
              <a:rPr lang="cs-CZ" dirty="0">
                <a:latin typeface="Arial" pitchFamily="34" charset="0"/>
                <a:cs typeface="Arial" pitchFamily="34" charset="0"/>
              </a:rPr>
              <a:t>s týmž kmitočtem</a:t>
            </a:r>
            <a:endParaRPr lang="cs-CZ" dirty="0" smtClean="0"/>
          </a:p>
          <a:p>
            <a:endParaRPr lang="cs-CZ" dirty="0"/>
          </a:p>
          <a:p>
            <a:pPr>
              <a:lnSpc>
                <a:spcPct val="150000"/>
              </a:lnSpc>
            </a:pPr>
            <a:r>
              <a:rPr lang="cs-CZ" sz="2400" b="1" dirty="0" smtClean="0"/>
              <a:t>Usměrňovač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mění </a:t>
            </a:r>
            <a:r>
              <a:rPr lang="cs-CZ" dirty="0">
                <a:latin typeface="Arial" pitchFamily="34" charset="0"/>
                <a:cs typeface="Arial" pitchFamily="34" charset="0"/>
              </a:rPr>
              <a:t>střídavý proud na proud stejnosměrný</a:t>
            </a:r>
          </a:p>
          <a:p>
            <a:endParaRPr lang="cs-CZ" dirty="0" smtClean="0"/>
          </a:p>
          <a:p>
            <a:pPr>
              <a:lnSpc>
                <a:spcPct val="150000"/>
              </a:lnSpc>
            </a:pPr>
            <a:r>
              <a:rPr lang="cs-CZ" sz="2400" b="1" dirty="0" smtClean="0"/>
              <a:t>Střídač</a:t>
            </a:r>
            <a:endParaRPr lang="cs-CZ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přeměňuje </a:t>
            </a:r>
            <a:r>
              <a:rPr lang="cs-CZ" dirty="0">
                <a:latin typeface="Arial" pitchFamily="34" charset="0"/>
                <a:cs typeface="Arial" pitchFamily="34" charset="0"/>
              </a:rPr>
              <a:t>stejnosměrné napětí na napětí střídavé s libovolným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kmitočtem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8470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7254" y="1237975"/>
            <a:ext cx="6347714" cy="1811288"/>
          </a:xfrm>
        </p:spPr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cs-CZ" sz="3200" b="1" kern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1.2 Stroje </a:t>
            </a:r>
            <a:r>
              <a:rPr lang="cs-CZ" sz="3200" b="1" kern="12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točivé</a:t>
            </a:r>
            <a:r>
              <a:rPr lang="cs-CZ" sz="4000" b="1" kern="12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cs-CZ" sz="4000" b="1" kern="12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cs-CZ" sz="4000" b="1" kern="12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9552" y="2924944"/>
            <a:ext cx="7128792" cy="2016224"/>
          </a:xfrm>
        </p:spPr>
        <p:txBody>
          <a:bodyPr>
            <a:noAutofit/>
          </a:bodyPr>
          <a:lstStyle/>
          <a:p>
            <a:pPr lvl="1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obsahují část pevnou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 část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rotační </a:t>
            </a:r>
            <a:endParaRPr lang="cs-CZ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jedná se o motory, generátory a rotační měniče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1173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899592" y="1556792"/>
            <a:ext cx="6732336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/>
              <a:t>Motory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itchFamily="34" charset="0"/>
                <a:cs typeface="Arial" pitchFamily="34" charset="0"/>
              </a:rPr>
              <a:t>mění přiváděnou elektrickou energii na energii mechanickou předávanou hřídelí</a:t>
            </a:r>
          </a:p>
          <a:p>
            <a:pPr>
              <a:lnSpc>
                <a:spcPct val="150000"/>
              </a:lnSpc>
            </a:pPr>
            <a:r>
              <a:rPr lang="cs-CZ" sz="2400" b="1" dirty="0"/>
              <a:t>Generátory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>
                <a:latin typeface="Arial" pitchFamily="34" charset="0"/>
                <a:cs typeface="Arial" pitchFamily="34" charset="0"/>
              </a:rPr>
              <a:t>mění energii mechanickou přiváděnou na hřídel na elektrickou energii odváděnou ze svorek stroje</a:t>
            </a:r>
          </a:p>
          <a:p>
            <a:pPr>
              <a:lnSpc>
                <a:spcPct val="150000"/>
              </a:lnSpc>
            </a:pPr>
            <a:r>
              <a:rPr lang="cs-CZ" sz="2400" b="1" dirty="0"/>
              <a:t>Rotační měniče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>
                <a:latin typeface="Arial" pitchFamily="34" charset="0"/>
                <a:cs typeface="Arial" pitchFamily="34" charset="0"/>
              </a:rPr>
              <a:t>mění elektrickou energii jedněch parametrů na elektrickou energii s jinými parametry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>
                <a:latin typeface="Arial" pitchFamily="34" charset="0"/>
                <a:cs typeface="Arial" pitchFamily="34" charset="0"/>
              </a:rPr>
              <a:t>rotační frekvenční měniče – dnes se již téměř nepoužívají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cs-CZ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9149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811</TotalTime>
  <Words>465</Words>
  <Application>Microsoft Office PowerPoint</Application>
  <PresentationFormat>Předvádění na obrazovce (4:3)</PresentationFormat>
  <Paragraphs>112</Paragraphs>
  <Slides>20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Faseta</vt:lpstr>
      <vt:lpstr>Snímek 1</vt:lpstr>
      <vt:lpstr>Snímek 2</vt:lpstr>
      <vt:lpstr> Rozdělení  elektrických strojů  </vt:lpstr>
      <vt:lpstr>Snímek 4</vt:lpstr>
      <vt:lpstr>1. Podle druhu konané práce  rozdělujeme elektrické stroje na:</vt:lpstr>
      <vt:lpstr>1.1 Stroje netočivé </vt:lpstr>
      <vt:lpstr>Snímek 7</vt:lpstr>
      <vt:lpstr>1.2 Stroje točivé </vt:lpstr>
      <vt:lpstr>Snímek 9</vt:lpstr>
      <vt:lpstr>1.3 Stroje lineární </vt:lpstr>
      <vt:lpstr>Snímek 11</vt:lpstr>
      <vt:lpstr>2. Podle principu činnosti rozdělujeme  elektrické stroje točivé a lineární na: </vt:lpstr>
      <vt:lpstr>2.1 Asynchronní stroje </vt:lpstr>
      <vt:lpstr>2.2 Synchronní stroje </vt:lpstr>
      <vt:lpstr>2.3 Stejnosměrné stroje</vt:lpstr>
      <vt:lpstr>2.4 Zvláštní stroje</vt:lpstr>
      <vt:lpstr>3. Podle druhu proudu rozdělujeme elektrické stroje na: </vt:lpstr>
      <vt:lpstr>4. Podle počtu fází rozdělujeme elektrické stroje na:</vt:lpstr>
      <vt:lpstr>Procvičování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PPV</dc:creator>
  <cp:lastModifiedBy>Erda</cp:lastModifiedBy>
  <cp:revision>70</cp:revision>
  <dcterms:created xsi:type="dcterms:W3CDTF">2012-07-12T23:33:55Z</dcterms:created>
  <dcterms:modified xsi:type="dcterms:W3CDTF">2014-07-09T19:30:51Z</dcterms:modified>
  <cp:contentStatus/>
</cp:coreProperties>
</file>