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289" r:id="rId6"/>
    <p:sldId id="300" r:id="rId7"/>
    <p:sldId id="301" r:id="rId8"/>
    <p:sldId id="302" r:id="rId9"/>
    <p:sldId id="303" r:id="rId10"/>
    <p:sldId id="304" r:id="rId11"/>
    <p:sldId id="269" r:id="rId12"/>
    <p:sldId id="26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07476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odborného stylu - výklad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pojednání, studie, monografie, výklad, termíny, analýza, syntéza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Výklad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524000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Cukrovka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Cukrovka je jedním z onemocnění, která bývají stále častěji jmenována mezi tzv. civilizačními chorobami (přední místa patří např. různým druhům alergií).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zásadě se rozlišují dva hlavní typy této nemoci: cukrovka prvního typu a cukrovka druhého typu (dále např. cukrovka skrytá, cukrovka těhotenská apod.).</a:t>
            </a:r>
            <a:endParaRPr lang="cs-CZ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Za vznik nemoci mohou značnou měrou genetické předpoklady. Vedle dědičných dispozic je to pak nedostatek pohybu, nadváha, ale také stres.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3) Vytvořte osnovu.</a:t>
            </a:r>
          </a:p>
        </p:txBody>
      </p:sp>
    </p:spTree>
    <p:extLst>
      <p:ext uri="{BB962C8B-B14F-4D97-AF65-F5344CB8AC3E}">
        <p14:creationId xmlns:p14="http://schemas.microsoft.com/office/powerpoint/2010/main" val="13892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Výklad jako základní slohový útvar odborného stylu pojednává zejména o přírodních a společenských procesech, vysvětluje jejich vznik, funkci, význam apod. Je typický pro oblast vědeckou, menší projevy popularizují vědecká bádaní pro širší čtenářskou obec.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odborného stylu výkladu,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jeho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typy, kompozici, jazykové a syntaktické prostředky.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na základě části odborného textu určí typ výkladu, najdou jazykové prostředky a vytvoří osnovu. Po kliknutí se objeví správná řešení, kromě osnovy.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Výklad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Výklad je slohový útvar, jehož cílem je odborné poučení z oblasti vědy, techniky, kultury apod.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 útvarem učebnic, odborných publikací i časopisů.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Nejčastější podoby: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pojednání;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odborný článek;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studie;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monografie.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21336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Typy výkladu: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 smtClean="0"/>
              <a:t>podle stupně odbornosti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výklad odborný - pro odborníky určitého oboru;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populárně </a:t>
            </a:r>
            <a:r>
              <a:rPr lang="cs-CZ" sz="2800" dirty="0" smtClean="0"/>
              <a:t>naučný </a:t>
            </a:r>
            <a:r>
              <a:rPr lang="cs-CZ" sz="2800" dirty="0"/>
              <a:t>- pro laiky nebo </a:t>
            </a:r>
            <a:r>
              <a:rPr lang="cs-CZ" sz="2800" dirty="0" smtClean="0"/>
              <a:t>začátečníky.</a:t>
            </a:r>
            <a:endParaRPr lang="cs-CZ" sz="2800" b="1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 smtClean="0"/>
              <a:t>podle formy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psaný - odborný článek, stať;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mluvený - přednáška, diskuse.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Výklad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Výklad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4800" y="2133600"/>
            <a:ext cx="8610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Kompozice výkladu: 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 smtClean="0"/>
              <a:t>nadpis (název) - obsahuje téma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 smtClean="0"/>
              <a:t>osnova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úvod - seznámení s tématem výkladu, uvedení</a:t>
            </a:r>
            <a:br>
              <a:rPr lang="cs-CZ" sz="2800" dirty="0" smtClean="0"/>
            </a:br>
            <a:r>
              <a:rPr lang="cs-CZ" sz="2800" dirty="0" smtClean="0"/>
              <a:t>	  do problematiky;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stať - metody, cíle a vlastní výklad;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závěr - shrnutí, přílohy, odborná literatura </a:t>
            </a:r>
            <a:br>
              <a:rPr lang="cs-CZ" sz="2800" dirty="0" smtClean="0"/>
            </a:br>
            <a:r>
              <a:rPr lang="cs-CZ" sz="2800" dirty="0" smtClean="0"/>
              <a:t>	   a podobně.</a:t>
            </a:r>
          </a:p>
        </p:txBody>
      </p:sp>
    </p:spTree>
    <p:extLst>
      <p:ext uri="{BB962C8B-B14F-4D97-AF65-F5344CB8AC3E}">
        <p14:creationId xmlns:p14="http://schemas.microsoft.com/office/powerpoint/2010/main" val="293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Výklad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4800" y="1978208"/>
            <a:ext cx="8610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Jazykové a syntaktické prostředky výkladu: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neutrální jazykové prostředky;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explicitní (přesné) vyjadřování;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odborné názvy (termíny);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zvláštní </a:t>
            </a:r>
            <a:r>
              <a:rPr lang="cs-CZ" sz="2800" dirty="0" smtClean="0"/>
              <a:t>větná stavba (složitější větné celky,</a:t>
            </a:r>
            <a:br>
              <a:rPr lang="cs-CZ" sz="2800" dirty="0" smtClean="0"/>
            </a:br>
            <a:r>
              <a:rPr lang="cs-CZ" sz="2800" dirty="0" smtClean="0"/>
              <a:t>SS - příčinné, důsledkové, SP - VV příčinné, podmínkové vyjadřují logické myšlenkové</a:t>
            </a:r>
            <a:br>
              <a:rPr lang="cs-CZ" sz="2800" dirty="0" smtClean="0"/>
            </a:br>
            <a:r>
              <a:rPr lang="cs-CZ" sz="2800" dirty="0" smtClean="0"/>
              <a:t>operace - analýza, syntéza).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Výklad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524000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Cukrovka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Cukrovka je jedním z onemocnění, která bývají stále častěji jmenována mezi tzv. civilizačními chorobami (přední místa patří např. různým druhům alergií).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zásadě se rozlišují dva hlavní typy této nemoci: cukrovka prvního typu a cukrovka druhého typu (dále např. cukrovka skrytá, cukrovka těhotenská apod.).</a:t>
            </a:r>
            <a:endParaRPr lang="cs-CZ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Za vznik nemoci mohou značnou měrou genetické předpoklady. Vedle dědičných dispozic je to pak nedostatek pohybu, nadváha, ale také stres.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1) Určete typ výkladu.</a:t>
            </a:r>
          </a:p>
          <a:p>
            <a:r>
              <a:rPr lang="cs-CZ" sz="2800" b="1" dirty="0" smtClean="0">
                <a:solidFill>
                  <a:srgbClr val="006600"/>
                </a:solidFill>
              </a:rPr>
              <a:t>    populárně naučný</a:t>
            </a:r>
            <a:endParaRPr lang="cs-CZ" sz="2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Výklad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524000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Cukrovka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Cukrovka je jedním z onemocnění, která bývají stále častěji jmenována mezi tzv. civilizačními chorobami (přední místa patří např. různým druhům alergií).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zásadě se rozlišují dva hlavní typy této nemoci: cukrovka prvního typu a cukrovka druhého typu (dále např. cukrovka skrytá, cukrovka těhotenská apod.).</a:t>
            </a:r>
            <a:endParaRPr lang="cs-CZ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Za vznik nemoci mohou značnou měrou genetické předpoklady. Vedle dědičných dispozic je to pak nedostatek pohybu, nadváha, ale také stres.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2</a:t>
            </a:r>
            <a:r>
              <a:rPr lang="cs-CZ" sz="2800" b="1" dirty="0" smtClean="0">
                <a:solidFill>
                  <a:srgbClr val="C00000"/>
                </a:solidFill>
              </a:rPr>
              <a:t>) Vyhledejte odborné názvy.</a:t>
            </a:r>
          </a:p>
        </p:txBody>
      </p:sp>
    </p:spTree>
    <p:extLst>
      <p:ext uri="{BB962C8B-B14F-4D97-AF65-F5344CB8AC3E}">
        <p14:creationId xmlns:p14="http://schemas.microsoft.com/office/powerpoint/2010/main" val="31723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Výklad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524000"/>
            <a:ext cx="861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Cukrovka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Cukrovka je jedním z onemocnění, která bývají stále častěji jmenována mezi tzv. </a:t>
            </a:r>
            <a:r>
              <a:rPr lang="cs-CZ" sz="2400" b="1" dirty="0" smtClean="0">
                <a:solidFill>
                  <a:srgbClr val="006600"/>
                </a:solidFill>
              </a:rPr>
              <a:t>civilizačními chorobami </a:t>
            </a:r>
            <a:r>
              <a:rPr lang="cs-CZ" sz="2400" dirty="0" smtClean="0"/>
              <a:t>(přední místa patří např. různým druhům </a:t>
            </a:r>
            <a:r>
              <a:rPr lang="cs-CZ" sz="2400" b="1" dirty="0" smtClean="0">
                <a:solidFill>
                  <a:srgbClr val="006600"/>
                </a:solidFill>
              </a:rPr>
              <a:t>alergií</a:t>
            </a:r>
            <a:r>
              <a:rPr lang="cs-CZ" sz="2400" dirty="0" smtClean="0"/>
              <a:t>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zásadě se rozlišují dva hlavní typy této nemoci: </a:t>
            </a:r>
            <a:r>
              <a:rPr lang="cs-CZ" sz="2400" b="1" dirty="0" smtClean="0">
                <a:solidFill>
                  <a:srgbClr val="006600"/>
                </a:solidFill>
              </a:rPr>
              <a:t>cukrovka prvního typu</a:t>
            </a:r>
            <a:r>
              <a:rPr lang="cs-CZ" sz="2400" dirty="0" smtClean="0"/>
              <a:t> a </a:t>
            </a:r>
            <a:r>
              <a:rPr lang="cs-CZ" sz="2400" b="1" dirty="0" smtClean="0">
                <a:solidFill>
                  <a:srgbClr val="006600"/>
                </a:solidFill>
              </a:rPr>
              <a:t>cukrovka druhého </a:t>
            </a:r>
            <a:r>
              <a:rPr lang="cs-CZ" sz="2400" dirty="0" smtClean="0"/>
              <a:t>typu (dále např. </a:t>
            </a:r>
            <a:r>
              <a:rPr lang="cs-CZ" sz="2400" b="1" dirty="0" smtClean="0">
                <a:solidFill>
                  <a:srgbClr val="006600"/>
                </a:solidFill>
              </a:rPr>
              <a:t>cukrovka skrytá</a:t>
            </a:r>
            <a:r>
              <a:rPr lang="cs-CZ" sz="2400" dirty="0" smtClean="0"/>
              <a:t>, </a:t>
            </a:r>
            <a:r>
              <a:rPr lang="cs-CZ" sz="2400" b="1" dirty="0" smtClean="0">
                <a:solidFill>
                  <a:srgbClr val="006600"/>
                </a:solidFill>
              </a:rPr>
              <a:t>cukrovka těhotenská </a:t>
            </a:r>
            <a:r>
              <a:rPr lang="cs-CZ" sz="2400" dirty="0" smtClean="0"/>
              <a:t>apod.).</a:t>
            </a:r>
            <a:endParaRPr lang="cs-CZ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Za vznik nemoci mohou značnou měrou </a:t>
            </a:r>
            <a:r>
              <a:rPr lang="cs-CZ" sz="2400" b="1" dirty="0" smtClean="0">
                <a:solidFill>
                  <a:srgbClr val="006600"/>
                </a:solidFill>
              </a:rPr>
              <a:t>genetické předpoklady</a:t>
            </a:r>
            <a:r>
              <a:rPr lang="cs-CZ" sz="2400" dirty="0" smtClean="0"/>
              <a:t>. Vedle </a:t>
            </a:r>
            <a:r>
              <a:rPr lang="cs-CZ" sz="2400" b="1" dirty="0" smtClean="0">
                <a:solidFill>
                  <a:srgbClr val="006600"/>
                </a:solidFill>
              </a:rPr>
              <a:t>dědičných dispozic </a:t>
            </a:r>
            <a:r>
              <a:rPr lang="cs-CZ" sz="2400" dirty="0" smtClean="0"/>
              <a:t>je to pak nedostatek pohybu, nadváha, ale také </a:t>
            </a:r>
            <a:r>
              <a:rPr lang="cs-CZ" sz="2400" b="1" dirty="0" smtClean="0">
                <a:solidFill>
                  <a:srgbClr val="006600"/>
                </a:solidFill>
              </a:rPr>
              <a:t>stres</a:t>
            </a:r>
            <a:r>
              <a:rPr lang="cs-CZ" sz="2400" dirty="0" smtClean="0"/>
              <a:t>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739809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2</a:t>
            </a:r>
            <a:r>
              <a:rPr lang="cs-CZ" sz="2800" b="1" dirty="0" smtClean="0">
                <a:solidFill>
                  <a:srgbClr val="C00000"/>
                </a:solidFill>
              </a:rPr>
              <a:t>) Vyhledejte odborné názvy.</a:t>
            </a:r>
          </a:p>
        </p:txBody>
      </p:sp>
    </p:spTree>
    <p:extLst>
      <p:ext uri="{BB962C8B-B14F-4D97-AF65-F5344CB8AC3E}">
        <p14:creationId xmlns:p14="http://schemas.microsoft.com/office/powerpoint/2010/main" val="374162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</TotalTime>
  <Words>801</Words>
  <Application>Microsoft Office PowerPoint</Application>
  <PresentationFormat>Předvádění na obrazovce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135</cp:revision>
  <cp:lastPrinted>1601-01-01T00:00:00Z</cp:lastPrinted>
  <dcterms:created xsi:type="dcterms:W3CDTF">2013-06-25T23:31:44Z</dcterms:created>
  <dcterms:modified xsi:type="dcterms:W3CDTF">2014-01-26T14:07:31Z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