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8" r:id="rId5"/>
    <p:sldId id="300" r:id="rId6"/>
    <p:sldId id="302" r:id="rId7"/>
    <p:sldId id="301" r:id="rId8"/>
    <p:sldId id="269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6596B2CB-0DA5-4421-81F8-531D473D3C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loh_17-plna-moc-vypln&#283;n&#225;.pdf" TargetMode="External"/><Relationship Id="rId2" Type="http://schemas.openxmlformats.org/officeDocument/2006/relationships/hyperlink" Target="Sloh_17-plna-moc-pr&#225;zdn&#225;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61766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VY_32_INOVACE_497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Sloh/Slohové útvary administrativního stylu - plná moc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Mgr. Pavla Zdražilová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Duben 2014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ČESKÝ JAZYK A LITERATURA – plná moc, zmocněnec, zmocnitel, formulář, odborné názvy, ustálené formulace, standardizace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Vzdělávací materiál vysvětluje vznik slohového útvaru administrativního stylu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plné moci,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uvádí základní znaky a formy plné moci.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" y="3886944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Vytiskněte si vzor plné moci. Při cvičení ho rozdejte žákům, po jednom do lavice, a nechte ho žáky vyplnit s tím, že jeden bude zmocněnec a druhý zmocnitel.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</a:t>
            </a: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Plná moc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2133600"/>
            <a:ext cx="8839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Plná moc je forma úředního dopisu, který má ustálenou podobu. Má funkci úředního dokladu </a:t>
            </a:r>
            <a:br>
              <a:rPr lang="cs-CZ" sz="2800" dirty="0" smtClean="0"/>
            </a:br>
            <a:r>
              <a:rPr lang="cs-CZ" sz="2800" dirty="0" smtClean="0"/>
              <a:t>v situacích, kdy je nutno, aby nás někdo zastupoval </a:t>
            </a:r>
            <a:br>
              <a:rPr lang="cs-CZ" sz="2800" dirty="0" smtClean="0"/>
            </a:br>
            <a:r>
              <a:rPr lang="cs-CZ" sz="2800" dirty="0" smtClean="0"/>
              <a:t>při úředním jednání.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228600" y="2133600"/>
            <a:ext cx="88392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Znaky plné moci: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standardizovaná podoba;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/>
              <a:t>tématické</a:t>
            </a:r>
            <a:r>
              <a:rPr lang="cs-CZ" sz="2800" dirty="0" smtClean="0"/>
              <a:t> </a:t>
            </a:r>
            <a:r>
              <a:rPr lang="cs-CZ" sz="2800" dirty="0" smtClean="0"/>
              <a:t>strukturování;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ustálené formulace;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odborné názvy a terminologická sousloví;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citová neutrálnost a objektivita.</a:t>
            </a:r>
          </a:p>
        </p:txBody>
      </p:sp>
      <p:sp>
        <p:nvSpPr>
          <p:cNvPr id="5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Plná moc</a:t>
            </a:r>
          </a:p>
        </p:txBody>
      </p:sp>
    </p:spTree>
    <p:extLst>
      <p:ext uri="{BB962C8B-B14F-4D97-AF65-F5344CB8AC3E}">
        <p14:creationId xmlns:p14="http://schemas.microsoft.com/office/powerpoint/2010/main" val="325582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04800" y="1978208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Formy </a:t>
            </a:r>
            <a:r>
              <a:rPr lang="cs-CZ" sz="2800" b="1" dirty="0" smtClean="0"/>
              <a:t>plné moci: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psaná ručně na čistém papíře;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800" dirty="0" smtClean="0"/>
              <a:t>vyplněná na předtištěném formuláři.</a:t>
            </a:r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Plná moc</a:t>
            </a:r>
          </a:p>
        </p:txBody>
      </p:sp>
    </p:spTree>
    <p:extLst>
      <p:ext uri="{BB962C8B-B14F-4D97-AF65-F5344CB8AC3E}">
        <p14:creationId xmlns:p14="http://schemas.microsoft.com/office/powerpoint/2010/main" val="308172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152400" y="1393432"/>
            <a:ext cx="89916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Struktura plné moci: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nadpis </a:t>
            </a:r>
            <a:r>
              <a:rPr lang="cs-CZ" sz="2400" dirty="0" smtClean="0"/>
              <a:t>(Plná moc);</a:t>
            </a:r>
            <a:endParaRPr lang="cs-CZ" sz="24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jméno, adresa a (RČ, IČ, DIČ) zmocnitele </a:t>
            </a:r>
            <a:r>
              <a:rPr lang="cs-CZ" sz="2400" dirty="0" smtClean="0"/>
              <a:t>-</a:t>
            </a:r>
            <a:r>
              <a:rPr lang="cs-CZ" sz="2400" b="1" dirty="0" smtClean="0"/>
              <a:t> </a:t>
            </a:r>
            <a:r>
              <a:rPr lang="cs-CZ" sz="2400" dirty="0" smtClean="0"/>
              <a:t>(tj. toho, kdo bude zastupován);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/>
              <a:t>jméno, adresa a (RČ, IČ, DIČ) </a:t>
            </a:r>
            <a:r>
              <a:rPr lang="cs-CZ" sz="2400" b="1" dirty="0" smtClean="0"/>
              <a:t>zmocněnce </a:t>
            </a:r>
            <a:r>
              <a:rPr lang="cs-CZ" sz="2400" dirty="0"/>
              <a:t>-</a:t>
            </a:r>
            <a:r>
              <a:rPr lang="cs-CZ" sz="2400" b="1" dirty="0"/>
              <a:t> </a:t>
            </a:r>
            <a:r>
              <a:rPr lang="cs-CZ" sz="2400" dirty="0"/>
              <a:t>(tj. toho, kdo bude </a:t>
            </a:r>
            <a:r>
              <a:rPr lang="cs-CZ" sz="2400" dirty="0" smtClean="0"/>
              <a:t>zastupovat);</a:t>
            </a:r>
            <a:endParaRPr lang="cs-CZ" sz="2400" dirty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předmět plné moci </a:t>
            </a:r>
            <a:r>
              <a:rPr lang="cs-CZ" sz="2400" dirty="0" smtClean="0"/>
              <a:t>(k čemu je zmocněn);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časové omezení trvání plné moci;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datum a místo sepsání plné moci;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jméno a podpis zmocnitele </a:t>
            </a:r>
            <a:r>
              <a:rPr lang="cs-CZ" sz="2400" dirty="0" smtClean="0"/>
              <a:t>(případně i zmocněnce)</a:t>
            </a:r>
            <a:r>
              <a:rPr lang="cs-CZ" sz="2400" b="1" dirty="0" smtClean="0"/>
              <a:t>;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cs-CZ" sz="2400" b="1" dirty="0" smtClean="0"/>
              <a:t>úřední ověření podpisu </a:t>
            </a:r>
            <a:r>
              <a:rPr lang="cs-CZ" sz="2400" dirty="0" smtClean="0"/>
              <a:t>(např. notářem);</a:t>
            </a:r>
            <a:endParaRPr lang="cs-CZ" sz="2800" b="1" dirty="0" smtClean="0"/>
          </a:p>
        </p:txBody>
      </p:sp>
      <p:sp>
        <p:nvSpPr>
          <p:cNvPr id="6" name="TextovéPole 1"/>
          <p:cNvSpPr txBox="1">
            <a:spLocks noChangeArrowheads="1"/>
          </p:cNvSpPr>
          <p:nvPr/>
        </p:nvSpPr>
        <p:spPr bwMode="auto">
          <a:xfrm>
            <a:off x="0" y="3048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Plná moc</a:t>
            </a:r>
            <a:endParaRPr lang="cs-CZ" sz="3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123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1"/>
          <p:cNvSpPr txBox="1">
            <a:spLocks noChangeArrowheads="1"/>
          </p:cNvSpPr>
          <p:nvPr/>
        </p:nvSpPr>
        <p:spPr bwMode="auto">
          <a:xfrm>
            <a:off x="0" y="381000"/>
            <a:ext cx="9144000" cy="13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Slohové útvary administrativního stylu</a:t>
            </a:r>
            <a:b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Plná moc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266700" y="23622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b="1" dirty="0" smtClean="0"/>
              <a:t>Vyplňte vzor plné moci:</a:t>
            </a:r>
            <a:endParaRPr lang="cs-CZ" sz="24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hlinkClick r:id="rId2" action="ppaction://hlinkfile"/>
              </a:rPr>
              <a:t>zadání</a:t>
            </a:r>
            <a:endParaRPr lang="cs-CZ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hlinkClick r:id="rId3" action="ppaction://hlinkfile"/>
              </a:rPr>
              <a:t>řešení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136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3716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Plnou moc </a:t>
            </a:r>
            <a:r>
              <a:rPr lang="cs-CZ" sz="2800" dirty="0" smtClean="0"/>
              <a:t>vystavujeme </a:t>
            </a:r>
            <a:r>
              <a:rPr lang="cs-CZ" sz="2800" dirty="0" smtClean="0"/>
              <a:t>v případech, kdy se nemůžeme sami zúčastnit úředního jednání. Jedná se o formální úřední dopis, jehož platnost musí být úředně ověřena.</a:t>
            </a:r>
          </a:p>
        </p:txBody>
      </p:sp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7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1840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5999"/>
            <a:ext cx="8610600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POUŽITÝCH</a:t>
            </a:r>
            <a:r>
              <a:rPr lang="cs-CZ" sz="3200" b="1" dirty="0">
                <a:latin typeface="+mj-lt"/>
                <a:cs typeface="Times New Roman" pitchFamily="18" charset="0"/>
              </a:rPr>
              <a:t> </a:t>
            </a: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ZDROJŮ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MUŽÍKOVÁ, Olga. </a:t>
            </a:r>
            <a:r>
              <a:rPr lang="cs-CZ" sz="2000" i="1" dirty="0"/>
              <a:t>Odmaturuj! z českého jazyka</a:t>
            </a:r>
            <a:r>
              <a:rPr lang="cs-CZ" sz="2000" dirty="0"/>
              <a:t>. Vyd. 2. Brno: </a:t>
            </a:r>
            <a:r>
              <a:rPr lang="cs-CZ" sz="2000" dirty="0" err="1"/>
              <a:t>Didaktis</a:t>
            </a:r>
            <a:r>
              <a:rPr lang="cs-CZ" sz="2000" dirty="0"/>
              <a:t>, c2002, 104 s. ISBN 80-862-8536-7. 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 smtClean="0"/>
              <a:t>MAŠKOVÁ</a:t>
            </a:r>
            <a:r>
              <a:rPr lang="cs-CZ" sz="2000" dirty="0"/>
              <a:t>, Drahuše. </a:t>
            </a:r>
            <a:r>
              <a:rPr lang="cs-CZ" sz="2000" i="1" dirty="0"/>
              <a:t>Český jazyk: přehled středoškolského učiva</a:t>
            </a:r>
            <a:r>
              <a:rPr lang="cs-CZ" sz="2000" dirty="0"/>
              <a:t>. 1. vyd. Třebíč: Petra </a:t>
            </a:r>
            <a:r>
              <a:rPr lang="cs-CZ" sz="2000" dirty="0" err="1"/>
              <a:t>Velanová</a:t>
            </a:r>
            <a:r>
              <a:rPr lang="cs-CZ" sz="2000" dirty="0"/>
              <a:t>, 2005, 175 s. Maturita. ISBN 80-902-5715-1. </a:t>
            </a:r>
            <a:endParaRPr lang="cs-CZ" sz="2000" dirty="0" smtClean="0"/>
          </a:p>
          <a:p>
            <a:pPr marL="342900" lvl="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SOCHROVÁ, Marie. Český jazyk v kostce. 1. vyd. Havlíčkův Brod: Fragment, 1996, 104 s. ISBN 80-720-0041-1</a:t>
            </a:r>
            <a:r>
              <a:rPr lang="cs-CZ" sz="2000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Times New Roman" pitchFamily="18" charset="0"/>
              <a:buChar char="•"/>
            </a:pPr>
            <a:r>
              <a:rPr lang="cs-CZ" sz="2000" dirty="0"/>
              <a:t>BARONE, Hana. </a:t>
            </a:r>
            <a:r>
              <a:rPr lang="cs-CZ" sz="2000" i="1" dirty="0"/>
              <a:t>Cvičebnice českého jazyka, aneb, Co byste měli znát ze základní školy: [(nejen k přijímacím zkouškám na SŠ</a:t>
            </a:r>
            <a:r>
              <a:rPr lang="cs-CZ" sz="2000" dirty="0"/>
              <a:t>. Vyd. 1. Brno: </a:t>
            </a:r>
            <a:r>
              <a:rPr lang="cs-CZ" sz="2000" dirty="0" err="1"/>
              <a:t>Didaktis</a:t>
            </a:r>
            <a:r>
              <a:rPr lang="cs-CZ" sz="2000" dirty="0"/>
              <a:t>, c2007, 248 s. Průvodce (</a:t>
            </a:r>
            <a:r>
              <a:rPr lang="cs-CZ" sz="2000" dirty="0" err="1"/>
              <a:t>Didaktis</a:t>
            </a:r>
            <a:r>
              <a:rPr lang="cs-CZ" sz="2000" dirty="0"/>
              <a:t>). ISBN 978-807-3580-841.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ékárn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1645</TotalTime>
  <Words>468</Words>
  <Application>Microsoft Office PowerPoint</Application>
  <PresentationFormat>Předvádění na obrazovce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Erda</dc:creator>
  <cp:lastModifiedBy>EU_9</cp:lastModifiedBy>
  <cp:revision>173</cp:revision>
  <cp:lastPrinted>1601-01-01T00:00:00Z</cp:lastPrinted>
  <dcterms:created xsi:type="dcterms:W3CDTF">2013-06-25T23:31:44Z</dcterms:created>
  <dcterms:modified xsi:type="dcterms:W3CDTF">2014-05-03T18:45:26Z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