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74" r:id="rId6"/>
    <p:sldId id="276" r:id="rId7"/>
    <p:sldId id="279" r:id="rId8"/>
    <p:sldId id="281" r:id="rId9"/>
    <p:sldId id="282" r:id="rId10"/>
    <p:sldId id="280" r:id="rId11"/>
    <p:sldId id="283" r:id="rId12"/>
    <p:sldId id="269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77993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Sloh/Administrativní funkční styl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Březen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funkční styl, administrativní styl, normy, hospodářsko-správní funkce, fakta.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50"/>
                </a:solidFill>
              </a:rPr>
              <a:t>Hlava III – Moc výkonná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Prezident republiky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Čl. 54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(1) Prezident republiky je hlavou státu.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(2) Prezident republiky je volen v přímých volbách.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(3) Prezident republiky není z výkonu své funkce odpovědný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Já, podepsaný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Aš 12. 1. 2010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……………………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3392" y="5791200"/>
            <a:ext cx="597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Co schází v ukázce číslo 2 na vytečkovaném místě?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50"/>
                </a:solidFill>
              </a:rPr>
              <a:t>Hlava III – Moc výkonná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Prezident republiky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Čl. 54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(1) Prezident republiky je hlavou státu.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(2) Prezident republiky je volen v přímých volbách.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(3) Prezident republiky není z výkonu své funkce odpovědný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Já, podepsaný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Aš 12. 1. 2010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……………………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3392" y="5675868"/>
            <a:ext cx="5972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Co schází v ukázce číslo 2 na vytečkovaném místě? </a:t>
            </a:r>
            <a:br>
              <a:rPr lang="cs-CZ" sz="2400" b="1" dirty="0" smtClean="0">
                <a:solidFill>
                  <a:srgbClr val="C00000"/>
                </a:solidFill>
              </a:rPr>
            </a:br>
            <a:r>
              <a:rPr lang="cs-CZ" sz="2400" b="1" dirty="0" smtClean="0"/>
              <a:t>úředně ověřený podpis zmocnitele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38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Administrativní funkční styl je styl informativní a věcné komunikace při úředním styku. Ovlivňuje a řídí adresáta, vyznačuje se schematičností a stereotypností.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MAŠKOVÁ,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  <a:endParaRPr lang="cs-CZ" sz="2000" dirty="0">
              <a:latin typeface="Times New Roman" pitchFamily="18" charset="0"/>
            </a:endParaRP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Česká republika. Ústava České republiky. In: č. 1/1993 Sb. 1992. Dostupné z: http://</a:t>
            </a:r>
            <a:r>
              <a:rPr lang="cs-CZ" sz="2000" dirty="0" smtClean="0"/>
              <a:t>zakony.centrum.cz/ustava-ceske-republiky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se zabývá základními znaky administrativního funkčního stylu a jeho použitím.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nejdříve určují funkční oblast ukázek, poté slohové útvary a nakonec určí chybějící náležitost u druhé ukázky. Po kliknutí se vždy objeví správné řešení.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83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898301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Administrativní (jednací) funkční styl slouží k věcné komunikaci při úředním styku. Je zaměřen na sdělení faktů s cílem ovlivnit adresáta.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Má funkci hospodářsko-správní a řídící.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5081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Rysy administrativního stylu: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připravenost, promyšlenost;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schematičnost, stereotypnost;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správnost, úplnost, jednoznačnost;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věcnost, srozumitelnost;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forma psaná (výjimečně mluvená);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jazyková správnost.</a:t>
            </a:r>
          </a:p>
        </p:txBody>
      </p:sp>
    </p:spTree>
    <p:extLst>
      <p:ext uri="{BB962C8B-B14F-4D97-AF65-F5344CB8AC3E}">
        <p14:creationId xmlns:p14="http://schemas.microsoft.com/office/powerpoint/2010/main" val="29272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styl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5081"/>
            <a:ext cx="8610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002060"/>
                </a:solidFill>
              </a:rPr>
              <a:t>Druhy administrativního stylu: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Podle funkce dělíme administrativní projevy do dvou oblastí: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řídící - obecně závazné právní předpisy (zákony, nařízení);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správní - užívají se v úředním styku mezi institucemi nebo institucemi a jednotlivci (úřední dopisy, sdělení, oznámení). </a:t>
            </a:r>
          </a:p>
        </p:txBody>
      </p:sp>
    </p:spTree>
    <p:extLst>
      <p:ext uri="{BB962C8B-B14F-4D97-AF65-F5344CB8AC3E}">
        <p14:creationId xmlns:p14="http://schemas.microsoft.com/office/powerpoint/2010/main" val="12191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/>
              <a:t>Hlava III – Moc výkonná</a:t>
            </a:r>
          </a:p>
          <a:p>
            <a:endParaRPr lang="cs-CZ" sz="800" dirty="0"/>
          </a:p>
          <a:p>
            <a:r>
              <a:rPr lang="cs-CZ" sz="2000" dirty="0"/>
              <a:t>Prezident republiky</a:t>
            </a:r>
          </a:p>
          <a:p>
            <a:endParaRPr lang="cs-CZ" sz="800" dirty="0"/>
          </a:p>
          <a:p>
            <a:r>
              <a:rPr lang="cs-CZ" sz="2000" dirty="0"/>
              <a:t>Čl. 54</a:t>
            </a:r>
          </a:p>
          <a:p>
            <a:endParaRPr lang="cs-CZ" sz="800" dirty="0"/>
          </a:p>
          <a:p>
            <a:r>
              <a:rPr lang="cs-CZ" sz="2000" dirty="0"/>
              <a:t>(1) Prezident republiky je hlavou státu.</a:t>
            </a:r>
          </a:p>
          <a:p>
            <a:endParaRPr lang="cs-CZ" sz="800" dirty="0"/>
          </a:p>
          <a:p>
            <a:r>
              <a:rPr lang="cs-CZ" sz="2000" dirty="0"/>
              <a:t>(2) Prezident republiky je volen v přímých volbách.</a:t>
            </a:r>
          </a:p>
          <a:p>
            <a:endParaRPr lang="cs-CZ" sz="800" dirty="0"/>
          </a:p>
          <a:p>
            <a:r>
              <a:rPr lang="cs-CZ" sz="2000" dirty="0"/>
              <a:t>(3) Prezident republiky není z výkonu své funkce odpovědný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/>
              <a:t>Já, podepsaná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/>
          </a:p>
          <a:p>
            <a:r>
              <a:rPr lang="cs-CZ" sz="2200" dirty="0" smtClean="0"/>
              <a:t>Aš 12. 1. 2010</a:t>
            </a:r>
          </a:p>
          <a:p>
            <a:endParaRPr lang="cs-CZ" sz="800" dirty="0"/>
          </a:p>
          <a:p>
            <a:r>
              <a:rPr lang="cs-CZ" sz="2200" dirty="0" smtClean="0"/>
              <a:t>……………………</a:t>
            </a:r>
            <a:endParaRPr lang="cs-CZ" sz="22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/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23392" y="5791200"/>
            <a:ext cx="597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Určete, do které z funkčních oblastí ukázky patří. (správní nebo řídící)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4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50"/>
                </a:solidFill>
              </a:rPr>
              <a:t>Hlava III – Moc výkonná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Prezident republiky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Čl. 54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(1) Prezident republiky je hlavou státu.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(2) Prezident republiky je volen v přímých volbách.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(3) Prezident republiky není z výkonu své funkce odpovědný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Já, podepsaný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Aš 12. 1. 2010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……………………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3392" y="5791200"/>
            <a:ext cx="597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Určete, do které z funkčních oblastí ukázky patří. (</a:t>
            </a:r>
            <a:r>
              <a:rPr lang="cs-CZ" sz="2400" b="1" dirty="0" smtClean="0">
                <a:solidFill>
                  <a:srgbClr val="7030A0"/>
                </a:solidFill>
              </a:rPr>
              <a:t>správní </a:t>
            </a:r>
            <a:r>
              <a:rPr lang="cs-CZ" sz="2400" b="1" dirty="0" smtClean="0">
                <a:solidFill>
                  <a:srgbClr val="C00000"/>
                </a:solidFill>
              </a:rPr>
              <a:t>nebo </a:t>
            </a:r>
            <a:r>
              <a:rPr lang="cs-CZ" sz="2400" b="1" dirty="0" smtClean="0">
                <a:solidFill>
                  <a:srgbClr val="00B050"/>
                </a:solidFill>
              </a:rPr>
              <a:t>řídící</a:t>
            </a:r>
            <a:r>
              <a:rPr lang="cs-CZ" sz="2400" b="1" dirty="0" smtClean="0">
                <a:solidFill>
                  <a:srgbClr val="C00000"/>
                </a:solidFill>
              </a:rPr>
              <a:t>)</a:t>
            </a:r>
            <a:endParaRPr lang="cs-CZ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5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50"/>
                </a:solidFill>
              </a:rPr>
              <a:t>Hlava III – Moc výkonná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Prezident republiky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Čl. 54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(1) Prezident republiky je hlavou státu.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(2) Prezident republiky je volen v přímých volbách.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(3) Prezident republiky není z výkonu své funkce odpovědný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Já, podepsaný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Aš 12. 1. 2010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……………………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3392" y="5791200"/>
            <a:ext cx="5972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Zkuste doplnit názvy slohových útvarů.</a:t>
            </a:r>
          </a:p>
        </p:txBody>
      </p:sp>
    </p:spTree>
    <p:extLst>
      <p:ext uri="{BB962C8B-B14F-4D97-AF65-F5344CB8AC3E}">
        <p14:creationId xmlns:p14="http://schemas.microsoft.com/office/powerpoint/2010/main" val="11882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71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 funkční </a:t>
            </a:r>
            <a:r>
              <a:rPr lang="cs-CZ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 - cvičení 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0055" y="1218152"/>
            <a:ext cx="28194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00B050"/>
                </a:solidFill>
              </a:rPr>
              <a:t>Hlava III – Moc výkonná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Prezident republiky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Čl. 54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(1) Prezident republiky je hlavou státu.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(2) Prezident republiky je volen v přímých volbách.</a:t>
            </a:r>
          </a:p>
          <a:p>
            <a:endParaRPr lang="cs-CZ" sz="800" dirty="0">
              <a:solidFill>
                <a:srgbClr val="00B050"/>
              </a:solidFill>
            </a:endParaRPr>
          </a:p>
          <a:p>
            <a:r>
              <a:rPr lang="cs-CZ" sz="2000" dirty="0">
                <a:solidFill>
                  <a:srgbClr val="00B050"/>
                </a:solidFill>
              </a:rPr>
              <a:t>(3) Prezident republiky není z výkonu své funkce odpovědný</a:t>
            </a:r>
            <a:r>
              <a:rPr lang="cs-CZ" sz="2000" dirty="0" smtClean="0">
                <a:solidFill>
                  <a:srgbClr val="00B050"/>
                </a:solidFill>
              </a:rPr>
              <a:t>.</a:t>
            </a:r>
            <a:endParaRPr lang="cs-CZ" sz="2000" dirty="0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0" y="1218152"/>
            <a:ext cx="3048000" cy="440120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Já, podepsaný Jan Dub, r. č. 440511/029, bytem v Aši, Přímá 21, zmocňuji svého syna, pana Ivo Duba, r. č. 680222/0035, bytem v Chebu, Lesní 17, aby mne zastupoval při jednání s Českou spořitelnou, a. s.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Aš 12. 1. 2010</a:t>
            </a:r>
          </a:p>
          <a:p>
            <a:endParaRPr lang="cs-CZ" sz="800" dirty="0">
              <a:solidFill>
                <a:srgbClr val="7030A0"/>
              </a:solidFill>
            </a:endParaRPr>
          </a:p>
          <a:p>
            <a:r>
              <a:rPr lang="cs-CZ" sz="2200" dirty="0" smtClean="0">
                <a:solidFill>
                  <a:srgbClr val="7030A0"/>
                </a:solidFill>
              </a:rPr>
              <a:t>……………………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6248400" y="1218152"/>
            <a:ext cx="2819400" cy="517064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2200" dirty="0" smtClean="0">
                <a:solidFill>
                  <a:srgbClr val="7030A0"/>
                </a:solidFill>
              </a:rPr>
              <a:t>Zastupitelstvo města Nepomuk schválili na svém 3. veřejném zasedání dne 21. prosince 2006 Obecně závaznou vyhlášku č. 2/2006, kterou se upravuje výše poplatku za likvidaci komunálního odpadu. Vyhláška je zveřejněna na úřední desce MÚ nebo na www.nepomuk.cz.</a:t>
            </a:r>
            <a:endParaRPr lang="cs-CZ" sz="2200" dirty="0">
              <a:solidFill>
                <a:srgbClr val="7030A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23392" y="5791200"/>
            <a:ext cx="597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Zkuste doplnit názvy slohových útvarů.</a:t>
            </a:r>
          </a:p>
          <a:p>
            <a:r>
              <a:rPr lang="cs-CZ" sz="2400" b="1" dirty="0" smtClean="0"/>
              <a:t>zákon, plná moc, oznámení</a:t>
            </a:r>
          </a:p>
        </p:txBody>
      </p:sp>
      <p:cxnSp>
        <p:nvCxnSpPr>
          <p:cNvPr id="4" name="Přímá spojnice se šipkou 3"/>
          <p:cNvCxnSpPr/>
          <p:nvPr/>
        </p:nvCxnSpPr>
        <p:spPr bwMode="auto">
          <a:xfrm flipV="1">
            <a:off x="685800" y="5619357"/>
            <a:ext cx="0" cy="58734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Přímá spojnice se šipkou 10"/>
          <p:cNvCxnSpPr/>
          <p:nvPr/>
        </p:nvCxnSpPr>
        <p:spPr bwMode="auto">
          <a:xfrm flipV="1">
            <a:off x="1981200" y="5619357"/>
            <a:ext cx="1752600" cy="5873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Přímá spojnice se šipkou 11"/>
          <p:cNvCxnSpPr/>
          <p:nvPr/>
        </p:nvCxnSpPr>
        <p:spPr bwMode="auto">
          <a:xfrm flipV="1">
            <a:off x="4191000" y="6019801"/>
            <a:ext cx="2057400" cy="3689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5316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</TotalTime>
  <Words>1378</Words>
  <Application>Microsoft Office PowerPoint</Application>
  <PresentationFormat>Předvádění na obrazovce (4:3)</PresentationFormat>
  <Paragraphs>160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90</cp:revision>
  <cp:lastPrinted>1601-01-01T00:00:00Z</cp:lastPrinted>
  <dcterms:created xsi:type="dcterms:W3CDTF">2013-06-25T23:31:44Z</dcterms:created>
  <dcterms:modified xsi:type="dcterms:W3CDTF">2014-03-16T09:48:04Z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