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8" r:id="rId5"/>
    <p:sldId id="305" r:id="rId6"/>
    <p:sldId id="312" r:id="rId7"/>
    <p:sldId id="300" r:id="rId8"/>
    <p:sldId id="301" r:id="rId9"/>
    <p:sldId id="314" r:id="rId10"/>
    <p:sldId id="315" r:id="rId11"/>
    <p:sldId id="269" r:id="rId12"/>
    <p:sldId id="313" r:id="rId13"/>
    <p:sldId id="26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472693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VY_32_INOVACE_491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Sloh/Slohové útvary odborného stylu - úvaha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Únor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fakta, logická stavba, zamyšlení, obecné závěry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Úvaha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819640"/>
            <a:ext cx="86106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Rub a líc používání mobilních telefonů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životě současného člověka hraje mobilní telefon velice důležitou roli. Ve vyspělých zemích je naprosto běžné, že mobilní telefony požívají nejen dospělí, ale i jejich děti.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Když byl telefon vynalezen, nikdo zřejmě netušil, jak bude důležitý ve vývoji společnosti. Je to ale dobře? Ovlivňuje mobilní telefon člověka kladně nebo záporně? Asi neexistuje jednoznačná odpověď…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586740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2) Dokončete úvahu (zohledněte pozitiva a negativa používání mobilního telefonu).</a:t>
            </a:r>
          </a:p>
        </p:txBody>
      </p:sp>
    </p:spTree>
    <p:extLst>
      <p:ext uri="{BB962C8B-B14F-4D97-AF65-F5344CB8AC3E}">
        <p14:creationId xmlns:p14="http://schemas.microsoft.com/office/powerpoint/2010/main" val="112438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1600"/>
            <a:ext cx="86106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Úvaha je </a:t>
            </a:r>
            <a:r>
              <a:rPr lang="cs-CZ" sz="2800" smtClean="0"/>
              <a:t>slohový </a:t>
            </a:r>
            <a:r>
              <a:rPr lang="cs-CZ" sz="2800" smtClean="0"/>
              <a:t>útvar, </a:t>
            </a:r>
            <a:r>
              <a:rPr lang="cs-CZ" sz="2800" dirty="0" smtClean="0"/>
              <a:t>v němž se autor na základě odborných poznatků zamýšlí, vysvětluje své osobní stanovisko a názor.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Nejde v ní o nové poznatky, ale o nový osobitý přístup.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Patří k ní kritika a recenze.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1600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Kritika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Vyhrocený a přísný pohled na dílo, zvláště literární.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Recenze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Informace o nově vydaném díle a jeho zhodnocení.</a:t>
            </a:r>
          </a:p>
        </p:txBody>
      </p:sp>
    </p:spTree>
    <p:extLst>
      <p:ext uri="{BB962C8B-B14F-4D97-AF65-F5344CB8AC3E}">
        <p14:creationId xmlns:p14="http://schemas.microsoft.com/office/powerpoint/2010/main" val="405945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SOCHROVÁ</a:t>
            </a:r>
            <a:r>
              <a:rPr lang="cs-CZ" sz="2000" dirty="0"/>
              <a:t>, Marie. Český jazyk v kostce. 1. vyd. Havlíčkův Brod: Fragment, 1996, 104 s. ISBN 80-720-0041-1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FUCIMANOVÁ, Milena. </a:t>
            </a:r>
            <a:r>
              <a:rPr lang="cs-CZ" sz="2000" i="1" dirty="0"/>
              <a:t>Sloh: učebnice pro 6.-9. ročník základních škol, příslušné ročníky víceletých gymnázií a pro střední školy</a:t>
            </a:r>
            <a:r>
              <a:rPr lang="cs-CZ" sz="2000" dirty="0"/>
              <a:t>. Vyd. 2., ve Fortuně 1. Praha: Fortuna, 1998. ISBN 80-716-8570-4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BAUMGARTNEROVÁ, Gabriela a Andrea KAPUSTOVÁ. </a:t>
            </a:r>
            <a:r>
              <a:rPr lang="cs-CZ" sz="2000" i="1" dirty="0"/>
              <a:t>Český jazyk a literatura - písemná práce: Slohové útvary, metodika hodnocení, příklady hodnocení písemných prací</a:t>
            </a:r>
            <a:r>
              <a:rPr lang="cs-CZ" sz="2000" dirty="0"/>
              <a:t>. Praha: </a:t>
            </a:r>
            <a:r>
              <a:rPr lang="cs-CZ" sz="2000" dirty="0" err="1"/>
              <a:t>Tauris</a:t>
            </a:r>
            <a:r>
              <a:rPr lang="cs-CZ" sz="2000" dirty="0"/>
              <a:t>, Centrum pro zjišťování výsledků vzdělávaní - CERMAT, 2012. </a:t>
            </a:r>
            <a:r>
              <a:rPr lang="cs-CZ" sz="2000"/>
              <a:t>ISBN 978-80-87337-11-0</a:t>
            </a:r>
            <a:r>
              <a:rPr lang="cs-CZ" sz="2000" smtClean="0"/>
              <a:t>.</a:t>
            </a:r>
            <a:endParaRPr lang="cs-CZ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vysvětluje vznik slohového útvaru odborného stylu úvahy, jeho kompozici, jazykové a syntaktické prostředky. 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358723"/>
            <a:ext cx="83058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vyhledají řečnické otázky a dokončí úvahu.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Úvaha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Úvaha je slohový útvar, v němž autor na základě </a:t>
            </a:r>
            <a:r>
              <a:rPr lang="cs-CZ" sz="2800" dirty="0" smtClean="0"/>
              <a:t>poznatků </a:t>
            </a:r>
            <a:r>
              <a:rPr lang="cs-CZ" sz="2800" dirty="0" smtClean="0"/>
              <a:t>vědy</a:t>
            </a:r>
            <a:r>
              <a:rPr lang="cs-CZ" sz="2800" dirty="0"/>
              <a:t> </a:t>
            </a:r>
            <a:r>
              <a:rPr lang="cs-CZ" sz="2800" dirty="0" smtClean="0"/>
              <a:t>rozvádí osobní postoj k závažným jevům. K úvaze patří i kritika a recenze.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2133600"/>
            <a:ext cx="88392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Znaky úvahy: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práce s fakty;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příčinné vztahy mezi fakty;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hodnocení a subjektivní postoje;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různorodá témata (např. aktuální jevy, obecné otázky);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subjektivita názorů.</a:t>
            </a:r>
            <a:endParaRPr lang="cs-CZ" sz="280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800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800" dirty="0" smtClean="0"/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Úvaha</a:t>
            </a:r>
          </a:p>
        </p:txBody>
      </p:sp>
    </p:spTree>
    <p:extLst>
      <p:ext uri="{BB962C8B-B14F-4D97-AF65-F5344CB8AC3E}">
        <p14:creationId xmlns:p14="http://schemas.microsoft.com/office/powerpoint/2010/main" val="32558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1962972"/>
            <a:ext cx="88392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Kompozice </a:t>
            </a:r>
            <a:r>
              <a:rPr lang="cs-CZ" sz="2800" b="1" dirty="0" smtClean="0"/>
              <a:t>úvahy: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/>
              <a:t>nadpis (název) - </a:t>
            </a:r>
            <a:r>
              <a:rPr lang="cs-CZ" sz="2800" b="1" dirty="0" smtClean="0"/>
              <a:t>téma úvahy</a:t>
            </a:r>
            <a:endParaRPr lang="cs-CZ" sz="2800" b="1" dirty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/>
              <a:t>osnova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/>
              <a:t>úvod - </a:t>
            </a:r>
            <a:r>
              <a:rPr lang="cs-CZ" sz="2800" dirty="0" smtClean="0"/>
              <a:t>cíl úvahy;</a:t>
            </a:r>
            <a:endParaRPr lang="cs-CZ" sz="2800" dirty="0"/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/>
              <a:t>stať </a:t>
            </a:r>
            <a:r>
              <a:rPr lang="cs-CZ" sz="2800" dirty="0" smtClean="0"/>
              <a:t>- vlastní úvaha (přemýšlení, uvažování hodnocení, dílčí myšlenky);</a:t>
            </a:r>
            <a:endParaRPr lang="cs-CZ" sz="2800" dirty="0"/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/>
              <a:t>závěr - s</a:t>
            </a:r>
            <a:r>
              <a:rPr lang="cs-CZ" sz="2800" dirty="0" smtClean="0"/>
              <a:t>hrnutí, vyvození základní myšlenky úvahy.</a:t>
            </a:r>
            <a:endParaRPr lang="cs-CZ" sz="2800" dirty="0"/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Úvaha</a:t>
            </a:r>
          </a:p>
        </p:txBody>
      </p:sp>
    </p:spTree>
    <p:extLst>
      <p:ext uri="{BB962C8B-B14F-4D97-AF65-F5344CB8AC3E}">
        <p14:creationId xmlns:p14="http://schemas.microsoft.com/office/powerpoint/2010/main" val="354309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422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Úvaha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52399" y="1925782"/>
            <a:ext cx="8853055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Jazykové a syntaktické prostředky úvahy: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spisovný jazyk;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volba výstižných výrazů, zvláště </a:t>
            </a:r>
            <a:r>
              <a:rPr lang="cs-CZ" sz="2800" dirty="0" smtClean="0"/>
              <a:t>hodnotících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převaha podstatných a přídavných jmen;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jazyková pestrost;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subjektivní obraty (myslím si, že…; domnívám se, že…; jsem přesvědčen o…; podle mého názoru);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metafory, </a:t>
            </a:r>
            <a:r>
              <a:rPr lang="cs-CZ" sz="2800" dirty="0" smtClean="0">
                <a:solidFill>
                  <a:srgbClr val="006600"/>
                </a:solidFill>
              </a:rPr>
              <a:t>slova citově zabarvená</a:t>
            </a:r>
            <a:r>
              <a:rPr lang="cs-CZ" sz="2800" dirty="0" smtClean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58283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422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Úvaha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52399" y="1925782"/>
            <a:ext cx="8853055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Jazykové a syntaktické prostředky úvahy: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logická návaznost vět (VV - příčinné, účelové, podmínkové);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kontakt se čtenářem (věty zvolací, tázací, žádací);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řečnické otázky (nečekáme odpověď).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08172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Úvaha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819640"/>
            <a:ext cx="86106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Rub a líc používání mobilních telefonů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životě současného člověka hraje mobilní telefon velice důležitou roli. Ve vyspělých zemích je naprosto běžné, že mobilní telefony požívají nejen dospělí, ale i jejich děti.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Když byl telefon vynalezen, nikdo zřejmě netušil, jak bude důležitý ve vývoji společnosti. Je to ale dobře? Ovlivňuje mobilní telefon člověka kladně nebo záporně? Asi neexistuje jednoznačná odpověď…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6193211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1) Vyhledejte řečnické otázky.</a:t>
            </a:r>
          </a:p>
        </p:txBody>
      </p:sp>
    </p:spTree>
    <p:extLst>
      <p:ext uri="{BB962C8B-B14F-4D97-AF65-F5344CB8AC3E}">
        <p14:creationId xmlns:p14="http://schemas.microsoft.com/office/powerpoint/2010/main" val="261367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Úvaha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819640"/>
            <a:ext cx="86106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Rub a líc používání mobilních telefonů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V životě současného člověka hraje mobilní telefon velice důležitou roli. Ve vyspělých zemích je naprosto běžné, že mobilní telefony požívají nejen dospělí, ale i jejich děti.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Když byl telefon vynalezen, nikdo zřejmě netušil, jak bude důležitý ve vývoji společnosti. </a:t>
            </a:r>
            <a:r>
              <a:rPr lang="cs-CZ" sz="2400" dirty="0" smtClean="0">
                <a:solidFill>
                  <a:srgbClr val="006600"/>
                </a:solidFill>
              </a:rPr>
              <a:t>Je to ale dobře? Ovlivňuje mobilní telefon člověka kladně nebo záporně?</a:t>
            </a:r>
            <a:r>
              <a:rPr lang="cs-CZ" sz="2400" dirty="0" smtClean="0"/>
              <a:t> Asi neexistuje jednoznačná odpověď…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6193211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C00000"/>
                </a:solidFill>
              </a:rPr>
              <a:t>1) Vyhledejte řečnické otázky.</a:t>
            </a:r>
          </a:p>
        </p:txBody>
      </p:sp>
    </p:spTree>
    <p:extLst>
      <p:ext uri="{BB962C8B-B14F-4D97-AF65-F5344CB8AC3E}">
        <p14:creationId xmlns:p14="http://schemas.microsoft.com/office/powerpoint/2010/main" val="70085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1693</TotalTime>
  <Words>676</Words>
  <Application>Microsoft Office PowerPoint</Application>
  <PresentationFormat>Předvádění na obrazovce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194</cp:revision>
  <cp:lastPrinted>1601-01-01T00:00:00Z</cp:lastPrinted>
  <dcterms:created xsi:type="dcterms:W3CDTF">2013-06-25T23:31:44Z</dcterms:created>
  <dcterms:modified xsi:type="dcterms:W3CDTF">2014-05-03T18:18:44Z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