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8" r:id="rId5"/>
    <p:sldId id="305" r:id="rId6"/>
    <p:sldId id="300" r:id="rId7"/>
    <p:sldId id="301" r:id="rId8"/>
    <p:sldId id="269" r:id="rId9"/>
    <p:sldId id="260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2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9937712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VY_32_INOVACE_487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Sloh/Slohové útvary odborného stylu - popis pracovního postupu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Leden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termíny, přehlednost, popis, systematičnost, dějový popis, enumerace, návod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Vzdělávací materiál vysvětluje vznik slohového útvaru odborného stylu popisu pracovního postupu, jeho kompozici, jazykové a syntaktické prostředky. 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020169"/>
            <a:ext cx="8305800" cy="200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dle vzorového popisu pracovního postupu vytvoří v hodině nebo za domácí úkol popis pracovního postupu na míchaná vejce nebo na jiné téma zvolené učitelem.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Popis pracovního postupu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Popis pracovního postupu vystihuje činnost, jejíž složky následují za sebou v předem stanoveném pořadí. Jeho variantou je Návod, což je popis s cílem praktickým nebo poučným (např. Jak zacházet </a:t>
            </a:r>
            <a:br>
              <a:rPr lang="cs-CZ" sz="2800" dirty="0" smtClean="0"/>
            </a:br>
            <a:r>
              <a:rPr lang="cs-CZ" sz="2800" dirty="0" smtClean="0"/>
              <a:t>s přístrojem, kuchařský recept apod.).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2133600"/>
            <a:ext cx="88392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Znaky popisu pracovního postupu (Návodu):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úplnost, podrobnost;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maximální přehlednost;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předem stanovené pořadí činností;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je dynamický;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může být doplněn schématy, obrázky, nákresy.</a:t>
            </a:r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Popis pracovního postupu</a:t>
            </a:r>
          </a:p>
        </p:txBody>
      </p:sp>
    </p:spTree>
    <p:extLst>
      <p:ext uri="{BB962C8B-B14F-4D97-AF65-F5344CB8AC3E}">
        <p14:creationId xmlns:p14="http://schemas.microsoft.com/office/powerpoint/2010/main" val="325582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1962972"/>
            <a:ext cx="8839200" cy="4765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Kompozice </a:t>
            </a:r>
            <a:r>
              <a:rPr lang="cs-CZ" sz="2800" b="1" dirty="0" smtClean="0"/>
              <a:t>popisu pracovního postupu: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Maximální úsilí o přehlednost (sled činností, </a:t>
            </a:r>
            <a:r>
              <a:rPr lang="cs-CZ" sz="2800" b="1" dirty="0" smtClean="0">
                <a:solidFill>
                  <a:srgbClr val="002060"/>
                </a:solidFill>
              </a:rPr>
              <a:t>odstavce</a:t>
            </a:r>
            <a:r>
              <a:rPr lang="cs-CZ" sz="2800" dirty="0" smtClean="0"/>
              <a:t>).</a:t>
            </a:r>
            <a:endParaRPr lang="cs-CZ" sz="2800" dirty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cs-CZ" sz="2800" b="1" dirty="0"/>
              <a:t>nadpis (název) - obsahuje téma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cs-CZ" sz="2800" b="1" dirty="0"/>
              <a:t>osnova</a:t>
            </a:r>
          </a:p>
          <a:p>
            <a:pPr marL="971550" lvl="1" indent="-514350">
              <a:spcBef>
                <a:spcPts val="400"/>
              </a:spcBef>
              <a:spcAft>
                <a:spcPts val="400"/>
              </a:spcAft>
              <a:buFont typeface="+mj-lt"/>
              <a:buAutoNum type="arabicParenR"/>
            </a:pPr>
            <a:r>
              <a:rPr lang="cs-CZ" sz="2800" dirty="0"/>
              <a:t>úvod </a:t>
            </a:r>
            <a:r>
              <a:rPr lang="cs-CZ" sz="2800" dirty="0" smtClean="0"/>
              <a:t>- pomůcky (nástroje),</a:t>
            </a:r>
            <a:br>
              <a:rPr lang="cs-CZ" sz="2800" dirty="0" smtClean="0"/>
            </a:br>
            <a:r>
              <a:rPr lang="cs-CZ" sz="2800" dirty="0" smtClean="0"/>
              <a:t>           ingredience (součástky, materiál);</a:t>
            </a:r>
            <a:endParaRPr lang="cs-CZ" sz="2800" dirty="0"/>
          </a:p>
          <a:p>
            <a:pPr marL="971550" lvl="1" indent="-514350">
              <a:spcBef>
                <a:spcPts val="400"/>
              </a:spcBef>
              <a:spcAft>
                <a:spcPts val="400"/>
              </a:spcAft>
              <a:buFont typeface="+mj-lt"/>
              <a:buAutoNum type="arabicParenR"/>
            </a:pPr>
            <a:r>
              <a:rPr lang="cs-CZ" sz="2800" dirty="0"/>
              <a:t>stať - </a:t>
            </a:r>
            <a:r>
              <a:rPr lang="cs-CZ" sz="2800" dirty="0" smtClean="0"/>
              <a:t>sled činností rozčleněný na odstavce;</a:t>
            </a:r>
            <a:endParaRPr lang="cs-CZ" sz="2800" dirty="0"/>
          </a:p>
          <a:p>
            <a:pPr marL="971550" lvl="1" indent="-514350">
              <a:spcBef>
                <a:spcPts val="400"/>
              </a:spcBef>
              <a:spcAft>
                <a:spcPts val="400"/>
              </a:spcAft>
              <a:buFont typeface="+mj-lt"/>
              <a:buAutoNum type="arabicParenR"/>
            </a:pPr>
            <a:r>
              <a:rPr lang="cs-CZ" sz="2800" dirty="0"/>
              <a:t>závěr - </a:t>
            </a:r>
            <a:r>
              <a:rPr lang="cs-CZ" sz="2800" dirty="0" smtClean="0"/>
              <a:t>výsledek pracovního postupu.</a:t>
            </a:r>
            <a:endParaRPr lang="cs-CZ" sz="2800" dirty="0"/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Popis pracovního postupu</a:t>
            </a:r>
          </a:p>
        </p:txBody>
      </p:sp>
    </p:spTree>
    <p:extLst>
      <p:ext uri="{BB962C8B-B14F-4D97-AF65-F5344CB8AC3E}">
        <p14:creationId xmlns:p14="http://schemas.microsoft.com/office/powerpoint/2010/main" val="354309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2422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Popis pracovního postupu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04800" y="1810464"/>
            <a:ext cx="86106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Jazykové a syntaktické prostředky popisu pracovního postupu: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spisovný jazyk;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explicitní </a:t>
            </a:r>
            <a:r>
              <a:rPr lang="cs-CZ" sz="2800" dirty="0"/>
              <a:t>(přesné) vyjadřování;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odborné názvy (termíny</a:t>
            </a:r>
            <a:r>
              <a:rPr lang="cs-CZ" sz="2800" dirty="0" smtClean="0"/>
              <a:t>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převaha podstatných a přídavných jmen;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příslovečná určení místa;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dějová slovesa v přítomném čase;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jednoduché věty, popřípadě VV časové.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08172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4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Popis pracovního postupu - cvičení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1769008"/>
            <a:ext cx="86106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Palačinky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Na palačinky si připravíme: 400 ml mléka, 2 ks vajec,</a:t>
            </a:r>
            <a:br>
              <a:rPr lang="cs-CZ" sz="2400" dirty="0" smtClean="0"/>
            </a:br>
            <a:r>
              <a:rPr lang="cs-CZ" sz="2400" dirty="0" smtClean="0"/>
              <a:t>200 g hladké mouky, špetku soli a máslo na smažení.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/>
              <a:t>Hladkou mouku </a:t>
            </a:r>
            <a:r>
              <a:rPr lang="cs-CZ" sz="2400" dirty="0" smtClean="0"/>
              <a:t>smícháme </a:t>
            </a:r>
            <a:r>
              <a:rPr lang="cs-CZ" sz="2400" dirty="0"/>
              <a:t>se špetkou soli, mlékem a dvěma vejci tak, aby </a:t>
            </a:r>
            <a:r>
              <a:rPr lang="cs-CZ" sz="2400" dirty="0" smtClean="0"/>
              <a:t>vzniklo hladké těsto.</a:t>
            </a:r>
            <a:endParaRPr lang="cs-CZ" sz="24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Na </a:t>
            </a:r>
            <a:r>
              <a:rPr lang="cs-CZ" sz="2400" dirty="0"/>
              <a:t>pánev </a:t>
            </a:r>
            <a:r>
              <a:rPr lang="cs-CZ" sz="2400" dirty="0" smtClean="0"/>
              <a:t>s rozpáleným kouskem másla </a:t>
            </a:r>
            <a:r>
              <a:rPr lang="cs-CZ" sz="2400" dirty="0"/>
              <a:t>vlijeme přibližně jednu malou naběračku </a:t>
            </a:r>
            <a:r>
              <a:rPr lang="cs-CZ" sz="2400" dirty="0" smtClean="0"/>
              <a:t>těsta. </a:t>
            </a:r>
            <a:r>
              <a:rPr lang="cs-CZ" sz="2400" dirty="0"/>
              <a:t>Palačinku smažíme z obou dvou stran dozlatova.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Na </a:t>
            </a:r>
            <a:r>
              <a:rPr lang="cs-CZ" sz="2400" dirty="0"/>
              <a:t>hotové palačinky naneseme libovolné množství čehokoliv, co nám chutná. Vhodné jsou marmelády, tvaroh, pudink nebo masová či zeleninová náplň.</a:t>
            </a:r>
            <a:endParaRPr lang="cs-CZ" sz="2400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20782" y="6424044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Vytvořte popis pracovního postupu na míchaná vejce</a:t>
            </a:r>
          </a:p>
        </p:txBody>
      </p:sp>
    </p:spTree>
    <p:extLst>
      <p:ext uri="{BB962C8B-B14F-4D97-AF65-F5344CB8AC3E}">
        <p14:creationId xmlns:p14="http://schemas.microsoft.com/office/powerpoint/2010/main" val="261367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3716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Popis pracovního postupu tvoří přechod mezi popisem prostým a popisem odborným. Jde o popis věcný, neosobní, dějový, rozsahem nevelký. Najdeme ho v jakékoli kuchařské knize nebo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v </a:t>
            </a:r>
            <a:r>
              <a:rPr lang="cs-CZ" sz="2800" dirty="0" smtClean="0"/>
              <a:t>různých návodech, poučeních apod.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MAŠKOVÁ</a:t>
            </a:r>
            <a:r>
              <a:rPr lang="cs-CZ" sz="2000" dirty="0"/>
              <a:t>, Drahuše. </a:t>
            </a:r>
            <a:r>
              <a:rPr lang="cs-CZ" sz="2000" i="1" dirty="0"/>
              <a:t>Český jazyk: přehled středoškolského učiva</a:t>
            </a:r>
            <a:r>
              <a:rPr lang="cs-CZ" sz="2000" dirty="0"/>
              <a:t>. 1. vyd. Třebíč: Petra </a:t>
            </a:r>
            <a:r>
              <a:rPr lang="cs-CZ" sz="2000" dirty="0" err="1"/>
              <a:t>Velanová</a:t>
            </a:r>
            <a:r>
              <a:rPr lang="cs-CZ" sz="2000" dirty="0"/>
              <a:t>, 2005, 175 s. Maturita. ISBN 80-902-5715-1. </a:t>
            </a:r>
            <a:endParaRPr lang="cs-CZ" sz="20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 Český jazyk v kostce. 1. vyd. Havlíčkův Brod: Fragment, 1996, 104 s. ISBN 80-720-0041-1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BARONE, Hana. </a:t>
            </a:r>
            <a:r>
              <a:rPr lang="cs-CZ" sz="2000" i="1" dirty="0"/>
              <a:t>Cvičebnice českého jazyka, aneb, Co byste měli znát ze základní školy: [(nejen k přijímacím zkouškám na SŠ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c2007, 248 s. Průvodce (</a:t>
            </a:r>
            <a:r>
              <a:rPr lang="cs-CZ" sz="2000" dirty="0" err="1"/>
              <a:t>Didaktis</a:t>
            </a:r>
            <a:r>
              <a:rPr lang="cs-CZ" sz="2000" dirty="0"/>
              <a:t>). ISBN 978-807-3580-841.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1508</TotalTime>
  <Words>472</Words>
  <Application>Microsoft Office PowerPoint</Application>
  <PresentationFormat>Předvádění na obrazovce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170</cp:revision>
  <cp:lastPrinted>1601-01-01T00:00:00Z</cp:lastPrinted>
  <dcterms:created xsi:type="dcterms:W3CDTF">2013-06-25T23:31:44Z</dcterms:created>
  <dcterms:modified xsi:type="dcterms:W3CDTF">2014-05-03T17:54:50Z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