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9" r:id="rId5"/>
    <p:sldId id="284" r:id="rId6"/>
    <p:sldId id="285" r:id="rId7"/>
    <p:sldId id="286" r:id="rId8"/>
    <p:sldId id="287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147.228.94.30/images/PDF/Rocnik2013/Cislo3_2013/r7c3c1.pdf" TargetMode="External"/><Relationship Id="rId2" Type="http://schemas.openxmlformats.org/officeDocument/2006/relationships/hyperlink" Target="http://cs.wikipedia.org/wiki/Elektrick&#253;_proud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56739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Sloh/Stavba odborného textu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kompozice, horizontální členění vertikální členění, desetinné členění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seznamuje se strukturou odborných textů a způsobem jejích členění.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ve cvičení odpoví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na otázky.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Stavba odborného textu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898301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Důležitým rysem odborného textu je </a:t>
            </a:r>
            <a:r>
              <a:rPr lang="cs-CZ" sz="2800" b="1" dirty="0" smtClean="0"/>
              <a:t>promyšlená kompozice</a:t>
            </a:r>
            <a:r>
              <a:rPr lang="cs-CZ" sz="28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Text musí být: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přehledný;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horizontálně a vertikálně členěný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59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Horizontální členění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(rozdělení na menší části)</a:t>
            </a:r>
            <a:endParaRPr lang="cs-CZ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219200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Rozdělení textu: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název (nadpis);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vlastní text: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úvod - vymezení tématu;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stať - podrobné řešení problematiky;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závěr - shrnuje výsledky práce, naznačuje další vývoj;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poznámkový aparát;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přílohy;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citace.</a:t>
            </a:r>
          </a:p>
        </p:txBody>
      </p:sp>
    </p:spTree>
    <p:extLst>
      <p:ext uri="{BB962C8B-B14F-4D97-AF65-F5344CB8AC3E}">
        <p14:creationId xmlns:p14="http://schemas.microsoft.com/office/powerpoint/2010/main" val="9630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59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Horizontální členění </a:t>
            </a:r>
            <a:r>
              <a:rPr lang="cs-CZ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(rozdělení na menší části)</a:t>
            </a:r>
            <a:endParaRPr lang="cs-CZ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219199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Stať - </a:t>
            </a:r>
            <a:r>
              <a:rPr lang="cs-CZ" sz="2800" dirty="0" smtClean="0"/>
              <a:t>bývá dále strukturována do kapitol, oddílů, odstavců pomocí: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systému nadpisů a podnadpisů;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číslování arabskými nebo latinskými číslicemi;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víceúrovňového členění </a:t>
            </a:r>
            <a:r>
              <a:rPr lang="cs-CZ" sz="2800" dirty="0" smtClean="0"/>
              <a:t>(</a:t>
            </a:r>
            <a:r>
              <a:rPr lang="cs-CZ" sz="2800" dirty="0" smtClean="0"/>
              <a:t>1., 1.3., 2.3.5.)</a:t>
            </a:r>
          </a:p>
        </p:txBody>
      </p:sp>
    </p:spTree>
    <p:extLst>
      <p:ext uri="{BB962C8B-B14F-4D97-AF65-F5344CB8AC3E}">
        <p14:creationId xmlns:p14="http://schemas.microsoft.com/office/powerpoint/2010/main" val="230301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592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Vertikální členění</a:t>
            </a:r>
            <a:endParaRPr lang="cs-CZ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219199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Text je pomocí různých velikostí a typů písma rozdělen na části </a:t>
            </a:r>
            <a:r>
              <a:rPr lang="cs-CZ" sz="2800" b="1" dirty="0" smtClean="0"/>
              <a:t>podstatné </a:t>
            </a:r>
            <a:r>
              <a:rPr lang="cs-CZ" sz="2800" dirty="0" smtClean="0"/>
              <a:t>a méně důležité.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Dále se používají mezititulky, marginálie, desetinné třídění (víceúrovňové číslování), závorky, grafy tabulky.</a:t>
            </a:r>
          </a:p>
        </p:txBody>
      </p:sp>
    </p:spTree>
    <p:extLst>
      <p:ext uri="{BB962C8B-B14F-4D97-AF65-F5344CB8AC3E}">
        <p14:creationId xmlns:p14="http://schemas.microsoft.com/office/powerpoint/2010/main" val="90255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Stavba odborného textu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86000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>
                <a:hlinkClick r:id="rId2"/>
              </a:rPr>
              <a:t>Elektrický </a:t>
            </a:r>
            <a:r>
              <a:rPr lang="cs-CZ" sz="2800" dirty="0" smtClean="0">
                <a:hlinkClick r:id="rId2"/>
              </a:rPr>
              <a:t>proud</a:t>
            </a:r>
            <a:r>
              <a:rPr lang="cs-CZ" sz="2800" dirty="0">
                <a:hlinkClick r:id="rId2"/>
              </a:rPr>
              <a:t> </a:t>
            </a:r>
            <a:r>
              <a:rPr lang="cs-CZ" sz="2800" dirty="0" smtClean="0">
                <a:hlinkClick r:id="rId2"/>
              </a:rPr>
              <a:t>- Wikipedie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>
                <a:hlinkClick r:id="rId3"/>
              </a:rPr>
              <a:t>Detekce nebezpečných par pomocí senzorů s organickou </a:t>
            </a:r>
            <a:r>
              <a:rPr lang="cs-CZ" sz="2800" dirty="0" smtClean="0">
                <a:hlinkClick r:id="rId3"/>
              </a:rPr>
              <a:t>senzitivní </a:t>
            </a:r>
            <a:r>
              <a:rPr lang="cs-CZ" sz="2800" dirty="0">
                <a:hlinkClick r:id="rId3"/>
              </a:rPr>
              <a:t>vrstvou </a:t>
            </a:r>
            <a:r>
              <a:rPr lang="cs-CZ" sz="2800" dirty="0" smtClean="0">
                <a:hlinkClick r:id="rId3"/>
              </a:rPr>
              <a:t>- </a:t>
            </a:r>
            <a:r>
              <a:rPr lang="cs-CZ" sz="2800" dirty="0" err="1" smtClean="0">
                <a:hlinkClick r:id="rId3"/>
              </a:rPr>
              <a:t>Electroscope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76896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Stavba odborného textu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286000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Vysvětli co znamená pojem vertikální členění textu.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Vysvětli co znamená pojem horizontální členění textu.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Proč musí mí odborný text promyšlenou kompozici?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43333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 odborném textu používáme pro větší přehlednost horizontální členění textu, to je rozdělení textu na úvod, stať, závěr …, a vertikální členění textu, to </a:t>
            </a:r>
            <a:r>
              <a:rPr lang="cs-CZ" sz="2800" dirty="0"/>
              <a:t>jsou grafy, </a:t>
            </a:r>
            <a:r>
              <a:rPr lang="cs-CZ" sz="2800" dirty="0" smtClean="0"/>
              <a:t>tabulky, </a:t>
            </a:r>
            <a:r>
              <a:rPr lang="cs-CZ" sz="2800" dirty="0"/>
              <a:t>zvýraznění </a:t>
            </a:r>
            <a:r>
              <a:rPr lang="cs-CZ" sz="2800" dirty="0" smtClean="0"/>
              <a:t>podstatných částí, </a:t>
            </a:r>
            <a:r>
              <a:rPr lang="cs-CZ" sz="2800" dirty="0" smtClean="0"/>
              <a:t>….  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</TotalTime>
  <Words>403</Words>
  <Application>Microsoft Office PowerPoint</Application>
  <PresentationFormat>Předvádění na obrazovce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99</cp:revision>
  <cp:lastPrinted>1601-01-01T00:00:00Z</cp:lastPrinted>
  <dcterms:created xsi:type="dcterms:W3CDTF">2013-06-25T23:31:44Z</dcterms:created>
  <dcterms:modified xsi:type="dcterms:W3CDTF">2014-05-03T17:31:45Z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