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05" r:id="rId6"/>
    <p:sldId id="300" r:id="rId7"/>
    <p:sldId id="301" r:id="rId8"/>
    <p:sldId id="308" r:id="rId9"/>
    <p:sldId id="306" r:id="rId10"/>
    <p:sldId id="309" r:id="rId11"/>
    <p:sldId id="307" r:id="rId12"/>
    <p:sldId id="269" r:id="rId13"/>
    <p:sldId id="26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5190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VY_32_INOVACE_488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odborného stylu - přednáška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výklad, termíny, přednáška, řečnická otázka, logická stavba, přehlednost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Přednáška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288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Současná literatura pro mládež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Vážení posluchači,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dnešní přednášce chci pojednat na téma Současná literatura pro mládež.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Budu se zabývat literaturou, která u nás vychází od roku 1989. Nezahrnuji do své přednášky tituly, které jsou opožděným vydáním knih napsaných mnohem dříve.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Předně </a:t>
            </a:r>
            <a:r>
              <a:rPr lang="cs-CZ" sz="2400" dirty="0" smtClean="0">
                <a:solidFill>
                  <a:srgbClr val="006600"/>
                </a:solidFill>
              </a:rPr>
              <a:t>si musíme ujasnit, co rozumíme</a:t>
            </a:r>
            <a:r>
              <a:rPr lang="cs-CZ" sz="2400" dirty="0" smtClean="0"/>
              <a:t> pod pojmy současná literatura a literatura pro mládež…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586067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2</a:t>
            </a:r>
            <a:r>
              <a:rPr lang="cs-CZ" sz="2800" b="1" dirty="0" smtClean="0">
                <a:solidFill>
                  <a:srgbClr val="C00000"/>
                </a:solidFill>
              </a:rPr>
              <a:t>) Najděte autorský plurál.</a:t>
            </a:r>
          </a:p>
        </p:txBody>
      </p:sp>
    </p:spTree>
    <p:extLst>
      <p:ext uri="{BB962C8B-B14F-4D97-AF65-F5344CB8AC3E}">
        <p14:creationId xmlns:p14="http://schemas.microsoft.com/office/powerpoint/2010/main" val="232689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Přednáška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288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Současná literatura pro mládež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Vážení posluchači,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dnešní přednášce chci pojednat na téma Současná literatura pro mládež.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Budu se zabývat literaturou, která u nás vychází od roku 1989. Nezahrnuji do své přednášky tituly, které jsou opožděným vydáním knih napsaných mnohem dříve.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Předně si musíme ujasnit, co rozumíme pod pojmy současná literatura a literatura pro mládež…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586067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3) Pokuste se přenášku dokončit.</a:t>
            </a:r>
          </a:p>
        </p:txBody>
      </p:sp>
    </p:spTree>
    <p:extLst>
      <p:ext uri="{BB962C8B-B14F-4D97-AF65-F5344CB8AC3E}">
        <p14:creationId xmlns:p14="http://schemas.microsoft.com/office/powerpoint/2010/main" val="251843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Přednáška představuje mluvenou formu výkladu. Pojednává o zákonitých procesech v přírodě a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ve </a:t>
            </a:r>
            <a:r>
              <a:rPr lang="cs-CZ" sz="2800" dirty="0" smtClean="0"/>
              <a:t>společnosti. Objasňuje vznik a vývoj těchto procesů, vysvětluje jejich fungování. </a:t>
            </a:r>
            <a:r>
              <a:rPr lang="cs-CZ" sz="2800" dirty="0" smtClean="0"/>
              <a:t>U </a:t>
            </a:r>
            <a:r>
              <a:rPr lang="cs-CZ" sz="2800" dirty="0" smtClean="0"/>
              <a:t>přednášky klademe důraz na přehlednost, způsob přednesu a názorné pomůcky.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FUCIMANOVÁ, Milena. </a:t>
            </a:r>
            <a:r>
              <a:rPr lang="cs-CZ" sz="2000" i="1" dirty="0"/>
              <a:t>Sloh: učebnice pro 6.-9. ročník základních škol, příslušné ročníky víceletých gymnázií a pro střední školy</a:t>
            </a:r>
            <a:r>
              <a:rPr lang="cs-CZ" sz="2000" dirty="0"/>
              <a:t>. Vyd. 2., ve Fortuně 1. Praha: Fortuna, 1998. ISBN 80-716-8570-4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odborného stylu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přednášky,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její kompozici, jazykové a syntaktické prostředky.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plní zadané úkoly a nakonec se pokusí dokončit přednášku.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Přednáška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Přednáška je mluvená forma výkladu. Podává odborné poučení o jevech z oblastí vědy, techniky, umění apod. s cílem sdělit nové poznatky ve shodě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s </a:t>
            </a:r>
            <a:r>
              <a:rPr lang="cs-CZ" sz="2800" dirty="0" smtClean="0"/>
              <a:t>vědeckým poznáním.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Zvláštnosti mluveného projevu: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důraz na přednes (tempo, hlasitost, zpaměti);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oční a slovní kontakt s posluchači;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názorné pomůcky </a:t>
            </a:r>
            <a:r>
              <a:rPr lang="cs-CZ" sz="2800" dirty="0"/>
              <a:t>(</a:t>
            </a:r>
            <a:r>
              <a:rPr lang="cs-CZ" sz="2800" dirty="0" smtClean="0"/>
              <a:t>kresba, zpětná projekce, video);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přehlednost a snaha zaujmout (prvky vyprávění).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Přednáška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Kompozice </a:t>
            </a:r>
            <a:r>
              <a:rPr lang="cs-CZ" sz="2800" b="1" dirty="0" smtClean="0"/>
              <a:t>přednášky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Musí být promyšlenější než u psaného projevu.</a:t>
            </a:r>
            <a:endParaRPr lang="cs-CZ" sz="2800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nadpis (název) - obsahuje téma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osnova</a:t>
            </a:r>
          </a:p>
          <a:p>
            <a:pPr marL="971550" lvl="1" indent="-514350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cs-CZ" sz="2800" dirty="0"/>
              <a:t>úvod - seznámení s tématem </a:t>
            </a:r>
            <a:r>
              <a:rPr lang="cs-CZ" sz="2800" dirty="0" smtClean="0"/>
              <a:t>přednášky,</a:t>
            </a:r>
            <a:br>
              <a:rPr lang="cs-CZ" sz="2800" dirty="0" smtClean="0"/>
            </a:br>
            <a:r>
              <a:rPr lang="cs-CZ" sz="2800" dirty="0" smtClean="0"/>
              <a:t>           uvedení do problematiky,</a:t>
            </a:r>
            <a:br>
              <a:rPr lang="cs-CZ" sz="2800" dirty="0" smtClean="0"/>
            </a:br>
            <a:r>
              <a:rPr lang="cs-CZ" sz="2800" dirty="0" smtClean="0"/>
              <a:t>           </a:t>
            </a:r>
            <a:r>
              <a:rPr lang="cs-CZ" sz="2800" b="1" dirty="0" smtClean="0">
                <a:solidFill>
                  <a:srgbClr val="002060"/>
                </a:solidFill>
              </a:rPr>
              <a:t>naznačení stavby a členění celku</a:t>
            </a:r>
            <a:r>
              <a:rPr lang="cs-CZ" sz="2800" dirty="0" smtClean="0"/>
              <a:t>;</a:t>
            </a:r>
            <a:endParaRPr lang="cs-CZ" sz="2800" dirty="0"/>
          </a:p>
          <a:p>
            <a:pPr marL="971550" lvl="1" indent="-514350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cs-CZ" sz="2800" dirty="0"/>
              <a:t>stať - </a:t>
            </a:r>
            <a:r>
              <a:rPr lang="cs-CZ" sz="2800" dirty="0" smtClean="0"/>
              <a:t>vlastní přednáška, v každé části </a:t>
            </a:r>
            <a:br>
              <a:rPr lang="cs-CZ" sz="2800" dirty="0" smtClean="0"/>
            </a:br>
            <a:r>
              <a:rPr lang="cs-CZ" sz="2800" dirty="0" smtClean="0"/>
              <a:t>          zopakovat námět;</a:t>
            </a:r>
            <a:endParaRPr lang="cs-CZ" sz="2800" dirty="0"/>
          </a:p>
          <a:p>
            <a:pPr marL="971550" lvl="1" indent="-514350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cs-CZ" sz="2800" dirty="0"/>
              <a:t>závěr - </a:t>
            </a:r>
            <a:r>
              <a:rPr lang="cs-CZ" sz="2800" dirty="0" smtClean="0"/>
              <a:t>shrnutí myšlenek.</a:t>
            </a:r>
            <a:endParaRPr lang="cs-CZ" sz="2800" dirty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Přednáška</a:t>
            </a:r>
          </a:p>
        </p:txBody>
      </p:sp>
    </p:spTree>
    <p:extLst>
      <p:ext uri="{BB962C8B-B14F-4D97-AF65-F5344CB8AC3E}">
        <p14:creationId xmlns:p14="http://schemas.microsoft.com/office/powerpoint/2010/main" val="35430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Přednáška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1978208"/>
            <a:ext cx="8610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Jazykové a syntaktické prostředky přednášky: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explicitní </a:t>
            </a:r>
            <a:r>
              <a:rPr lang="cs-CZ" sz="2800" dirty="0"/>
              <a:t>(přesné) vyjadřování;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odborné názvy (termíny</a:t>
            </a:r>
            <a:r>
              <a:rPr lang="cs-CZ" sz="2800" dirty="0" smtClean="0"/>
              <a:t>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oslovování publika;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autorský plurál, tj. 1. os</a:t>
            </a:r>
            <a:r>
              <a:rPr lang="cs-CZ" sz="2800" dirty="0" smtClean="0"/>
              <a:t>., </a:t>
            </a:r>
            <a:r>
              <a:rPr lang="cs-CZ" sz="2800" dirty="0" smtClean="0"/>
              <a:t>mn</a:t>
            </a:r>
            <a:r>
              <a:rPr lang="cs-CZ" sz="2800" dirty="0" smtClean="0"/>
              <a:t>. č., </a:t>
            </a:r>
            <a:r>
              <a:rPr lang="cs-CZ" sz="2800" dirty="0" err="1" smtClean="0"/>
              <a:t>ozn</a:t>
            </a:r>
            <a:r>
              <a:rPr lang="cs-CZ" sz="2800" dirty="0" smtClean="0"/>
              <a:t>. </a:t>
            </a:r>
            <a:r>
              <a:rPr lang="cs-CZ" sz="2800" dirty="0" err="1" smtClean="0"/>
              <a:t>zp</a:t>
            </a:r>
            <a:r>
              <a:rPr lang="cs-CZ" sz="2800" dirty="0" smtClean="0"/>
              <a:t>.;</a:t>
            </a:r>
            <a:endParaRPr lang="cs-CZ" sz="28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zvláštní </a:t>
            </a:r>
            <a:r>
              <a:rPr lang="cs-CZ" sz="2800" dirty="0" smtClean="0"/>
              <a:t>větná stavba (jednodušší věty, řečnické otázky).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081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Přednáška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288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Současná literatura pro mládež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Vážení posluchači,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dnešní přednášce chci pojednat na téma Současná literatura pro mládež.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Budu se zabývat literaturou, která u nás vychází od roku 1989. Nezahrnuji do své přednášky tituly, které jsou opožděným vydáním knih napsaných mnohem dříve.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Předně si musíme ujasnit, co rozumíme pod pojmy současná literatura a literatura pro mládež…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5860673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1) Najděte zásadní rozdíl mezi mluveným a psaným projevem.</a:t>
            </a: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Přednáška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288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Současná literatura pro mládež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solidFill>
                  <a:srgbClr val="006600"/>
                </a:solidFill>
              </a:rPr>
              <a:t>Vážení posluchači,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dnešní přednášce chci pojednat na téma Současná literatura pro mládež.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Budu se zabývat literaturou, která u nás vychází od roku 1989. Nezahrnuji do své přednášky tituly, které jsou opožděným vydáním knih napsaných mnohem dříve.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Předně si musíme ujasnit, co rozumíme pod pojmy současná literatura a literatura pro mládež…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5860673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1) Najděte zásadní rozdíl mezi mluveným a psaným projevem.</a:t>
            </a:r>
          </a:p>
        </p:txBody>
      </p:sp>
    </p:spTree>
    <p:extLst>
      <p:ext uri="{BB962C8B-B14F-4D97-AF65-F5344CB8AC3E}">
        <p14:creationId xmlns:p14="http://schemas.microsoft.com/office/powerpoint/2010/main" val="19715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Přednáška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288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Současná literatura pro mládež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Vážení posluchači,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dnešní přednášce chci pojednat na téma Současná literatura pro mládež.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Budu se zabývat literaturou, která u nás vychází od roku 1989. Nezahrnuji do své přednášky tituly, které jsou opožděným vydáním knih napsaných mnohem dříve.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Předně si musíme ujasnit, co rozumíme pod pojmy současná literatura a literatura pro mládež…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5860673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2</a:t>
            </a:r>
            <a:r>
              <a:rPr lang="cs-CZ" sz="2800" b="1" dirty="0" smtClean="0">
                <a:solidFill>
                  <a:srgbClr val="C00000"/>
                </a:solidFill>
              </a:rPr>
              <a:t>) Najděte autorský plurál.</a:t>
            </a:r>
          </a:p>
        </p:txBody>
      </p:sp>
    </p:spTree>
    <p:extLst>
      <p:ext uri="{BB962C8B-B14F-4D97-AF65-F5344CB8AC3E}">
        <p14:creationId xmlns:p14="http://schemas.microsoft.com/office/powerpoint/2010/main" val="410676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1368</TotalTime>
  <Words>791</Words>
  <Application>Microsoft Office PowerPoint</Application>
  <PresentationFormat>Předvádění na obrazovce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149</cp:revision>
  <cp:lastPrinted>1601-01-01T00:00:00Z</cp:lastPrinted>
  <dcterms:created xsi:type="dcterms:W3CDTF">2013-06-25T23:31:44Z</dcterms:created>
  <dcterms:modified xsi:type="dcterms:W3CDTF">2014-05-03T18:04:30Z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