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9" r:id="rId5"/>
    <p:sldId id="280" r:id="rId6"/>
    <p:sldId id="281" r:id="rId7"/>
    <p:sldId id="276" r:id="rId8"/>
    <p:sldId id="282" r:id="rId9"/>
    <p:sldId id="283" r:id="rId10"/>
    <p:sldId id="269" r:id="rId11"/>
    <p:sldId id="260"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72D286AB-D78E-4072-81EA-AB8E692EDF79}" type="slidenum">
              <a:rPr lang="cs-CZ"/>
              <a:pPr>
                <a:defRPr/>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25D37B8D-57B5-40F5-86BA-98AFFAA7FF64}" type="slidenum">
              <a:rPr lang="cs-CZ"/>
              <a:pPr>
                <a:defRPr/>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531BE92E-2DDB-4A83-9D50-D39B567A099B}" type="slidenum">
              <a:rPr lang="cs-CZ"/>
              <a:pPr>
                <a:defRPr/>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19DE3B35-8E17-44F4-8CB6-6A86E416E541}" type="slidenum">
              <a:rPr lang="cs-CZ"/>
              <a:pPr>
                <a:defRPr/>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Klepnutím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79178001-727F-41F8-9580-E1F848C48DCA}" type="slidenum">
              <a:rPr lang="cs-CZ"/>
              <a:pPr>
                <a:defRPr/>
              </a:pPr>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E12A3FCD-8911-4877-8D72-9398C117C481}" type="slidenum">
              <a:rPr lang="cs-CZ"/>
              <a:pPr>
                <a:defRPr/>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p>
        </p:txBody>
      </p:sp>
      <p:sp>
        <p:nvSpPr>
          <p:cNvPr id="8" name="Rectangle 5"/>
          <p:cNvSpPr>
            <a:spLocks noGrp="1" noChangeArrowheads="1"/>
          </p:cNvSpPr>
          <p:nvPr>
            <p:ph type="ftr" sz="quarter" idx="11"/>
          </p:nvPr>
        </p:nvSpPr>
        <p:spPr>
          <a:ln/>
        </p:spPr>
        <p:txBody>
          <a:bodyPr/>
          <a:lstStyle>
            <a:lvl1pPr>
              <a:defRPr/>
            </a:lvl1pPr>
          </a:lstStyle>
          <a:p>
            <a:pPr>
              <a:defRPr/>
            </a:pPr>
            <a:endParaRPr lang="cs-CZ"/>
          </a:p>
        </p:txBody>
      </p:sp>
      <p:sp>
        <p:nvSpPr>
          <p:cNvPr id="9" name="Rectangle 6"/>
          <p:cNvSpPr>
            <a:spLocks noGrp="1" noChangeArrowheads="1"/>
          </p:cNvSpPr>
          <p:nvPr>
            <p:ph type="sldNum" sz="quarter" idx="12"/>
          </p:nvPr>
        </p:nvSpPr>
        <p:spPr>
          <a:ln/>
        </p:spPr>
        <p:txBody>
          <a:bodyPr/>
          <a:lstStyle>
            <a:lvl1pPr>
              <a:defRPr/>
            </a:lvl1pPr>
          </a:lstStyle>
          <a:p>
            <a:pPr>
              <a:defRPr/>
            </a:pPr>
            <a:fld id="{D47C87CD-C8DB-4712-898E-DCC5F234DBB0}" type="slidenum">
              <a:rPr lang="cs-CZ"/>
              <a:pPr>
                <a:defRPr/>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p>
        </p:txBody>
      </p:sp>
      <p:sp>
        <p:nvSpPr>
          <p:cNvPr id="4" name="Rectangle 5"/>
          <p:cNvSpPr>
            <a:spLocks noGrp="1" noChangeArrowheads="1"/>
          </p:cNvSpPr>
          <p:nvPr>
            <p:ph type="ftr" sz="quarter" idx="11"/>
          </p:nvPr>
        </p:nvSpPr>
        <p:spPr>
          <a:ln/>
        </p:spPr>
        <p:txBody>
          <a:bodyPr/>
          <a:lstStyle>
            <a:lvl1pPr>
              <a:defRPr/>
            </a:lvl1pPr>
          </a:lstStyle>
          <a:p>
            <a:pPr>
              <a:defRPr/>
            </a:pPr>
            <a:endParaRPr lang="cs-CZ"/>
          </a:p>
        </p:txBody>
      </p:sp>
      <p:sp>
        <p:nvSpPr>
          <p:cNvPr id="5" name="Rectangle 6"/>
          <p:cNvSpPr>
            <a:spLocks noGrp="1" noChangeArrowheads="1"/>
          </p:cNvSpPr>
          <p:nvPr>
            <p:ph type="sldNum" sz="quarter" idx="12"/>
          </p:nvPr>
        </p:nvSpPr>
        <p:spPr>
          <a:ln/>
        </p:spPr>
        <p:txBody>
          <a:bodyPr/>
          <a:lstStyle>
            <a:lvl1pPr>
              <a:defRPr/>
            </a:lvl1pPr>
          </a:lstStyle>
          <a:p>
            <a:pPr>
              <a:defRPr/>
            </a:pPr>
            <a:fld id="{4D52A53E-80CD-4908-B247-B40BAD68017F}" type="slidenum">
              <a:rPr lang="cs-CZ"/>
              <a:pPr>
                <a:defRPr/>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p>
        </p:txBody>
      </p:sp>
      <p:sp>
        <p:nvSpPr>
          <p:cNvPr id="3" name="Rectangle 5"/>
          <p:cNvSpPr>
            <a:spLocks noGrp="1" noChangeArrowheads="1"/>
          </p:cNvSpPr>
          <p:nvPr>
            <p:ph type="ftr" sz="quarter" idx="11"/>
          </p:nvPr>
        </p:nvSpPr>
        <p:spPr>
          <a:ln/>
        </p:spPr>
        <p:txBody>
          <a:bodyPr/>
          <a:lstStyle>
            <a:lvl1pPr>
              <a:defRPr/>
            </a:lvl1pPr>
          </a:lstStyle>
          <a:p>
            <a:pPr>
              <a:defRPr/>
            </a:pPr>
            <a:endParaRPr lang="cs-CZ"/>
          </a:p>
        </p:txBody>
      </p:sp>
      <p:sp>
        <p:nvSpPr>
          <p:cNvPr id="4" name="Rectangle 6"/>
          <p:cNvSpPr>
            <a:spLocks noGrp="1" noChangeArrowheads="1"/>
          </p:cNvSpPr>
          <p:nvPr>
            <p:ph type="sldNum" sz="quarter" idx="12"/>
          </p:nvPr>
        </p:nvSpPr>
        <p:spPr>
          <a:ln/>
        </p:spPr>
        <p:txBody>
          <a:bodyPr/>
          <a:lstStyle>
            <a:lvl1pPr>
              <a:defRPr/>
            </a:lvl1pPr>
          </a:lstStyle>
          <a:p>
            <a:pPr>
              <a:defRPr/>
            </a:pPr>
            <a:fld id="{874BB763-9966-49DF-88DA-E5A4745DAB0B}" type="slidenum">
              <a:rPr lang="cs-CZ"/>
              <a:pPr>
                <a:defRPr/>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4EA9B478-80F4-47A0-A005-9F630F7F772A}" type="slidenum">
              <a:rPr lang="cs-CZ"/>
              <a:pPr>
                <a:defRPr/>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cs-CZ" noProof="0" smtClean="0"/>
              <a:t>Klepnutím na ikonu přidáte obrázek.</a:t>
            </a:r>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7982A38D-A0C1-4819-9290-EF293F96FD7B}" type="slidenum">
              <a:rPr lang="cs-CZ"/>
              <a:pPr>
                <a:defRPr/>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cs typeface="+mn-cs"/>
              </a:defRPr>
            </a:lvl1pPr>
          </a:lstStyle>
          <a:p>
            <a:pPr>
              <a:defRPr/>
            </a:pPr>
            <a:endParaRPr lang="cs-CZ"/>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cs typeface="+mn-cs"/>
              </a:defRPr>
            </a:lvl1pPr>
          </a:lstStyle>
          <a:p>
            <a:pPr>
              <a:defRPr/>
            </a:pPr>
            <a:endParaRPr lang="cs-CZ"/>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cs typeface="+mn-cs"/>
              </a:defRPr>
            </a:lvl1pPr>
          </a:lstStyle>
          <a:p>
            <a:pPr>
              <a:defRPr/>
            </a:pPr>
            <a:fld id="{6596B2CB-0DA5-4421-81F8-531D473D3C97}" type="slidenum">
              <a:rPr lang="cs-CZ"/>
              <a:pPr>
                <a:defRPr/>
              </a:pPr>
              <a:t>‹#›</a:t>
            </a:fld>
            <a:endParaRPr lang="cs-CZ"/>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3" name="Obrázek 4" descr="OPVK_hor_zakladni_logolink_CMYK_cz.tif"/>
          <p:cNvPicPr>
            <a:picLocks noChangeAspect="1"/>
          </p:cNvPicPr>
          <p:nvPr/>
        </p:nvPicPr>
        <p:blipFill>
          <a:blip r:embed="rId2" cstate="print"/>
          <a:srcRect/>
          <a:stretch>
            <a:fillRect/>
          </a:stretch>
        </p:blipFill>
        <p:spPr bwMode="auto">
          <a:xfrm>
            <a:off x="533400" y="304800"/>
            <a:ext cx="8020050" cy="1752600"/>
          </a:xfrm>
          <a:prstGeom prst="rect">
            <a:avLst/>
          </a:prstGeom>
          <a:noFill/>
          <a:ln w="9525">
            <a:noFill/>
            <a:miter lim="800000"/>
            <a:headEnd/>
            <a:tailEnd/>
          </a:ln>
        </p:spPr>
      </p:pic>
      <p:graphicFrame>
        <p:nvGraphicFramePr>
          <p:cNvPr id="2515" name="Group 467"/>
          <p:cNvGraphicFramePr>
            <a:graphicFrameLocks noGrp="1"/>
          </p:cNvGraphicFramePr>
          <p:nvPr>
            <p:extLst>
              <p:ext uri="{D42A27DB-BD31-4B8C-83A1-F6EECF244321}">
                <p14:modId xmlns:p14="http://schemas.microsoft.com/office/powerpoint/2010/main" val="1735924434"/>
              </p:ext>
            </p:extLst>
          </p:nvPr>
        </p:nvGraphicFramePr>
        <p:xfrm>
          <a:off x="533400" y="2209800"/>
          <a:ext cx="8001000" cy="3735391"/>
        </p:xfrm>
        <a:graphic>
          <a:graphicData uri="http://schemas.openxmlformats.org/drawingml/2006/table">
            <a:tbl>
              <a:tblPr/>
              <a:tblGrid>
                <a:gridCol w="2535238"/>
                <a:gridCol w="5465762"/>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ŠKOLA</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Střední škola elektrotechnická, Ostrava, Na Jízdárně 30, p. o.</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ČÍSLO PROJEKTU</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CZ.1.07/1.5.00/34.0965</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ČÍSLO VM</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VY_32_INOVACE_482</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NÁZEV VM</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Sloh/Druhy odborného stylu</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AUTOR</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Mgr. Pavla Zdražilová</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DATUM VYTVOŘENÍ</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Říjen 2013</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ROČNÍK</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3. ročník maturitního oboru</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VZDĚLÁVACÍ OBLAST/</a:t>
                      </a:r>
                      <a:b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b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KLÍČOVÁ SLOVA</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ČESKÝ JAZYK A LITERATURA – funkční styl, odborný styl, termíny, fakta, odborně sdělná funkce</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512" name="Text Box 464"/>
          <p:cNvSpPr txBox="1">
            <a:spLocks noChangeArrowheads="1"/>
          </p:cNvSpPr>
          <p:nvPr/>
        </p:nvSpPr>
        <p:spPr bwMode="auto">
          <a:xfrm>
            <a:off x="533400" y="6172200"/>
            <a:ext cx="8001000" cy="641350"/>
          </a:xfrm>
          <a:prstGeom prst="rect">
            <a:avLst/>
          </a:prstGeom>
          <a:noFill/>
          <a:ln w="9525">
            <a:noFill/>
            <a:miter lim="800000"/>
            <a:headEnd/>
            <a:tailEnd/>
          </a:ln>
          <a:effectLst/>
        </p:spPr>
        <p:txBody>
          <a:bodyPr>
            <a:spAutoFit/>
          </a:bodyPr>
          <a:lstStyle/>
          <a:p>
            <a:pPr algn="ctr" eaLnBrk="0" hangingPunct="0"/>
            <a:r>
              <a:rPr lang="cs-CZ" b="1" dirty="0">
                <a:latin typeface="Times New Roman" pitchFamily="18" charset="0"/>
                <a:cs typeface="Times New Roman" pitchFamily="18" charset="0"/>
              </a:rPr>
              <a:t>Autor prohlašuje, že řádně uvedl všechny použité zdroje.</a:t>
            </a:r>
            <a:br>
              <a:rPr lang="cs-CZ" b="1" dirty="0">
                <a:latin typeface="Times New Roman" pitchFamily="18" charset="0"/>
                <a:cs typeface="Times New Roman" pitchFamily="18" charset="0"/>
              </a:rPr>
            </a:br>
            <a:r>
              <a:rPr lang="cs-CZ" b="1" dirty="0">
                <a:latin typeface="Times New Roman" pitchFamily="18" charset="0"/>
                <a:cs typeface="Times New Roman" pitchFamily="18" charset="0"/>
              </a:rPr>
              <a:t>Pokud není uvedeno jinak, použitý materiál je z vlastních zdrojů autora.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79381"/>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a:solidFill>
                  <a:schemeClr val="accent2">
                    <a:lumMod val="50000"/>
                  </a:schemeClr>
                </a:solidFill>
                <a:effectLst>
                  <a:outerShdw blurRad="38100" dist="38100" dir="2700000" algn="tl">
                    <a:srgbClr val="000000">
                      <a:alpha val="43137"/>
                    </a:srgbClr>
                  </a:outerShdw>
                </a:effectLst>
              </a:rPr>
              <a:t>ZÁVĚR</a:t>
            </a:r>
          </a:p>
        </p:txBody>
      </p:sp>
      <p:sp>
        <p:nvSpPr>
          <p:cNvPr id="3" name="TextovéPole 2"/>
          <p:cNvSpPr txBox="1"/>
          <p:nvPr/>
        </p:nvSpPr>
        <p:spPr>
          <a:xfrm>
            <a:off x="304800" y="1371600"/>
            <a:ext cx="8610600" cy="3139321"/>
          </a:xfrm>
          <a:prstGeom prst="rect">
            <a:avLst/>
          </a:prstGeom>
          <a:noFill/>
        </p:spPr>
        <p:txBody>
          <a:bodyPr wrap="square" rtlCol="0">
            <a:spAutoFit/>
          </a:bodyPr>
          <a:lstStyle/>
          <a:p>
            <a:pPr>
              <a:spcBef>
                <a:spcPts val="600"/>
              </a:spcBef>
              <a:spcAft>
                <a:spcPts val="600"/>
              </a:spcAft>
            </a:pPr>
            <a:r>
              <a:rPr lang="cs-CZ" sz="2800" dirty="0" smtClean="0"/>
              <a:t>Podle náročnosti odbornosti a úrovně adresáta </a:t>
            </a:r>
            <a:r>
              <a:rPr lang="cs-CZ" sz="2800" dirty="0" smtClean="0"/>
              <a:t>se </a:t>
            </a:r>
            <a:r>
              <a:rPr lang="cs-CZ" sz="2800" dirty="0" smtClean="0"/>
              <a:t>rozlišují tři druhy odborného stylu.</a:t>
            </a:r>
          </a:p>
          <a:p>
            <a:pPr>
              <a:spcBef>
                <a:spcPts val="600"/>
              </a:spcBef>
              <a:spcAft>
                <a:spcPts val="600"/>
              </a:spcAft>
            </a:pPr>
            <a:r>
              <a:rPr lang="cs-CZ" sz="2800" dirty="0" smtClean="0"/>
              <a:t>Styl vědecký pro erudované odborníky.</a:t>
            </a:r>
          </a:p>
          <a:p>
            <a:pPr>
              <a:spcBef>
                <a:spcPts val="600"/>
              </a:spcBef>
              <a:spcAft>
                <a:spcPts val="600"/>
              </a:spcAft>
            </a:pPr>
            <a:r>
              <a:rPr lang="cs-CZ" sz="2800" dirty="0" smtClean="0"/>
              <a:t>Styl prakticky - odborný pro lidi orientující se </a:t>
            </a:r>
            <a:br>
              <a:rPr lang="cs-CZ" sz="2800" dirty="0" smtClean="0"/>
            </a:br>
            <a:r>
              <a:rPr lang="cs-CZ" sz="2800" dirty="0" smtClean="0"/>
              <a:t>v daném oboru.</a:t>
            </a:r>
          </a:p>
          <a:p>
            <a:pPr>
              <a:spcBef>
                <a:spcPts val="600"/>
              </a:spcBef>
              <a:spcAft>
                <a:spcPts val="600"/>
              </a:spcAft>
            </a:pPr>
            <a:r>
              <a:rPr lang="cs-CZ" sz="2800" dirty="0" smtClean="0"/>
              <a:t>Styl populárně naučný je určený běžným čtenářům.</a:t>
            </a:r>
          </a:p>
        </p:txBody>
      </p:sp>
    </p:spTree>
    <p:extLst>
      <p:ext uri="{BB962C8B-B14F-4D97-AF65-F5344CB8AC3E}">
        <p14:creationId xmlns:p14="http://schemas.microsoft.com/office/powerpoint/2010/main" val="18409888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ovéPole 3"/>
          <p:cNvSpPr txBox="1">
            <a:spLocks noChangeArrowheads="1"/>
          </p:cNvSpPr>
          <p:nvPr/>
        </p:nvSpPr>
        <p:spPr bwMode="auto">
          <a:xfrm>
            <a:off x="304800" y="285999"/>
            <a:ext cx="8610600" cy="769441"/>
          </a:xfrm>
          <a:prstGeom prst="rect">
            <a:avLst/>
          </a:prstGeom>
          <a:noFill/>
          <a:ln w="9525" algn="ctr">
            <a:noFill/>
            <a:miter lim="800000"/>
            <a:headEnd/>
            <a:tailEnd/>
          </a:ln>
          <a:effectLst/>
        </p:spPr>
        <p:txBody>
          <a:bodyPr anchor="ctr">
            <a:spAutoFit/>
          </a:bodyPr>
          <a:lstStyle/>
          <a:p>
            <a:pPr algn="ctr"/>
            <a:r>
              <a:rPr lang="cs-CZ" sz="4400" b="1" dirty="0">
                <a:solidFill>
                  <a:schemeClr val="accent2">
                    <a:lumMod val="50000"/>
                  </a:schemeClr>
                </a:solidFill>
                <a:effectLst>
                  <a:outerShdw blurRad="38100" dist="38100" dir="2700000" algn="tl">
                    <a:srgbClr val="000000">
                      <a:alpha val="43137"/>
                    </a:srgbClr>
                  </a:outerShdw>
                </a:effectLst>
              </a:rPr>
              <a:t>SEZNAM</a:t>
            </a:r>
            <a:r>
              <a:rPr lang="cs-CZ" sz="3200" b="1" dirty="0">
                <a:latin typeface="+mj-lt"/>
                <a:cs typeface="Times New Roman" pitchFamily="18" charset="0"/>
              </a:rPr>
              <a:t> </a:t>
            </a:r>
            <a:r>
              <a:rPr lang="cs-CZ" sz="4400" b="1" dirty="0">
                <a:solidFill>
                  <a:schemeClr val="accent2">
                    <a:lumMod val="50000"/>
                  </a:schemeClr>
                </a:solidFill>
                <a:effectLst>
                  <a:outerShdw blurRad="38100" dist="38100" dir="2700000" algn="tl">
                    <a:srgbClr val="000000">
                      <a:alpha val="43137"/>
                    </a:srgbClr>
                  </a:outerShdw>
                </a:effectLst>
              </a:rPr>
              <a:t>POUŽITÝCH</a:t>
            </a:r>
            <a:r>
              <a:rPr lang="cs-CZ" sz="3200" b="1" dirty="0">
                <a:latin typeface="+mj-lt"/>
                <a:cs typeface="Times New Roman" pitchFamily="18" charset="0"/>
              </a:rPr>
              <a:t> </a:t>
            </a:r>
            <a:r>
              <a:rPr lang="cs-CZ" sz="4400" b="1" dirty="0">
                <a:solidFill>
                  <a:schemeClr val="accent2">
                    <a:lumMod val="50000"/>
                  </a:schemeClr>
                </a:solidFill>
                <a:effectLst>
                  <a:outerShdw blurRad="38100" dist="38100" dir="2700000" algn="tl">
                    <a:srgbClr val="000000">
                      <a:alpha val="43137"/>
                    </a:srgbClr>
                  </a:outerShdw>
                </a:effectLst>
              </a:rPr>
              <a:t>ZDROJŮ</a:t>
            </a:r>
          </a:p>
        </p:txBody>
      </p:sp>
      <p:sp>
        <p:nvSpPr>
          <p:cNvPr id="17411" name="Text Box 3"/>
          <p:cNvSpPr txBox="1">
            <a:spLocks noChangeArrowheads="1"/>
          </p:cNvSpPr>
          <p:nvPr/>
        </p:nvSpPr>
        <p:spPr bwMode="auto">
          <a:xfrm>
            <a:off x="685800" y="1371600"/>
            <a:ext cx="8001000" cy="1938992"/>
          </a:xfrm>
          <a:prstGeom prst="rect">
            <a:avLst/>
          </a:prstGeom>
          <a:noFill/>
          <a:ln w="9525">
            <a:noFill/>
            <a:miter lim="800000"/>
            <a:headEnd/>
            <a:tailEnd/>
          </a:ln>
          <a:effectLst/>
        </p:spPr>
        <p:txBody>
          <a:bodyPr>
            <a:spAutoFit/>
          </a:bodyPr>
          <a:lstStyle/>
          <a:p>
            <a:pPr marL="342900" lvl="0" indent="-342900">
              <a:lnSpc>
                <a:spcPct val="110000"/>
              </a:lnSpc>
              <a:spcBef>
                <a:spcPct val="50000"/>
              </a:spcBef>
              <a:buFont typeface="Times New Roman" pitchFamily="18" charset="0"/>
              <a:buChar char="•"/>
            </a:pPr>
            <a:r>
              <a:rPr lang="cs-CZ" sz="2000" dirty="0"/>
              <a:t>MUŽÍKOVÁ, Olga. </a:t>
            </a:r>
            <a:r>
              <a:rPr lang="cs-CZ" sz="2000" i="1" dirty="0"/>
              <a:t>Odmaturuj! z českého jazyka</a:t>
            </a:r>
            <a:r>
              <a:rPr lang="cs-CZ" sz="2000" dirty="0"/>
              <a:t>. Vyd. 2. Brno: </a:t>
            </a:r>
            <a:r>
              <a:rPr lang="cs-CZ" sz="2000" dirty="0" err="1"/>
              <a:t>Didaktis</a:t>
            </a:r>
            <a:r>
              <a:rPr lang="cs-CZ" sz="2000" dirty="0"/>
              <a:t>, c2002, 104 s. ISBN 80-862-8536-7. </a:t>
            </a:r>
          </a:p>
          <a:p>
            <a:pPr marL="342900" indent="-342900">
              <a:lnSpc>
                <a:spcPct val="110000"/>
              </a:lnSpc>
              <a:spcBef>
                <a:spcPct val="50000"/>
              </a:spcBef>
              <a:buFont typeface="Times New Roman" pitchFamily="18" charset="0"/>
              <a:buChar char="•"/>
            </a:pPr>
            <a:r>
              <a:rPr lang="cs-CZ" sz="2000" dirty="0" smtClean="0"/>
              <a:t>MAŠKOVÁ</a:t>
            </a:r>
            <a:r>
              <a:rPr lang="cs-CZ" sz="2000" dirty="0"/>
              <a:t>, Drahuše. </a:t>
            </a:r>
            <a:r>
              <a:rPr lang="cs-CZ" sz="2000" i="1" dirty="0"/>
              <a:t>Český jazyk: přehled středoškolského učiva</a:t>
            </a:r>
            <a:r>
              <a:rPr lang="cs-CZ" sz="2000" dirty="0"/>
              <a:t>. 1. vyd. Třebíč: Petra </a:t>
            </a:r>
            <a:r>
              <a:rPr lang="cs-CZ" sz="2000" dirty="0" err="1"/>
              <a:t>Velanová</a:t>
            </a:r>
            <a:r>
              <a:rPr lang="cs-CZ" sz="2000" dirty="0"/>
              <a:t>, 2005, 175 s. Maturita. ISBN 80-902-5715-1. </a:t>
            </a:r>
            <a:endParaRPr lang="cs-CZ" sz="2000" dirty="0">
              <a:latin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ChangeArrowheads="1"/>
          </p:cNvSpPr>
          <p:nvPr/>
        </p:nvSpPr>
        <p:spPr bwMode="auto">
          <a:xfrm>
            <a:off x="304800" y="123983"/>
            <a:ext cx="8534400" cy="1668149"/>
          </a:xfrm>
          <a:prstGeom prst="rect">
            <a:avLst/>
          </a:prstGeom>
          <a:noFill/>
          <a:ln w="9525">
            <a:noFill/>
            <a:miter lim="800000"/>
            <a:headEnd/>
            <a:tailEnd/>
          </a:ln>
        </p:spPr>
        <p:txBody>
          <a:bodyPr anchor="ctr">
            <a:spAutoFit/>
          </a:bodyPr>
          <a:lstStyle/>
          <a:p>
            <a:pPr algn="ctr">
              <a:lnSpc>
                <a:spcPct val="110000"/>
              </a:lnSpc>
              <a:spcBef>
                <a:spcPts val="1200"/>
              </a:spcBef>
            </a:pPr>
            <a:r>
              <a:rPr lang="cs-CZ" sz="4400" b="1" dirty="0">
                <a:solidFill>
                  <a:schemeClr val="accent2">
                    <a:lumMod val="50000"/>
                  </a:schemeClr>
                </a:solidFill>
                <a:effectLst>
                  <a:outerShdw blurRad="38100" dist="38100" dir="2700000" algn="tl">
                    <a:srgbClr val="000000">
                      <a:alpha val="43137"/>
                    </a:srgbClr>
                  </a:outerShdw>
                </a:effectLst>
              </a:rPr>
              <a:t>ANOTACE</a:t>
            </a:r>
          </a:p>
          <a:p>
            <a:pPr>
              <a:lnSpc>
                <a:spcPct val="110000"/>
              </a:lnSpc>
              <a:spcBef>
                <a:spcPts val="1200"/>
              </a:spcBef>
            </a:pPr>
            <a:r>
              <a:rPr lang="cs-CZ" sz="2000" dirty="0" smtClean="0">
                <a:latin typeface="Times New Roman" pitchFamily="18" charset="0"/>
                <a:ea typeface="Calibri" pitchFamily="34" charset="0"/>
              </a:rPr>
              <a:t>Vzdělávací materiál se zabývá základním dělením odborného stylu podle stupně odbornosti.</a:t>
            </a:r>
            <a:endParaRPr lang="cs-CZ" sz="2000" dirty="0">
              <a:latin typeface="Times New Roman" pitchFamily="18" charset="0"/>
              <a:ea typeface="Calibri" pitchFamily="34" charset="0"/>
            </a:endParaRPr>
          </a:p>
        </p:txBody>
      </p:sp>
      <p:sp>
        <p:nvSpPr>
          <p:cNvPr id="3075" name="Rectangle 2"/>
          <p:cNvSpPr>
            <a:spLocks noChangeArrowheads="1"/>
          </p:cNvSpPr>
          <p:nvPr/>
        </p:nvSpPr>
        <p:spPr bwMode="auto">
          <a:xfrm>
            <a:off x="304800" y="3020169"/>
            <a:ext cx="8305800" cy="2006703"/>
          </a:xfrm>
          <a:prstGeom prst="rect">
            <a:avLst/>
          </a:prstGeom>
          <a:noFill/>
          <a:ln w="9525">
            <a:noFill/>
            <a:miter lim="800000"/>
            <a:headEnd/>
            <a:tailEnd/>
          </a:ln>
        </p:spPr>
        <p:txBody>
          <a:bodyPr anchor="ctr">
            <a:spAutoFit/>
          </a:bodyPr>
          <a:lstStyle/>
          <a:p>
            <a:pPr algn="ctr">
              <a:lnSpc>
                <a:spcPct val="110000"/>
              </a:lnSpc>
              <a:spcBef>
                <a:spcPts val="1200"/>
              </a:spcBef>
            </a:pPr>
            <a:r>
              <a:rPr lang="cs-CZ" sz="4400" b="1" dirty="0">
                <a:solidFill>
                  <a:schemeClr val="accent2">
                    <a:lumMod val="50000"/>
                  </a:schemeClr>
                </a:solidFill>
                <a:effectLst>
                  <a:outerShdw blurRad="38100" dist="38100" dir="2700000" algn="tl">
                    <a:srgbClr val="000000">
                      <a:alpha val="43137"/>
                    </a:srgbClr>
                  </a:outerShdw>
                </a:effectLst>
              </a:rPr>
              <a:t>METODICKÝ POKYN</a:t>
            </a:r>
          </a:p>
          <a:p>
            <a:pPr>
              <a:lnSpc>
                <a:spcPct val="110000"/>
              </a:lnSpc>
              <a:spcBef>
                <a:spcPts val="1200"/>
              </a:spcBef>
            </a:pPr>
            <a:r>
              <a:rPr lang="cs-CZ" sz="2000" dirty="0" smtClean="0">
                <a:latin typeface="Times New Roman" pitchFamily="18" charset="0"/>
                <a:ea typeface="Calibri" pitchFamily="34" charset="0"/>
              </a:rPr>
              <a:t>Ve cvičení si žáci přečtou texty ukázek a určí druh odborného stylu u každé ukázky. Dále v textu vyhledají odborné názvy a výrazy. </a:t>
            </a:r>
            <a:r>
              <a:rPr lang="cs-CZ" sz="2000" dirty="0" err="1" smtClean="0">
                <a:latin typeface="Times New Roman" pitchFamily="18" charset="0"/>
                <a:ea typeface="Calibri" pitchFamily="34" charset="0"/>
              </a:rPr>
              <a:t>P</a:t>
            </a:r>
            <a:r>
              <a:rPr lang="cs-CZ" sz="2000" smtClean="0">
                <a:latin typeface="Times New Roman" pitchFamily="18" charset="0"/>
                <a:ea typeface="Calibri" pitchFamily="34" charset="0"/>
              </a:rPr>
              <a:t>o </a:t>
            </a:r>
            <a:r>
              <a:rPr lang="cs-CZ" sz="2000" dirty="0" smtClean="0">
                <a:latin typeface="Times New Roman" pitchFamily="18" charset="0"/>
                <a:ea typeface="Calibri" pitchFamily="34" charset="0"/>
              </a:rPr>
              <a:t>kliknutí se odborné výrazy zvýrazní a žáci vysvětlují význam těchto výrazů.</a:t>
            </a:r>
            <a:endParaRPr lang="cs-CZ" sz="2000" dirty="0">
              <a:latin typeface="Times New Roman" pitchFamily="18" charset="0"/>
              <a:ea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79381"/>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Druhy odborného stylu</a:t>
            </a:r>
          </a:p>
        </p:txBody>
      </p:sp>
      <p:sp>
        <p:nvSpPr>
          <p:cNvPr id="3" name="TextovéPole 2"/>
          <p:cNvSpPr txBox="1"/>
          <p:nvPr/>
        </p:nvSpPr>
        <p:spPr>
          <a:xfrm>
            <a:off x="304800" y="1898301"/>
            <a:ext cx="8610600" cy="2708434"/>
          </a:xfrm>
          <a:prstGeom prst="rect">
            <a:avLst/>
          </a:prstGeom>
          <a:noFill/>
        </p:spPr>
        <p:txBody>
          <a:bodyPr wrap="square" rtlCol="0">
            <a:spAutoFit/>
          </a:bodyPr>
          <a:lstStyle/>
          <a:p>
            <a:pPr>
              <a:spcBef>
                <a:spcPts val="600"/>
              </a:spcBef>
              <a:spcAft>
                <a:spcPts val="600"/>
              </a:spcAft>
            </a:pPr>
            <a:r>
              <a:rPr lang="cs-CZ" sz="2800" dirty="0" smtClean="0"/>
              <a:t>Odborné projevy dělíme podle stupně odbornosti</a:t>
            </a:r>
            <a:br>
              <a:rPr lang="cs-CZ" sz="2800" dirty="0" smtClean="0"/>
            </a:br>
            <a:r>
              <a:rPr lang="cs-CZ" sz="2800" dirty="0" smtClean="0"/>
              <a:t>do tří stylů:</a:t>
            </a:r>
          </a:p>
          <a:p>
            <a:pPr marL="514350" indent="-514350">
              <a:spcBef>
                <a:spcPts val="600"/>
              </a:spcBef>
              <a:spcAft>
                <a:spcPts val="600"/>
              </a:spcAft>
              <a:buFont typeface="+mj-lt"/>
              <a:buAutoNum type="arabicPeriod"/>
            </a:pPr>
            <a:r>
              <a:rPr lang="cs-CZ" sz="2800" dirty="0" smtClean="0"/>
              <a:t>styl vědecký;</a:t>
            </a:r>
          </a:p>
          <a:p>
            <a:pPr marL="514350" indent="-514350">
              <a:spcBef>
                <a:spcPts val="600"/>
              </a:spcBef>
              <a:spcAft>
                <a:spcPts val="600"/>
              </a:spcAft>
              <a:buFont typeface="+mj-lt"/>
              <a:buAutoNum type="arabicPeriod"/>
            </a:pPr>
            <a:r>
              <a:rPr lang="cs-CZ" sz="2800" dirty="0" smtClean="0"/>
              <a:t>styl prakticky odborný;</a:t>
            </a:r>
          </a:p>
          <a:p>
            <a:pPr marL="514350" indent="-514350">
              <a:spcBef>
                <a:spcPts val="600"/>
              </a:spcBef>
              <a:spcAft>
                <a:spcPts val="600"/>
              </a:spcAft>
              <a:buFont typeface="+mj-lt"/>
              <a:buAutoNum type="arabicPeriod"/>
            </a:pPr>
            <a:r>
              <a:rPr lang="cs-CZ" sz="2800" dirty="0" smtClean="0"/>
              <a:t>populárně-naučný.</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1461747"/>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Druhy odborného stylu</a:t>
            </a:r>
            <a:br>
              <a:rPr lang="cs-CZ" sz="4400" b="1" dirty="0" smtClean="0">
                <a:solidFill>
                  <a:schemeClr val="accent2">
                    <a:lumMod val="50000"/>
                  </a:schemeClr>
                </a:solidFill>
                <a:effectLst>
                  <a:outerShdw blurRad="38100" dist="38100" dir="2700000" algn="tl">
                    <a:srgbClr val="000000">
                      <a:alpha val="43137"/>
                    </a:srgbClr>
                  </a:outerShdw>
                </a:effectLst>
              </a:rPr>
            </a:br>
            <a:r>
              <a:rPr lang="cs-CZ" sz="4000" b="1" dirty="0" smtClean="0">
                <a:solidFill>
                  <a:schemeClr val="accent2">
                    <a:lumMod val="50000"/>
                  </a:schemeClr>
                </a:solidFill>
                <a:effectLst>
                  <a:outerShdw blurRad="38100" dist="38100" dir="2700000" algn="tl">
                    <a:srgbClr val="000000">
                      <a:alpha val="43137"/>
                    </a:srgbClr>
                  </a:outerShdw>
                </a:effectLst>
              </a:rPr>
              <a:t>Vědecký styl  (teoretický)</a:t>
            </a:r>
          </a:p>
        </p:txBody>
      </p:sp>
      <p:sp>
        <p:nvSpPr>
          <p:cNvPr id="3" name="TextovéPole 2"/>
          <p:cNvSpPr txBox="1"/>
          <p:nvPr/>
        </p:nvSpPr>
        <p:spPr>
          <a:xfrm>
            <a:off x="304800" y="2133600"/>
            <a:ext cx="8610600" cy="2831544"/>
          </a:xfrm>
          <a:prstGeom prst="rect">
            <a:avLst/>
          </a:prstGeom>
          <a:noFill/>
        </p:spPr>
        <p:txBody>
          <a:bodyPr wrap="square" rtlCol="0">
            <a:spAutoFit/>
          </a:bodyPr>
          <a:lstStyle/>
          <a:p>
            <a:pPr>
              <a:spcBef>
                <a:spcPts val="600"/>
              </a:spcBef>
              <a:spcAft>
                <a:spcPts val="600"/>
              </a:spcAft>
            </a:pPr>
            <a:r>
              <a:rPr lang="cs-CZ" sz="2800" dirty="0" smtClean="0"/>
              <a:t>Je určen odborníkům určitého oboru, podává teorie určitých vědních disciplín, např. historie, jaderná fyzika, elektrotechnika.</a:t>
            </a:r>
          </a:p>
          <a:p>
            <a:pPr>
              <a:spcBef>
                <a:spcPts val="600"/>
              </a:spcBef>
              <a:spcAft>
                <a:spcPts val="600"/>
              </a:spcAft>
            </a:pPr>
            <a:r>
              <a:rPr lang="cs-CZ" sz="2800" dirty="0" smtClean="0"/>
              <a:t>Neznalému adresátovi bývá zpravidla nesrozumitelný, neboť obsahuje spoustu </a:t>
            </a:r>
            <a:r>
              <a:rPr lang="cs-CZ" sz="2800" dirty="0" smtClean="0"/>
              <a:t>termínů </a:t>
            </a:r>
            <a:r>
              <a:rPr lang="cs-CZ" sz="2800" dirty="0" smtClean="0"/>
              <a:t>a cizích slov.</a:t>
            </a:r>
          </a:p>
        </p:txBody>
      </p:sp>
    </p:spTree>
    <p:extLst>
      <p:ext uri="{BB962C8B-B14F-4D97-AF65-F5344CB8AC3E}">
        <p14:creationId xmlns:p14="http://schemas.microsoft.com/office/powerpoint/2010/main" val="9630817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1461747"/>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Druhy odborného stylu</a:t>
            </a:r>
            <a:br>
              <a:rPr lang="cs-CZ" sz="4400" b="1" dirty="0" smtClean="0">
                <a:solidFill>
                  <a:schemeClr val="accent2">
                    <a:lumMod val="50000"/>
                  </a:schemeClr>
                </a:solidFill>
                <a:effectLst>
                  <a:outerShdw blurRad="38100" dist="38100" dir="2700000" algn="tl">
                    <a:srgbClr val="000000">
                      <a:alpha val="43137"/>
                    </a:srgbClr>
                  </a:outerShdw>
                </a:effectLst>
              </a:rPr>
            </a:br>
            <a:r>
              <a:rPr lang="cs-CZ" sz="4000" b="1" dirty="0" smtClean="0">
                <a:solidFill>
                  <a:schemeClr val="accent2">
                    <a:lumMod val="50000"/>
                  </a:schemeClr>
                </a:solidFill>
                <a:effectLst>
                  <a:outerShdw blurRad="38100" dist="38100" dir="2700000" algn="tl">
                    <a:srgbClr val="000000">
                      <a:alpha val="43137"/>
                    </a:srgbClr>
                  </a:outerShdw>
                </a:effectLst>
              </a:rPr>
              <a:t>Prakticky odborný styl</a:t>
            </a:r>
            <a:endParaRPr lang="cs-CZ" sz="4400" b="1" dirty="0" smtClean="0">
              <a:solidFill>
                <a:schemeClr val="accent2">
                  <a:lumMod val="50000"/>
                </a:schemeClr>
              </a:solidFill>
              <a:effectLst>
                <a:outerShdw blurRad="38100" dist="38100" dir="2700000" algn="tl">
                  <a:srgbClr val="000000">
                    <a:alpha val="43137"/>
                  </a:srgbClr>
                </a:outerShdw>
              </a:effectLst>
            </a:endParaRPr>
          </a:p>
        </p:txBody>
      </p:sp>
      <p:sp>
        <p:nvSpPr>
          <p:cNvPr id="3" name="TextovéPole 2"/>
          <p:cNvSpPr txBox="1"/>
          <p:nvPr/>
        </p:nvSpPr>
        <p:spPr>
          <a:xfrm>
            <a:off x="304800" y="2133600"/>
            <a:ext cx="8610600" cy="1384995"/>
          </a:xfrm>
          <a:prstGeom prst="rect">
            <a:avLst/>
          </a:prstGeom>
          <a:noFill/>
        </p:spPr>
        <p:txBody>
          <a:bodyPr wrap="square" rtlCol="0">
            <a:spAutoFit/>
          </a:bodyPr>
          <a:lstStyle/>
          <a:p>
            <a:pPr>
              <a:spcBef>
                <a:spcPts val="600"/>
              </a:spcBef>
              <a:spcAft>
                <a:spcPts val="600"/>
              </a:spcAft>
            </a:pPr>
            <a:r>
              <a:rPr lang="cs-CZ" sz="2800" dirty="0" smtClean="0"/>
              <a:t>Slouží poučeným a znalým adresátům tím, že do praxe (výroby, obchodu) uvádí stručně a přehledně vědecké poznatky.</a:t>
            </a:r>
          </a:p>
        </p:txBody>
      </p:sp>
    </p:spTree>
    <p:extLst>
      <p:ext uri="{BB962C8B-B14F-4D97-AF65-F5344CB8AC3E}">
        <p14:creationId xmlns:p14="http://schemas.microsoft.com/office/powerpoint/2010/main" val="41270999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1461747"/>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Druhy odborného stylu</a:t>
            </a:r>
            <a:br>
              <a:rPr lang="cs-CZ" sz="4400" b="1" dirty="0" smtClean="0">
                <a:solidFill>
                  <a:schemeClr val="accent2">
                    <a:lumMod val="50000"/>
                  </a:schemeClr>
                </a:solidFill>
                <a:effectLst>
                  <a:outerShdw blurRad="38100" dist="38100" dir="2700000" algn="tl">
                    <a:srgbClr val="000000">
                      <a:alpha val="43137"/>
                    </a:srgbClr>
                  </a:outerShdw>
                </a:effectLst>
              </a:rPr>
            </a:br>
            <a:r>
              <a:rPr lang="cs-CZ" sz="4000" b="1" dirty="0" smtClean="0">
                <a:solidFill>
                  <a:schemeClr val="accent2">
                    <a:lumMod val="50000"/>
                  </a:schemeClr>
                </a:solidFill>
                <a:effectLst>
                  <a:outerShdw blurRad="38100" dist="38100" dir="2700000" algn="tl">
                    <a:srgbClr val="000000">
                      <a:alpha val="43137"/>
                    </a:srgbClr>
                  </a:outerShdw>
                </a:effectLst>
              </a:rPr>
              <a:t>Populárně naučný styl</a:t>
            </a:r>
            <a:endParaRPr lang="cs-CZ" sz="4400" b="1" dirty="0" smtClean="0">
              <a:solidFill>
                <a:schemeClr val="accent2">
                  <a:lumMod val="50000"/>
                </a:schemeClr>
              </a:solidFill>
              <a:effectLst>
                <a:outerShdw blurRad="38100" dist="38100" dir="2700000" algn="tl">
                  <a:srgbClr val="000000">
                    <a:alpha val="43137"/>
                  </a:srgbClr>
                </a:outerShdw>
              </a:effectLst>
            </a:endParaRPr>
          </a:p>
        </p:txBody>
      </p:sp>
      <p:sp>
        <p:nvSpPr>
          <p:cNvPr id="3" name="TextovéPole 2"/>
          <p:cNvSpPr txBox="1"/>
          <p:nvPr/>
        </p:nvSpPr>
        <p:spPr>
          <a:xfrm>
            <a:off x="304800" y="2133600"/>
            <a:ext cx="8610600" cy="1815882"/>
          </a:xfrm>
          <a:prstGeom prst="rect">
            <a:avLst/>
          </a:prstGeom>
          <a:noFill/>
        </p:spPr>
        <p:txBody>
          <a:bodyPr wrap="square" rtlCol="0">
            <a:spAutoFit/>
          </a:bodyPr>
          <a:lstStyle/>
          <a:p>
            <a:pPr>
              <a:spcBef>
                <a:spcPts val="600"/>
              </a:spcBef>
              <a:spcAft>
                <a:spcPts val="600"/>
              </a:spcAft>
            </a:pPr>
            <a:r>
              <a:rPr lang="cs-CZ" sz="2800" dirty="0" smtClean="0"/>
              <a:t>Je určen laikům nebo začátečníkům v určitém oboru a snaží se jim přiblížit vědecké poznatky přístupnou formou (na úrovni adresáta). Usiluje o pochopení podstaty a osvojení si základní terminologie.</a:t>
            </a:r>
          </a:p>
        </p:txBody>
      </p:sp>
    </p:spTree>
    <p:extLst>
      <p:ext uri="{BB962C8B-B14F-4D97-AF65-F5344CB8AC3E}">
        <p14:creationId xmlns:p14="http://schemas.microsoft.com/office/powerpoint/2010/main" val="41481893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837152"/>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Odborný funkční styl - cvičení </a:t>
            </a:r>
          </a:p>
        </p:txBody>
      </p:sp>
      <p:sp>
        <p:nvSpPr>
          <p:cNvPr id="10" name="TextovéPole 9"/>
          <p:cNvSpPr txBox="1"/>
          <p:nvPr/>
        </p:nvSpPr>
        <p:spPr>
          <a:xfrm>
            <a:off x="457200" y="1218152"/>
            <a:ext cx="8153400" cy="584775"/>
          </a:xfrm>
          <a:prstGeom prst="rect">
            <a:avLst/>
          </a:prstGeom>
          <a:noFill/>
        </p:spPr>
        <p:txBody>
          <a:bodyPr wrap="square" rtlCol="0">
            <a:spAutoFit/>
          </a:bodyPr>
          <a:lstStyle/>
          <a:p>
            <a:r>
              <a:rPr lang="cs-CZ" sz="3200" b="1" dirty="0" smtClean="0">
                <a:solidFill>
                  <a:srgbClr val="C00000"/>
                </a:solidFill>
              </a:rPr>
              <a:t>Určete druh odborného stylu</a:t>
            </a:r>
            <a:endParaRPr lang="cs-CZ" sz="3200" b="1" dirty="0">
              <a:solidFill>
                <a:srgbClr val="C00000"/>
              </a:solidFill>
            </a:endParaRPr>
          </a:p>
        </p:txBody>
      </p:sp>
      <p:sp>
        <p:nvSpPr>
          <p:cNvPr id="12" name="TextovéPole 11"/>
          <p:cNvSpPr txBox="1"/>
          <p:nvPr/>
        </p:nvSpPr>
        <p:spPr>
          <a:xfrm>
            <a:off x="304800" y="1802927"/>
            <a:ext cx="8610600" cy="2462213"/>
          </a:xfrm>
          <a:prstGeom prst="rect">
            <a:avLst/>
          </a:prstGeom>
          <a:noFill/>
        </p:spPr>
        <p:txBody>
          <a:bodyPr wrap="square" rtlCol="0">
            <a:spAutoFit/>
          </a:bodyPr>
          <a:lstStyle/>
          <a:p>
            <a:pPr>
              <a:spcBef>
                <a:spcPts val="600"/>
              </a:spcBef>
              <a:spcAft>
                <a:spcPts val="600"/>
              </a:spcAft>
            </a:pPr>
            <a:r>
              <a:rPr lang="cs-CZ" sz="2400" b="1" dirty="0" smtClean="0"/>
              <a:t>Cukrovka</a:t>
            </a:r>
          </a:p>
          <a:p>
            <a:pPr>
              <a:spcBef>
                <a:spcPts val="600"/>
              </a:spcBef>
              <a:spcAft>
                <a:spcPts val="600"/>
              </a:spcAft>
            </a:pPr>
            <a:r>
              <a:rPr lang="cs-CZ" sz="2400" dirty="0" smtClean="0"/>
              <a:t>Cukrovka je jedním z onemocnění, která bývají stále častěji jmenována mezi tzv. civilizačními chorobami (přední místa patří např. různým druhům alergií). Za vznik nemoci mohou značnou měrou genetické předpoklady. Vedle dědičných dispozic je to pak nedostatek pohybu, nadváha, stres apod..</a:t>
            </a:r>
          </a:p>
        </p:txBody>
      </p:sp>
      <p:sp>
        <p:nvSpPr>
          <p:cNvPr id="13" name="TextovéPole 12"/>
          <p:cNvSpPr txBox="1"/>
          <p:nvPr/>
        </p:nvSpPr>
        <p:spPr>
          <a:xfrm>
            <a:off x="304800" y="4395787"/>
            <a:ext cx="8610600" cy="2462213"/>
          </a:xfrm>
          <a:prstGeom prst="rect">
            <a:avLst/>
          </a:prstGeom>
          <a:noFill/>
        </p:spPr>
        <p:txBody>
          <a:bodyPr wrap="square" rtlCol="0">
            <a:spAutoFit/>
          </a:bodyPr>
          <a:lstStyle/>
          <a:p>
            <a:pPr>
              <a:spcBef>
                <a:spcPts val="600"/>
              </a:spcBef>
              <a:spcAft>
                <a:spcPts val="600"/>
              </a:spcAft>
            </a:pPr>
            <a:r>
              <a:rPr lang="cs-CZ" sz="2400" b="1" dirty="0" smtClean="0"/>
              <a:t>Diabetes mellitus I</a:t>
            </a:r>
          </a:p>
          <a:p>
            <a:pPr>
              <a:spcBef>
                <a:spcPts val="600"/>
              </a:spcBef>
              <a:spcAft>
                <a:spcPts val="600"/>
              </a:spcAft>
            </a:pPr>
            <a:r>
              <a:rPr lang="cs-CZ" sz="2400" dirty="0" smtClean="0"/>
              <a:t>Diabetes mellitus (DM) 1. typu vzniká v důsledku destrukce beta-buněk Langerhansových ostrůvků pankreatu. Mechanismus destrukce je nejčastěji autoimunitní zánět ostrůvku - inzulitida, k níž jsou více náchylní nositelé HLA DR3, DR4 a některých haplotypů DQ.</a:t>
            </a:r>
          </a:p>
        </p:txBody>
      </p:sp>
    </p:spTree>
    <p:extLst>
      <p:ext uri="{BB962C8B-B14F-4D97-AF65-F5344CB8AC3E}">
        <p14:creationId xmlns:p14="http://schemas.microsoft.com/office/powerpoint/2010/main" val="34276498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837152"/>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Odborný funkční styl - cvičení </a:t>
            </a:r>
          </a:p>
        </p:txBody>
      </p:sp>
      <p:sp>
        <p:nvSpPr>
          <p:cNvPr id="10" name="TextovéPole 9"/>
          <p:cNvSpPr txBox="1"/>
          <p:nvPr/>
        </p:nvSpPr>
        <p:spPr>
          <a:xfrm>
            <a:off x="457200" y="1218152"/>
            <a:ext cx="8153400" cy="584775"/>
          </a:xfrm>
          <a:prstGeom prst="rect">
            <a:avLst/>
          </a:prstGeom>
          <a:noFill/>
        </p:spPr>
        <p:txBody>
          <a:bodyPr wrap="square" rtlCol="0">
            <a:spAutoFit/>
          </a:bodyPr>
          <a:lstStyle/>
          <a:p>
            <a:r>
              <a:rPr lang="cs-CZ" sz="3200" b="1" dirty="0" smtClean="0">
                <a:solidFill>
                  <a:srgbClr val="C00000"/>
                </a:solidFill>
              </a:rPr>
              <a:t>Najděte odborné názvy a cizí slova.</a:t>
            </a:r>
            <a:endParaRPr lang="cs-CZ" sz="3200" b="1" dirty="0">
              <a:solidFill>
                <a:srgbClr val="C00000"/>
              </a:solidFill>
            </a:endParaRPr>
          </a:p>
        </p:txBody>
      </p:sp>
      <p:sp>
        <p:nvSpPr>
          <p:cNvPr id="12" name="TextovéPole 11"/>
          <p:cNvSpPr txBox="1"/>
          <p:nvPr/>
        </p:nvSpPr>
        <p:spPr>
          <a:xfrm>
            <a:off x="304800" y="1802927"/>
            <a:ext cx="8610600" cy="2462213"/>
          </a:xfrm>
          <a:prstGeom prst="rect">
            <a:avLst/>
          </a:prstGeom>
          <a:noFill/>
        </p:spPr>
        <p:txBody>
          <a:bodyPr wrap="square" rtlCol="0">
            <a:spAutoFit/>
          </a:bodyPr>
          <a:lstStyle/>
          <a:p>
            <a:pPr>
              <a:spcBef>
                <a:spcPts val="600"/>
              </a:spcBef>
              <a:spcAft>
                <a:spcPts val="600"/>
              </a:spcAft>
            </a:pPr>
            <a:r>
              <a:rPr lang="cs-CZ" sz="2400" b="1" dirty="0" smtClean="0"/>
              <a:t>Cukrovka</a:t>
            </a:r>
          </a:p>
          <a:p>
            <a:pPr>
              <a:spcBef>
                <a:spcPts val="600"/>
              </a:spcBef>
              <a:spcAft>
                <a:spcPts val="600"/>
              </a:spcAft>
            </a:pPr>
            <a:r>
              <a:rPr lang="cs-CZ" sz="2400" dirty="0" smtClean="0"/>
              <a:t>Cukrovka je jedním z onemocnění, která bývají stále častěji jmenována mezi tzv. civilizačními chorobami (přední místa patří např. různým druhům alergií). Za vznik nemoci mohou značnou měrou genetické předpoklady. Vedle dědičných dispozic je to pak nedostatek pohybu, nadváha, stres apod..</a:t>
            </a:r>
          </a:p>
        </p:txBody>
      </p:sp>
      <p:sp>
        <p:nvSpPr>
          <p:cNvPr id="13" name="TextovéPole 12"/>
          <p:cNvSpPr txBox="1"/>
          <p:nvPr/>
        </p:nvSpPr>
        <p:spPr>
          <a:xfrm>
            <a:off x="304800" y="4395787"/>
            <a:ext cx="8610600" cy="2462213"/>
          </a:xfrm>
          <a:prstGeom prst="rect">
            <a:avLst/>
          </a:prstGeom>
          <a:noFill/>
        </p:spPr>
        <p:txBody>
          <a:bodyPr wrap="square" rtlCol="0">
            <a:spAutoFit/>
          </a:bodyPr>
          <a:lstStyle/>
          <a:p>
            <a:pPr>
              <a:spcBef>
                <a:spcPts val="600"/>
              </a:spcBef>
              <a:spcAft>
                <a:spcPts val="600"/>
              </a:spcAft>
            </a:pPr>
            <a:r>
              <a:rPr lang="cs-CZ" sz="2400" b="1" dirty="0" smtClean="0"/>
              <a:t>Diabetes mellitus I</a:t>
            </a:r>
          </a:p>
          <a:p>
            <a:pPr>
              <a:spcBef>
                <a:spcPts val="600"/>
              </a:spcBef>
              <a:spcAft>
                <a:spcPts val="600"/>
              </a:spcAft>
            </a:pPr>
            <a:r>
              <a:rPr lang="cs-CZ" sz="2400" dirty="0" smtClean="0"/>
              <a:t>Diabetes mellitus (DM) 1. typu vzniká v důsledku destrukce beta-buněk Langerhansových ostrůvků pankreatu. Mechanismus destrukce je nejčastěji autoimunitní zánět ostrůvku - inzulitida, k níž jsou více náchylní nositelé HLA DR3, DR4 a některých haplotypů DQ.</a:t>
            </a:r>
          </a:p>
        </p:txBody>
      </p:sp>
    </p:spTree>
    <p:extLst>
      <p:ext uri="{BB962C8B-B14F-4D97-AF65-F5344CB8AC3E}">
        <p14:creationId xmlns:p14="http://schemas.microsoft.com/office/powerpoint/2010/main" val="41529628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837152"/>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Odborný funkční styl - cvičení </a:t>
            </a:r>
          </a:p>
        </p:txBody>
      </p:sp>
      <p:sp>
        <p:nvSpPr>
          <p:cNvPr id="10" name="TextovéPole 9"/>
          <p:cNvSpPr txBox="1"/>
          <p:nvPr/>
        </p:nvSpPr>
        <p:spPr>
          <a:xfrm>
            <a:off x="457200" y="1218152"/>
            <a:ext cx="8153400" cy="584775"/>
          </a:xfrm>
          <a:prstGeom prst="rect">
            <a:avLst/>
          </a:prstGeom>
          <a:noFill/>
        </p:spPr>
        <p:txBody>
          <a:bodyPr wrap="square" rtlCol="0">
            <a:spAutoFit/>
          </a:bodyPr>
          <a:lstStyle/>
          <a:p>
            <a:r>
              <a:rPr lang="cs-CZ" sz="3200" b="1" dirty="0" smtClean="0">
                <a:solidFill>
                  <a:srgbClr val="C00000"/>
                </a:solidFill>
              </a:rPr>
              <a:t>Zkuste vysvětlit význam těchto slov.</a:t>
            </a:r>
            <a:endParaRPr lang="cs-CZ" sz="3200" b="1" dirty="0">
              <a:solidFill>
                <a:srgbClr val="C00000"/>
              </a:solidFill>
            </a:endParaRPr>
          </a:p>
        </p:txBody>
      </p:sp>
      <p:sp>
        <p:nvSpPr>
          <p:cNvPr id="12" name="TextovéPole 11"/>
          <p:cNvSpPr txBox="1"/>
          <p:nvPr/>
        </p:nvSpPr>
        <p:spPr>
          <a:xfrm>
            <a:off x="304800" y="1802927"/>
            <a:ext cx="8610600" cy="2462213"/>
          </a:xfrm>
          <a:prstGeom prst="rect">
            <a:avLst/>
          </a:prstGeom>
          <a:noFill/>
        </p:spPr>
        <p:txBody>
          <a:bodyPr wrap="square" rtlCol="0">
            <a:spAutoFit/>
          </a:bodyPr>
          <a:lstStyle/>
          <a:p>
            <a:pPr>
              <a:spcBef>
                <a:spcPts val="600"/>
              </a:spcBef>
              <a:spcAft>
                <a:spcPts val="600"/>
              </a:spcAft>
            </a:pPr>
            <a:r>
              <a:rPr lang="cs-CZ" sz="2400" b="1" dirty="0" smtClean="0"/>
              <a:t>Cukrovka</a:t>
            </a:r>
          </a:p>
          <a:p>
            <a:pPr>
              <a:spcBef>
                <a:spcPts val="600"/>
              </a:spcBef>
              <a:spcAft>
                <a:spcPts val="600"/>
              </a:spcAft>
            </a:pPr>
            <a:r>
              <a:rPr lang="cs-CZ" sz="2400" dirty="0" smtClean="0"/>
              <a:t>Cukrovka je jedním z onemocnění, která bývají stále častěji jmenována mezi tzv. </a:t>
            </a:r>
            <a:r>
              <a:rPr lang="cs-CZ" sz="2400" b="1" dirty="0" smtClean="0">
                <a:solidFill>
                  <a:srgbClr val="006600"/>
                </a:solidFill>
              </a:rPr>
              <a:t>civilizačními chorobami </a:t>
            </a:r>
            <a:r>
              <a:rPr lang="cs-CZ" sz="2400" dirty="0" smtClean="0"/>
              <a:t>(přední místa patří např. různým druhům </a:t>
            </a:r>
            <a:r>
              <a:rPr lang="cs-CZ" sz="2400" b="1" dirty="0" smtClean="0">
                <a:solidFill>
                  <a:srgbClr val="006600"/>
                </a:solidFill>
              </a:rPr>
              <a:t>alergií</a:t>
            </a:r>
            <a:r>
              <a:rPr lang="cs-CZ" sz="2400" dirty="0" smtClean="0"/>
              <a:t>). Za vznik nemoci mohou značnou měrou </a:t>
            </a:r>
            <a:r>
              <a:rPr lang="cs-CZ" sz="2400" b="1" dirty="0" smtClean="0">
                <a:solidFill>
                  <a:srgbClr val="006600"/>
                </a:solidFill>
              </a:rPr>
              <a:t>genetické předpoklady</a:t>
            </a:r>
            <a:r>
              <a:rPr lang="cs-CZ" sz="2400" dirty="0" smtClean="0"/>
              <a:t>. Vedle dědičných dispozic je to pak nedostatek pohybu, nadváha, stres apod..</a:t>
            </a:r>
          </a:p>
        </p:txBody>
      </p:sp>
      <p:sp>
        <p:nvSpPr>
          <p:cNvPr id="13" name="TextovéPole 12"/>
          <p:cNvSpPr txBox="1"/>
          <p:nvPr/>
        </p:nvSpPr>
        <p:spPr>
          <a:xfrm>
            <a:off x="304800" y="4395787"/>
            <a:ext cx="8610600" cy="2462213"/>
          </a:xfrm>
          <a:prstGeom prst="rect">
            <a:avLst/>
          </a:prstGeom>
          <a:noFill/>
        </p:spPr>
        <p:txBody>
          <a:bodyPr wrap="square" rtlCol="0">
            <a:spAutoFit/>
          </a:bodyPr>
          <a:lstStyle/>
          <a:p>
            <a:pPr>
              <a:spcBef>
                <a:spcPts val="600"/>
              </a:spcBef>
              <a:spcAft>
                <a:spcPts val="600"/>
              </a:spcAft>
            </a:pPr>
            <a:r>
              <a:rPr lang="cs-CZ" sz="2400" b="1" dirty="0" smtClean="0"/>
              <a:t>Diabetes mellitus I</a:t>
            </a:r>
          </a:p>
          <a:p>
            <a:pPr>
              <a:spcBef>
                <a:spcPts val="600"/>
              </a:spcBef>
              <a:spcAft>
                <a:spcPts val="600"/>
              </a:spcAft>
            </a:pPr>
            <a:r>
              <a:rPr lang="cs-CZ" sz="2400" b="1" dirty="0" smtClean="0">
                <a:solidFill>
                  <a:srgbClr val="006600"/>
                </a:solidFill>
              </a:rPr>
              <a:t>Diabetes mellitus </a:t>
            </a:r>
            <a:r>
              <a:rPr lang="cs-CZ" sz="2400" dirty="0" smtClean="0"/>
              <a:t>(DM) 1. typu vzniká v důsledku </a:t>
            </a:r>
            <a:r>
              <a:rPr lang="cs-CZ" sz="2400" b="1" dirty="0" smtClean="0">
                <a:solidFill>
                  <a:srgbClr val="006600"/>
                </a:solidFill>
              </a:rPr>
              <a:t>destrukce</a:t>
            </a:r>
            <a:r>
              <a:rPr lang="cs-CZ" sz="2400" dirty="0" smtClean="0"/>
              <a:t> beta-buněk Langerhansových ostrůvků </a:t>
            </a:r>
            <a:r>
              <a:rPr lang="cs-CZ" sz="2400" b="1" dirty="0" smtClean="0">
                <a:solidFill>
                  <a:srgbClr val="006600"/>
                </a:solidFill>
              </a:rPr>
              <a:t>pankreatu</a:t>
            </a:r>
            <a:r>
              <a:rPr lang="cs-CZ" sz="2400" dirty="0" smtClean="0"/>
              <a:t>. Mechanismus destrukce je nejčastěji </a:t>
            </a:r>
            <a:r>
              <a:rPr lang="cs-CZ" sz="2400" b="1" dirty="0" smtClean="0">
                <a:solidFill>
                  <a:srgbClr val="006600"/>
                </a:solidFill>
              </a:rPr>
              <a:t>autoimunitní</a:t>
            </a:r>
            <a:r>
              <a:rPr lang="cs-CZ" sz="2400" dirty="0" smtClean="0"/>
              <a:t> zánět ostrůvku - inzulitida, k níž jsou více náchylní nositelé HLA DR3, DR4 a některých </a:t>
            </a:r>
            <a:r>
              <a:rPr lang="cs-CZ" sz="2400" b="1" dirty="0" smtClean="0">
                <a:solidFill>
                  <a:srgbClr val="006600"/>
                </a:solidFill>
              </a:rPr>
              <a:t>haplotypů</a:t>
            </a:r>
            <a:r>
              <a:rPr lang="cs-CZ" sz="2400" dirty="0" smtClean="0"/>
              <a:t> DQ.</a:t>
            </a:r>
          </a:p>
        </p:txBody>
      </p:sp>
    </p:spTree>
    <p:extLst>
      <p:ext uri="{BB962C8B-B14F-4D97-AF65-F5344CB8AC3E}">
        <p14:creationId xmlns:p14="http://schemas.microsoft.com/office/powerpoint/2010/main" val="3460031237"/>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sady Office">
  <a:themeElements>
    <a:clrScheme name="Arkýř">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otiv sady Office">
      <a:majorFont>
        <a:latin typeface="Arial"/>
        <a:ea typeface=""/>
        <a:cs typeface=""/>
      </a:majorFont>
      <a:minorFont>
        <a:latin typeface="Arial"/>
        <a:ea typeface=""/>
        <a:cs typeface=""/>
      </a:minorFont>
    </a:fontScheme>
    <a:fmtScheme name="Lékárna">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otiv sady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tiv sady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tiv sady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tiv sady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tiv sady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tiv sady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tiv sady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tiv sady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tiv sady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tiv sady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tiv sady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tiv sady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831</TotalTime>
  <Words>636</Words>
  <Application>Microsoft Office PowerPoint</Application>
  <PresentationFormat>Předvádění na obrazovce (4:3)</PresentationFormat>
  <Paragraphs>59</Paragraphs>
  <Slides>11</Slides>
  <Notes>0</Notes>
  <HiddenSlides>0</HiddenSlides>
  <MMClips>0</MMClips>
  <ScaleCrop>false</ScaleCrop>
  <HeadingPairs>
    <vt:vector size="4" baseType="variant">
      <vt:variant>
        <vt:lpstr>Motiv</vt:lpstr>
      </vt:variant>
      <vt:variant>
        <vt:i4>1</vt:i4>
      </vt:variant>
      <vt:variant>
        <vt:lpstr>Nadpisy snímků</vt:lpstr>
      </vt:variant>
      <vt:variant>
        <vt:i4>11</vt:i4>
      </vt:variant>
    </vt:vector>
  </HeadingPairs>
  <TitlesOfParts>
    <vt:vector size="12" baseType="lpstr">
      <vt:lpstr>Motiv sady Office</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Erda</dc:creator>
  <cp:lastModifiedBy>EU_9</cp:lastModifiedBy>
  <cp:revision>88</cp:revision>
  <cp:lastPrinted>1601-01-01T00:00:00Z</cp:lastPrinted>
  <dcterms:created xsi:type="dcterms:W3CDTF">2013-06-25T23:31:44Z</dcterms:created>
  <dcterms:modified xsi:type="dcterms:W3CDTF">2014-05-03T17:21:59Z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