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88" r:id="rId5"/>
    <p:sldId id="305" r:id="rId6"/>
    <p:sldId id="300" r:id="rId7"/>
    <p:sldId id="301" r:id="rId8"/>
    <p:sldId id="306" r:id="rId9"/>
    <p:sldId id="307" r:id="rId10"/>
    <p:sldId id="308" r:id="rId11"/>
    <p:sldId id="309" r:id="rId12"/>
    <p:sldId id="269" r:id="rId13"/>
    <p:sldId id="260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02" autoAdjust="0"/>
    <p:restoredTop sz="94660"/>
  </p:normalViewPr>
  <p:slideViewPr>
    <p:cSldViewPr>
      <p:cViewPr varScale="1">
        <p:scale>
          <a:sx n="69" d="100"/>
          <a:sy n="69" d="100"/>
        </p:scale>
        <p:origin x="-14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286AB-D78E-4072-81EA-AB8E692EDF7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D37B8D-57B5-40F5-86BA-98AFFAA7FF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BE92E-2DDB-4A83-9D50-D39B567A099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E3B35-8E17-44F4-8CB6-6A86E416E54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178001-727F-41F8-9580-E1F848C48DC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A3FCD-8911-4877-8D72-9398C117C48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C87CD-C8DB-4712-898E-DCC5F234DBB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2A53E-80CD-4908-B247-B40BAD68017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BB763-9966-49DF-88DA-E5A4745DAB0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9B478-80F4-47A0-A005-9F630F7F772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2A38D-A0C1-4819-9290-EF293F96FD7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fld id="{6596B2CB-0DA5-4421-81F8-531D473D3C9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5291811"/>
              </p:ext>
            </p:extLst>
          </p:nvPr>
        </p:nvGraphicFramePr>
        <p:xfrm>
          <a:off x="533400" y="2209800"/>
          <a:ext cx="8001000" cy="3735391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VY_32_INOVACE_486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Sloh/Slohové útvary odborného stylu - odborný popis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Mgr. Pavla Zdražilová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Leden 2014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 ročník maturitního oboru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ČESKÝ JAZYK A LITERATURA – termíny, logická stavba, přehlednost, popis, systematičnost, pozorování, statický popis, enumerace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533400" y="617220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b="1" dirty="0">
                <a:latin typeface="Times New Roman" pitchFamily="18" charset="0"/>
                <a:cs typeface="Times New Roman" pitchFamily="18" charset="0"/>
              </a:rPr>
            </a:br>
            <a:r>
              <a:rPr lang="cs-CZ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Slohové útvary odborného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stylu</a:t>
            </a:r>
            <a:b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Odborný popis - cvičení</a:t>
            </a:r>
          </a:p>
        </p:txBody>
      </p:sp>
      <p:sp>
        <p:nvSpPr>
          <p:cNvPr id="6" name="TextovéPole 5"/>
          <p:cNvSpPr txBox="1"/>
          <p:nvPr/>
        </p:nvSpPr>
        <p:spPr>
          <a:xfrm>
            <a:off x="304800" y="1962972"/>
            <a:ext cx="8610600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b="1" dirty="0" smtClean="0"/>
              <a:t>Měď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Měď </a:t>
            </a:r>
            <a:r>
              <a:rPr lang="cs-CZ" sz="2400" dirty="0" err="1" smtClean="0"/>
              <a:t>Cu</a:t>
            </a:r>
            <a:r>
              <a:rPr lang="cs-CZ" sz="2400" dirty="0" smtClean="0"/>
              <a:t> je kov </a:t>
            </a:r>
            <a:r>
              <a:rPr lang="cs-CZ" sz="2400" dirty="0" smtClean="0">
                <a:solidFill>
                  <a:srgbClr val="006600"/>
                </a:solidFill>
              </a:rPr>
              <a:t>růžové </a:t>
            </a:r>
            <a:r>
              <a:rPr lang="cs-CZ" sz="2400" dirty="0" smtClean="0"/>
              <a:t>až</a:t>
            </a:r>
            <a:r>
              <a:rPr lang="cs-CZ" sz="2400" dirty="0" smtClean="0">
                <a:solidFill>
                  <a:srgbClr val="006600"/>
                </a:solidFill>
              </a:rPr>
              <a:t> červené </a:t>
            </a:r>
            <a:r>
              <a:rPr lang="cs-CZ" sz="2400" dirty="0" smtClean="0">
                <a:solidFill>
                  <a:srgbClr val="0070C0"/>
                </a:solidFill>
              </a:rPr>
              <a:t>barvy,</a:t>
            </a:r>
            <a:r>
              <a:rPr lang="cs-CZ" sz="2400" dirty="0" smtClean="0"/>
              <a:t> silného </a:t>
            </a:r>
            <a:r>
              <a:rPr lang="cs-CZ" sz="2400" dirty="0" smtClean="0">
                <a:solidFill>
                  <a:srgbClr val="0070C0"/>
                </a:solidFill>
              </a:rPr>
              <a:t>lesku</a:t>
            </a:r>
            <a:r>
              <a:rPr lang="cs-CZ" sz="2400" dirty="0" smtClean="0"/>
              <a:t>; kompaktní je neprůhledná, velmi tenké fólie propouštějí zelenou barvu. Měď je </a:t>
            </a:r>
            <a:r>
              <a:rPr lang="cs-CZ" sz="2400" dirty="0" smtClean="0">
                <a:solidFill>
                  <a:srgbClr val="FF0000"/>
                </a:solidFill>
              </a:rPr>
              <a:t>měkčí</a:t>
            </a:r>
            <a:r>
              <a:rPr lang="cs-CZ" sz="2400" dirty="0" smtClean="0"/>
              <a:t> než železo, avšak </a:t>
            </a:r>
            <a:r>
              <a:rPr lang="cs-CZ" sz="2400" dirty="0" smtClean="0">
                <a:solidFill>
                  <a:srgbClr val="FF0000"/>
                </a:solidFill>
              </a:rPr>
              <a:t>pevná</a:t>
            </a:r>
            <a:r>
              <a:rPr lang="cs-CZ" sz="2400" dirty="0" smtClean="0"/>
              <a:t>, </a:t>
            </a:r>
            <a:r>
              <a:rPr lang="cs-CZ" sz="2400" dirty="0" smtClean="0">
                <a:solidFill>
                  <a:srgbClr val="FF0000"/>
                </a:solidFill>
              </a:rPr>
              <a:t>tažná</a:t>
            </a:r>
            <a:r>
              <a:rPr lang="cs-CZ" sz="2400" dirty="0" smtClean="0"/>
              <a:t> a </a:t>
            </a:r>
            <a:r>
              <a:rPr lang="cs-CZ" sz="2400" dirty="0" smtClean="0">
                <a:solidFill>
                  <a:srgbClr val="FF0000"/>
                </a:solidFill>
              </a:rPr>
              <a:t>kujná</a:t>
            </a:r>
            <a:r>
              <a:rPr lang="cs-CZ" sz="2400" dirty="0" smtClean="0"/>
              <a:t>. Je výborným vodičem </a:t>
            </a:r>
            <a:r>
              <a:rPr lang="cs-CZ" sz="2400" dirty="0" smtClean="0">
                <a:solidFill>
                  <a:srgbClr val="7030A0"/>
                </a:solidFill>
              </a:rPr>
              <a:t>tepla</a:t>
            </a:r>
            <a:r>
              <a:rPr lang="cs-CZ" sz="2400" dirty="0" smtClean="0"/>
              <a:t> a </a:t>
            </a:r>
            <a:r>
              <a:rPr lang="cs-CZ" sz="2400" dirty="0" smtClean="0">
                <a:solidFill>
                  <a:srgbClr val="7030A0"/>
                </a:solidFill>
              </a:rPr>
              <a:t>elektřiny</a:t>
            </a:r>
            <a:r>
              <a:rPr lang="cs-CZ" sz="2400" dirty="0" smtClean="0"/>
              <a:t>. Taje při teplotě 1083 °C, bod varu má 2336 °C. V suchém vzduchu je za obyčejné teploty velmi stálá, teprve po delší době vznikají na povrchu oxidy.</a:t>
            </a:r>
          </a:p>
        </p:txBody>
      </p:sp>
      <p:sp>
        <p:nvSpPr>
          <p:cNvPr id="7" name="TextovéPole 6"/>
          <p:cNvSpPr txBox="1"/>
          <p:nvPr/>
        </p:nvSpPr>
        <p:spPr>
          <a:xfrm>
            <a:off x="304800" y="5739809"/>
            <a:ext cx="8610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C00000"/>
                </a:solidFill>
              </a:rPr>
              <a:t>2) Najděte několikanásobné větné členy (enumeraci).</a:t>
            </a:r>
          </a:p>
        </p:txBody>
      </p:sp>
    </p:spTree>
    <p:extLst>
      <p:ext uri="{BB962C8B-B14F-4D97-AF65-F5344CB8AC3E}">
        <p14:creationId xmlns:p14="http://schemas.microsoft.com/office/powerpoint/2010/main" val="4012144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Slohové útvary odborného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stylu</a:t>
            </a:r>
            <a:b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Odborný popis - cvičení</a:t>
            </a:r>
          </a:p>
        </p:txBody>
      </p:sp>
      <p:sp>
        <p:nvSpPr>
          <p:cNvPr id="6" name="TextovéPole 5"/>
          <p:cNvSpPr txBox="1"/>
          <p:nvPr/>
        </p:nvSpPr>
        <p:spPr>
          <a:xfrm>
            <a:off x="304800" y="1962972"/>
            <a:ext cx="8610600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b="1" dirty="0" smtClean="0"/>
              <a:t>Měď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Měď </a:t>
            </a:r>
            <a:r>
              <a:rPr lang="cs-CZ" sz="2400" dirty="0" err="1" smtClean="0"/>
              <a:t>Cu</a:t>
            </a:r>
            <a:r>
              <a:rPr lang="cs-CZ" sz="2400" dirty="0" smtClean="0"/>
              <a:t> je kov růžové až červené barvy, silného lesku; kompaktní je neprůhledná, velmi tenké fólie propouštějí zelenou barvu. Měď je měkčí než železo, avšak pevná, tažná a kujná. Je výborným vodičem tepla a elektřiny. Taje při teplotě 1083 °C, bod varu má 2336 °C. V suchém vzduchu je za obyčejné teploty velmi stálá, teprve po delší době vznikají na povrchu oxidy.</a:t>
            </a:r>
          </a:p>
        </p:txBody>
      </p:sp>
      <p:sp>
        <p:nvSpPr>
          <p:cNvPr id="7" name="TextovéPole 6"/>
          <p:cNvSpPr txBox="1"/>
          <p:nvPr/>
        </p:nvSpPr>
        <p:spPr>
          <a:xfrm>
            <a:off x="304800" y="5739809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>
                <a:solidFill>
                  <a:srgbClr val="C00000"/>
                </a:solidFill>
              </a:rPr>
              <a:t>3</a:t>
            </a:r>
            <a:r>
              <a:rPr lang="cs-CZ" sz="2800" b="1" dirty="0" smtClean="0">
                <a:solidFill>
                  <a:srgbClr val="C00000"/>
                </a:solidFill>
              </a:rPr>
              <a:t>) Sestavte osnovu</a:t>
            </a:r>
          </a:p>
        </p:txBody>
      </p:sp>
    </p:spTree>
    <p:extLst>
      <p:ext uri="{BB962C8B-B14F-4D97-AF65-F5344CB8AC3E}">
        <p14:creationId xmlns:p14="http://schemas.microsoft.com/office/powerpoint/2010/main" val="2619243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ZÁVĚR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371600"/>
            <a:ext cx="86106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Odborný popis vzniká na základě důkladného pozorování, a proto se soustřeďuje zejména na popis jevu nebo činnosti, </a:t>
            </a:r>
            <a:r>
              <a:rPr lang="cs-CZ" sz="2800" smtClean="0"/>
              <a:t>jeho </a:t>
            </a:r>
            <a:r>
              <a:rPr lang="cs-CZ" sz="2800" smtClean="0"/>
              <a:t>části, </a:t>
            </a:r>
            <a:r>
              <a:rPr lang="cs-CZ" sz="2800" dirty="0" smtClean="0"/>
              <a:t>vztahy mezi nimi, fungování apod. Text často doplňují tabulky, obrázky a schémata.</a:t>
            </a:r>
          </a:p>
        </p:txBody>
      </p:sp>
    </p:spTree>
    <p:extLst>
      <p:ext uri="{BB962C8B-B14F-4D97-AF65-F5344CB8AC3E}">
        <p14:creationId xmlns:p14="http://schemas.microsoft.com/office/powerpoint/2010/main" val="184098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ovéPole 3"/>
          <p:cNvSpPr txBox="1">
            <a:spLocks noChangeArrowheads="1"/>
          </p:cNvSpPr>
          <p:nvPr/>
        </p:nvSpPr>
        <p:spPr bwMode="auto">
          <a:xfrm>
            <a:off x="304800" y="285999"/>
            <a:ext cx="8610600" cy="76944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SEZNAM</a:t>
            </a:r>
            <a:r>
              <a:rPr lang="cs-CZ" sz="3200" b="1" dirty="0">
                <a:latin typeface="+mj-lt"/>
                <a:cs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POUŽITÝCH</a:t>
            </a:r>
            <a:r>
              <a:rPr lang="cs-CZ" sz="3200" b="1" dirty="0">
                <a:latin typeface="+mj-lt"/>
                <a:cs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ZDROJŮ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685800" y="1371600"/>
            <a:ext cx="8001000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lvl="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MUŽÍKOVÁ, Olga. </a:t>
            </a:r>
            <a:r>
              <a:rPr lang="cs-CZ" sz="2000" i="1" dirty="0"/>
              <a:t>Odmaturuj! z českého jazyka</a:t>
            </a:r>
            <a:r>
              <a:rPr lang="cs-CZ" sz="2000" dirty="0"/>
              <a:t>. Vyd. 2. Brno: </a:t>
            </a:r>
            <a:r>
              <a:rPr lang="cs-CZ" sz="2000" dirty="0" err="1"/>
              <a:t>Didaktis</a:t>
            </a:r>
            <a:r>
              <a:rPr lang="cs-CZ" sz="2000" dirty="0"/>
              <a:t>, c2002, 104 s. ISBN 80-862-8536-7. </a:t>
            </a:r>
          </a:p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 smtClean="0"/>
              <a:t>MAŠKOVÁ</a:t>
            </a:r>
            <a:r>
              <a:rPr lang="cs-CZ" sz="2000" dirty="0"/>
              <a:t>, Drahuše. </a:t>
            </a:r>
            <a:r>
              <a:rPr lang="cs-CZ" sz="2000" i="1" dirty="0"/>
              <a:t>Český jazyk: přehled středoškolského učiva</a:t>
            </a:r>
            <a:r>
              <a:rPr lang="cs-CZ" sz="2000" dirty="0"/>
              <a:t>. 1. vyd. Třebíč: Petra </a:t>
            </a:r>
            <a:r>
              <a:rPr lang="cs-CZ" sz="2000" dirty="0" err="1"/>
              <a:t>Velanová</a:t>
            </a:r>
            <a:r>
              <a:rPr lang="cs-CZ" sz="2000" dirty="0"/>
              <a:t>, 2005, 175 s. Maturita. ISBN 80-902-5715-1. </a:t>
            </a:r>
            <a:endParaRPr lang="cs-CZ" sz="2000" dirty="0" smtClean="0"/>
          </a:p>
          <a:p>
            <a:pPr marL="342900" lvl="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SOCHROVÁ, Marie. Český jazyk v kostce. 1. vyd. Havlíčkův Brod: Fragment, 1996, 104 s. ISBN 80-720-0041-1</a:t>
            </a:r>
            <a:r>
              <a:rPr lang="cs-CZ" sz="2000" dirty="0" smtClean="0"/>
              <a:t>.</a:t>
            </a:r>
          </a:p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BARONE, Hana. </a:t>
            </a:r>
            <a:r>
              <a:rPr lang="cs-CZ" sz="2000" i="1" dirty="0"/>
              <a:t>Cvičebnice českého jazyka, aneb, Co byste měli znát ze základní školy: [(nejen k přijímacím zkouškám na SŠ</a:t>
            </a:r>
            <a:r>
              <a:rPr lang="cs-CZ" sz="2000" dirty="0"/>
              <a:t>. Vyd. 1. Brno: </a:t>
            </a:r>
            <a:r>
              <a:rPr lang="cs-CZ" sz="2000" dirty="0" err="1"/>
              <a:t>Didaktis</a:t>
            </a:r>
            <a:r>
              <a:rPr lang="cs-CZ" sz="2000" dirty="0"/>
              <a:t>, c2007, 248 s. Průvodce (</a:t>
            </a:r>
            <a:r>
              <a:rPr lang="cs-CZ" sz="2000" dirty="0" err="1"/>
              <a:t>Didaktis</a:t>
            </a:r>
            <a:r>
              <a:rPr lang="cs-CZ" sz="2000" dirty="0"/>
              <a:t>). ISBN 978-807-3580-841.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304800" y="123983"/>
            <a:ext cx="85344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ANOTACE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Vzdělávací materiál vysvětluje vznik slohového útvaru odborného stylu odborného popisu, jeho kompozici, jazykové a syntaktické prostředky. 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304800" y="3020169"/>
            <a:ext cx="8305800" cy="2006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METODICKÝ POKYN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Ve cvičení žáci v textu odborného popisu naleznou odborné výrazy, několikanásobné větné členy a vytvoří osnovu. </a:t>
            </a:r>
            <a:r>
              <a:rPr lang="cs-CZ" sz="2000" dirty="0">
                <a:latin typeface="Times New Roman" pitchFamily="18" charset="0"/>
                <a:ea typeface="Calibri" pitchFamily="34" charset="0"/>
              </a:rPr>
              <a:t>Po kliknutí se objeví správná řešení, kromě osnovy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Slohové útvary odborného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stylu</a:t>
            </a:r>
            <a:b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Odborný popis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2133600"/>
            <a:ext cx="86106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Odborný popis podává odborné informace </a:t>
            </a:r>
            <a:br>
              <a:rPr lang="cs-CZ" sz="2800" dirty="0" smtClean="0"/>
            </a:br>
            <a:r>
              <a:rPr lang="cs-CZ" sz="2800" dirty="0" smtClean="0"/>
              <a:t>o vlastnostech, částech a souvislostech předmětů, jevů, činností a dějů z oblasti vědy, techniky a umění. Cílem je </a:t>
            </a:r>
            <a:r>
              <a:rPr lang="cs-CZ" sz="2800" dirty="0" smtClean="0"/>
              <a:t>učinit </a:t>
            </a:r>
            <a:r>
              <a:rPr lang="cs-CZ" sz="2800" dirty="0" smtClean="0"/>
              <a:t>si představu o popisovaném jevu nebo předmětu. Je založen na cílevědomém pozorování.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/>
          <p:nvPr/>
        </p:nvSpPr>
        <p:spPr>
          <a:xfrm>
            <a:off x="228600" y="2133600"/>
            <a:ext cx="88392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Znaky odborného popisu: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úplnost, podrobnost;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systematický postup od celku k částem;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bývá statický;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je doplněn schématy, tabulkami, nákresy.</a:t>
            </a:r>
          </a:p>
        </p:txBody>
      </p:sp>
      <p:sp>
        <p:nvSpPr>
          <p:cNvPr id="4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Slohové útvary odborného stylu</a:t>
            </a:r>
            <a:b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Odborný popis</a:t>
            </a:r>
          </a:p>
        </p:txBody>
      </p:sp>
    </p:spTree>
    <p:extLst>
      <p:ext uri="{BB962C8B-B14F-4D97-AF65-F5344CB8AC3E}">
        <p14:creationId xmlns:p14="http://schemas.microsoft.com/office/powerpoint/2010/main" val="3255827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/>
          <p:nvPr/>
        </p:nvSpPr>
        <p:spPr>
          <a:xfrm>
            <a:off x="228600" y="1752600"/>
            <a:ext cx="8839200" cy="43345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/>
              <a:t>Kompozice </a:t>
            </a:r>
            <a:r>
              <a:rPr lang="cs-CZ" sz="2800" b="1" dirty="0" smtClean="0"/>
              <a:t>odborného popisu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Klade důraz na logické řazení.</a:t>
            </a:r>
            <a:endParaRPr lang="cs-CZ" sz="2800" dirty="0"/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lphaLcParenR"/>
            </a:pPr>
            <a:r>
              <a:rPr lang="cs-CZ" sz="2800" b="1" dirty="0"/>
              <a:t>nadpis (název) - obsahuje téma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lphaLcParenR"/>
            </a:pPr>
            <a:r>
              <a:rPr lang="cs-CZ" sz="2800" b="1" dirty="0"/>
              <a:t>osnova</a:t>
            </a:r>
          </a:p>
          <a:p>
            <a:pPr marL="971550" lvl="1" indent="-514350">
              <a:spcBef>
                <a:spcPts val="400"/>
              </a:spcBef>
              <a:spcAft>
                <a:spcPts val="400"/>
              </a:spcAft>
              <a:buFont typeface="+mj-lt"/>
              <a:buAutoNum type="arabicParenR"/>
            </a:pPr>
            <a:r>
              <a:rPr lang="cs-CZ" sz="2800" dirty="0"/>
              <a:t>úvod </a:t>
            </a:r>
            <a:r>
              <a:rPr lang="cs-CZ" sz="2800" dirty="0" smtClean="0"/>
              <a:t>- seznámení </a:t>
            </a:r>
            <a:r>
              <a:rPr lang="cs-CZ" sz="2800" dirty="0" smtClean="0"/>
              <a:t>s předmětem, dějem, jevem;</a:t>
            </a:r>
            <a:endParaRPr lang="cs-CZ" sz="2800" dirty="0"/>
          </a:p>
          <a:p>
            <a:pPr marL="971550" lvl="1" indent="-514350">
              <a:spcBef>
                <a:spcPts val="400"/>
              </a:spcBef>
              <a:spcAft>
                <a:spcPts val="400"/>
              </a:spcAft>
              <a:buFont typeface="+mj-lt"/>
              <a:buAutoNum type="arabicParenR"/>
            </a:pPr>
            <a:r>
              <a:rPr lang="cs-CZ" sz="2800" dirty="0"/>
              <a:t>stať - </a:t>
            </a:r>
            <a:r>
              <a:rPr lang="cs-CZ" sz="2800" dirty="0" smtClean="0"/>
              <a:t>vlastní popis (části, vlastnosti, vztahy);</a:t>
            </a:r>
            <a:endParaRPr lang="cs-CZ" sz="2800" dirty="0"/>
          </a:p>
          <a:p>
            <a:pPr marL="971550" lvl="1" indent="-514350">
              <a:spcBef>
                <a:spcPts val="400"/>
              </a:spcBef>
              <a:spcAft>
                <a:spcPts val="400"/>
              </a:spcAft>
              <a:buFont typeface="+mj-lt"/>
              <a:buAutoNum type="arabicParenR"/>
            </a:pPr>
            <a:r>
              <a:rPr lang="cs-CZ" sz="2800" dirty="0"/>
              <a:t>závěr - </a:t>
            </a:r>
            <a:r>
              <a:rPr lang="cs-CZ" sz="2800" dirty="0" smtClean="0"/>
              <a:t>souhrnný výčet předností, nedostatků,</a:t>
            </a:r>
            <a:br>
              <a:rPr lang="cs-CZ" sz="2800" dirty="0" smtClean="0"/>
            </a:br>
            <a:r>
              <a:rPr lang="cs-CZ" sz="2800" dirty="0" smtClean="0"/>
              <a:t>	    význam, využití, doporučení.</a:t>
            </a:r>
            <a:endParaRPr lang="cs-CZ" sz="2800" dirty="0"/>
          </a:p>
        </p:txBody>
      </p:sp>
      <p:sp>
        <p:nvSpPr>
          <p:cNvPr id="4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Slohové útvary odborného stylu</a:t>
            </a:r>
            <a:b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Odborný popis</a:t>
            </a:r>
          </a:p>
        </p:txBody>
      </p:sp>
    </p:spTree>
    <p:extLst>
      <p:ext uri="{BB962C8B-B14F-4D97-AF65-F5344CB8AC3E}">
        <p14:creationId xmlns:p14="http://schemas.microsoft.com/office/powerpoint/2010/main" val="3543090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2422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Slohové útvary odborného stylu</a:t>
            </a:r>
            <a:b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Odborný popis</a:t>
            </a: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304800" y="1978208"/>
            <a:ext cx="8610600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Jazykové a syntaktické prostředky odborného popisu: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/>
              <a:t>spisovný jazyk;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explicitní </a:t>
            </a:r>
            <a:r>
              <a:rPr lang="cs-CZ" sz="2800" dirty="0"/>
              <a:t>(přesné) vyjadřování;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/>
              <a:t>odborné názvy (termíny</a:t>
            </a:r>
            <a:r>
              <a:rPr lang="cs-CZ" sz="2800" dirty="0" smtClean="0"/>
              <a:t>);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/>
              <a:t>převaha podstatných a přídavných jmen;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několikanásobné větné členy, postupně </a:t>
            </a:r>
            <a:r>
              <a:rPr lang="cs-CZ" sz="2800" dirty="0" smtClean="0"/>
              <a:t>rozvíjející </a:t>
            </a:r>
            <a:r>
              <a:rPr lang="cs-CZ" sz="2800" dirty="0" smtClean="0"/>
              <a:t>přívlastky (názornost), enumerace (forma výčtu).</a:t>
            </a:r>
          </a:p>
        </p:txBody>
      </p:sp>
    </p:spTree>
    <p:extLst>
      <p:ext uri="{BB962C8B-B14F-4D97-AF65-F5344CB8AC3E}">
        <p14:creationId xmlns:p14="http://schemas.microsoft.com/office/powerpoint/2010/main" val="3081723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Slohové útvary odborného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stylu</a:t>
            </a:r>
            <a:b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Odborný popis - cvičení</a:t>
            </a:r>
          </a:p>
        </p:txBody>
      </p:sp>
      <p:sp>
        <p:nvSpPr>
          <p:cNvPr id="6" name="TextovéPole 5"/>
          <p:cNvSpPr txBox="1"/>
          <p:nvPr/>
        </p:nvSpPr>
        <p:spPr>
          <a:xfrm>
            <a:off x="304800" y="1962972"/>
            <a:ext cx="8610600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b="1" dirty="0" smtClean="0"/>
              <a:t>Měď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Měď </a:t>
            </a:r>
            <a:r>
              <a:rPr lang="cs-CZ" sz="2400" dirty="0" err="1" smtClean="0"/>
              <a:t>Cu</a:t>
            </a:r>
            <a:r>
              <a:rPr lang="cs-CZ" sz="2400" dirty="0" smtClean="0"/>
              <a:t> je kov růžové až červené barvy, silného lesku; kompaktní je neprůhledná, velmi tenké fólie propouštějí zelenou barvu. Měď je měkčí než železo, avšak pevná, tažná a kujná. Je výborným vodičem tepla a elektřiny. Taje při teplotě 1083 °C, bod varu má 2336 °C. V suchém vzduchu je za obyčejné teploty velmi stálá, teprve po delší době vznikají na povrchu oxidy.</a:t>
            </a:r>
          </a:p>
        </p:txBody>
      </p:sp>
      <p:sp>
        <p:nvSpPr>
          <p:cNvPr id="7" name="TextovéPole 6"/>
          <p:cNvSpPr txBox="1"/>
          <p:nvPr/>
        </p:nvSpPr>
        <p:spPr>
          <a:xfrm>
            <a:off x="304800" y="5739809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C00000"/>
                </a:solidFill>
              </a:rPr>
              <a:t>1) Najděte odborné výrazy</a:t>
            </a:r>
          </a:p>
        </p:txBody>
      </p:sp>
    </p:spTree>
    <p:extLst>
      <p:ext uri="{BB962C8B-B14F-4D97-AF65-F5344CB8AC3E}">
        <p14:creationId xmlns:p14="http://schemas.microsoft.com/office/powerpoint/2010/main" val="2613678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Slohové útvary odborného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stylu</a:t>
            </a:r>
            <a:b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Odborný popis - cvičení</a:t>
            </a:r>
          </a:p>
        </p:txBody>
      </p:sp>
      <p:sp>
        <p:nvSpPr>
          <p:cNvPr id="6" name="TextovéPole 5"/>
          <p:cNvSpPr txBox="1"/>
          <p:nvPr/>
        </p:nvSpPr>
        <p:spPr>
          <a:xfrm>
            <a:off x="304800" y="1962972"/>
            <a:ext cx="8610600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b="1" dirty="0" smtClean="0"/>
              <a:t>Měď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Měď </a:t>
            </a:r>
            <a:r>
              <a:rPr lang="cs-CZ" sz="2400" dirty="0" err="1" smtClean="0">
                <a:solidFill>
                  <a:srgbClr val="006600"/>
                </a:solidFill>
              </a:rPr>
              <a:t>Cu</a:t>
            </a:r>
            <a:r>
              <a:rPr lang="cs-CZ" sz="2400" dirty="0" smtClean="0"/>
              <a:t> je kov růžové až červené barvy, silného lesku; </a:t>
            </a:r>
            <a:r>
              <a:rPr lang="cs-CZ" sz="2400" dirty="0" smtClean="0">
                <a:solidFill>
                  <a:srgbClr val="006600"/>
                </a:solidFill>
              </a:rPr>
              <a:t>kompaktní</a:t>
            </a:r>
            <a:r>
              <a:rPr lang="cs-CZ" sz="2400" dirty="0" smtClean="0"/>
              <a:t> je neprůhledná, velmi tenké </a:t>
            </a:r>
            <a:r>
              <a:rPr lang="cs-CZ" sz="2400" dirty="0" smtClean="0">
                <a:solidFill>
                  <a:srgbClr val="006600"/>
                </a:solidFill>
              </a:rPr>
              <a:t>fólie</a:t>
            </a:r>
            <a:r>
              <a:rPr lang="cs-CZ" sz="2400" dirty="0" smtClean="0"/>
              <a:t> propouštějí zelenou barvu. Měď je měkčí než železo, avšak pevná, tažná a kujná. Je výborným </a:t>
            </a:r>
            <a:r>
              <a:rPr lang="cs-CZ" sz="2400" dirty="0" smtClean="0">
                <a:solidFill>
                  <a:srgbClr val="006600"/>
                </a:solidFill>
              </a:rPr>
              <a:t>vodičem</a:t>
            </a:r>
            <a:r>
              <a:rPr lang="cs-CZ" sz="2400" dirty="0" smtClean="0"/>
              <a:t> tepla a elektřiny. Taje při teplotě 1083 </a:t>
            </a:r>
            <a:r>
              <a:rPr lang="cs-CZ" sz="2400" dirty="0" smtClean="0">
                <a:solidFill>
                  <a:srgbClr val="006600"/>
                </a:solidFill>
              </a:rPr>
              <a:t>°C</a:t>
            </a:r>
            <a:r>
              <a:rPr lang="cs-CZ" sz="2400" dirty="0" smtClean="0"/>
              <a:t>, bod varu má 2336 </a:t>
            </a:r>
            <a:r>
              <a:rPr lang="cs-CZ" sz="2400" dirty="0" smtClean="0">
                <a:solidFill>
                  <a:srgbClr val="006600"/>
                </a:solidFill>
              </a:rPr>
              <a:t>°C</a:t>
            </a:r>
            <a:r>
              <a:rPr lang="cs-CZ" sz="2400" dirty="0" smtClean="0"/>
              <a:t>. V suchém vzduchu je za obyčejné teploty velmi stálá, teprve po delší době vznikají na povrchu </a:t>
            </a:r>
            <a:r>
              <a:rPr lang="cs-CZ" sz="2400" dirty="0" smtClean="0">
                <a:solidFill>
                  <a:srgbClr val="006600"/>
                </a:solidFill>
              </a:rPr>
              <a:t>oxidy</a:t>
            </a:r>
            <a:r>
              <a:rPr lang="cs-CZ" sz="2400" dirty="0" smtClean="0"/>
              <a:t>.</a:t>
            </a:r>
          </a:p>
        </p:txBody>
      </p:sp>
      <p:sp>
        <p:nvSpPr>
          <p:cNvPr id="7" name="TextovéPole 6"/>
          <p:cNvSpPr txBox="1"/>
          <p:nvPr/>
        </p:nvSpPr>
        <p:spPr>
          <a:xfrm>
            <a:off x="304800" y="5739809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C00000"/>
                </a:solidFill>
              </a:rPr>
              <a:t>1) Najděte odborné výrazy</a:t>
            </a:r>
          </a:p>
        </p:txBody>
      </p:sp>
    </p:spTree>
    <p:extLst>
      <p:ext uri="{BB962C8B-B14F-4D97-AF65-F5344CB8AC3E}">
        <p14:creationId xmlns:p14="http://schemas.microsoft.com/office/powerpoint/2010/main" val="1463795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Slohové útvary odborného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stylu</a:t>
            </a:r>
            <a:b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Odborný popis - cvičení</a:t>
            </a:r>
          </a:p>
        </p:txBody>
      </p:sp>
      <p:sp>
        <p:nvSpPr>
          <p:cNvPr id="6" name="TextovéPole 5"/>
          <p:cNvSpPr txBox="1"/>
          <p:nvPr/>
        </p:nvSpPr>
        <p:spPr>
          <a:xfrm>
            <a:off x="304800" y="1962972"/>
            <a:ext cx="8610600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b="1" dirty="0" smtClean="0"/>
              <a:t>Měď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Měď </a:t>
            </a:r>
            <a:r>
              <a:rPr lang="cs-CZ" sz="2400" dirty="0" err="1" smtClean="0"/>
              <a:t>Cu</a:t>
            </a:r>
            <a:r>
              <a:rPr lang="cs-CZ" sz="2400" dirty="0" smtClean="0"/>
              <a:t> je kov růžové až červené barvy, silného lesku; kompaktní je neprůhledná, velmi tenké fólie propouštějí zelenou barvu. Měď je měkčí než železo, avšak pevná, tažná a kujná. Je výborným vodičem tepla a elektřiny. Taje při teplotě 1083 °C, bod varu má 2336 °C. V suchém vzduchu je za obyčejné teploty velmi stálá, teprve po delší době vznikají na povrchu oxidy.</a:t>
            </a:r>
          </a:p>
        </p:txBody>
      </p:sp>
      <p:sp>
        <p:nvSpPr>
          <p:cNvPr id="7" name="TextovéPole 6"/>
          <p:cNvSpPr txBox="1"/>
          <p:nvPr/>
        </p:nvSpPr>
        <p:spPr>
          <a:xfrm>
            <a:off x="304800" y="5739809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C00000"/>
                </a:solidFill>
              </a:rPr>
              <a:t>2) Najděte několikanásobné větné členy.</a:t>
            </a:r>
          </a:p>
        </p:txBody>
      </p:sp>
    </p:spTree>
    <p:extLst>
      <p:ext uri="{BB962C8B-B14F-4D97-AF65-F5344CB8AC3E}">
        <p14:creationId xmlns:p14="http://schemas.microsoft.com/office/powerpoint/2010/main" val="3701446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Arkýř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Motiv sady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ékárn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tiv sady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1399</TotalTime>
  <Words>870</Words>
  <Application>Microsoft Office PowerPoint</Application>
  <PresentationFormat>Předvádění na obrazovce (4:3)</PresentationFormat>
  <Paragraphs>71</Paragraphs>
  <Slides>13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4" baseType="lpstr">
      <vt:lpstr>Motiv sady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Erda</dc:creator>
  <cp:lastModifiedBy>EU_9</cp:lastModifiedBy>
  <cp:revision>159</cp:revision>
  <cp:lastPrinted>1601-01-01T00:00:00Z</cp:lastPrinted>
  <dcterms:created xsi:type="dcterms:W3CDTF">2013-06-25T23:31:44Z</dcterms:created>
  <dcterms:modified xsi:type="dcterms:W3CDTF">2014-05-03T17:49:52Z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