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9" r:id="rId5"/>
    <p:sldId id="284" r:id="rId6"/>
    <p:sldId id="276" r:id="rId7"/>
    <p:sldId id="285" r:id="rId8"/>
    <p:sldId id="269" r:id="rId9"/>
    <p:sldId id="260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195086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VY_32_INOVACE_493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Sloh/Normy administrativního funkčního stylu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Březen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funkční styl, administrativní styl, termíny, fakta, normy, textové vzorce, formuláře, ustálené formulace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Vzdělávací materiál se zabývá normami </a:t>
            </a:r>
            <a:r>
              <a:rPr lang="cs-CZ" sz="2000" dirty="0" err="1" smtClean="0">
                <a:latin typeface="Times New Roman" pitchFamily="18" charset="0"/>
                <a:ea typeface="Calibri" pitchFamily="34" charset="0"/>
              </a:rPr>
              <a:t>administrativného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 funkčního stylu a jejich rozdělením.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6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si žáci vyzkouší vyplnit podací lístek. Po kliknutí se zobrazí příklad vyplněného lístku.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6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Normy administrativního funkčního stylu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898301"/>
            <a:ext cx="86106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Projevy administrativního stylu vznikají na základě předem daných norem.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Normy lze rozdělit na: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normy administrativní komunikace;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slohové normy administrativního stylu.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4800" y="1219200"/>
            <a:ext cx="86106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AutoNum type="arabicParenR"/>
            </a:pPr>
            <a:r>
              <a:rPr lang="cs-CZ" sz="2800" b="1" dirty="0" smtClean="0"/>
              <a:t>Normy </a:t>
            </a:r>
            <a:r>
              <a:rPr lang="cs-CZ" sz="2800" b="1" dirty="0"/>
              <a:t>administrativní </a:t>
            </a:r>
            <a:r>
              <a:rPr lang="cs-CZ" sz="2800" b="1" dirty="0" smtClean="0"/>
              <a:t>komunikace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Normy administrativní komunikace zahrnují: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formát papíru;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rozvržení textu;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grafickou úpravu;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hůlkové </a:t>
            </a:r>
            <a:r>
              <a:rPr lang="cs-CZ" sz="2800" dirty="0" smtClean="0"/>
              <a:t>písmo.</a:t>
            </a:r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6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Normy administrativního funkčního stylu</a:t>
            </a:r>
          </a:p>
        </p:txBody>
      </p:sp>
    </p:spTree>
    <p:extLst>
      <p:ext uri="{BB962C8B-B14F-4D97-AF65-F5344CB8AC3E}">
        <p14:creationId xmlns:p14="http://schemas.microsoft.com/office/powerpoint/2010/main" val="96308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4800" y="1219200"/>
            <a:ext cx="8610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2"/>
            </a:pPr>
            <a:r>
              <a:rPr lang="cs-CZ" sz="2800" b="1" dirty="0" smtClean="0"/>
              <a:t>Slohové </a:t>
            </a:r>
            <a:r>
              <a:rPr lang="cs-CZ" sz="2800" b="1" dirty="0"/>
              <a:t>normy administrativního stylu </a:t>
            </a:r>
            <a:endParaRPr lang="cs-CZ" sz="2800" b="1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Slohové normy administrativního stylu se uplatňují jako: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/>
              <a:t>žánr (slohový útvar);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smtClean="0"/>
              <a:t>textové </a:t>
            </a:r>
            <a:r>
              <a:rPr lang="cs-CZ" sz="2800" dirty="0" smtClean="0"/>
              <a:t>vzorce, do nichž se dosazují údaje (formuláře);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jazykové prostředky;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jednoduchá a srozumitelná vyjádření;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ustálené formulace.</a:t>
            </a:r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6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Normy administrativního funkčního stylu</a:t>
            </a:r>
          </a:p>
        </p:txBody>
      </p:sp>
    </p:spTree>
    <p:extLst>
      <p:ext uri="{BB962C8B-B14F-4D97-AF65-F5344CB8AC3E}">
        <p14:creationId xmlns:p14="http://schemas.microsoft.com/office/powerpoint/2010/main" val="388283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46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Normy administrativního funkčního </a:t>
            </a: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1676400"/>
            <a:ext cx="2858262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304800" y="6023401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Vyplňte podací lístek tak, jako byste posílali doporučený dopis na adresu školy.</a:t>
            </a:r>
          </a:p>
        </p:txBody>
      </p:sp>
    </p:spTree>
    <p:extLst>
      <p:ext uri="{BB962C8B-B14F-4D97-AF65-F5344CB8AC3E}">
        <p14:creationId xmlns:p14="http://schemas.microsoft.com/office/powerpoint/2010/main" val="342764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46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Normy administrativního funkčního </a:t>
            </a: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cvičení</a:t>
            </a:r>
            <a:endParaRPr lang="cs-CZ" sz="3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1676400"/>
            <a:ext cx="2858262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304800" y="6023401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Vyplňte podací lístek tak, jako byste posílali doporučený dopis na adresu školy.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680361"/>
            <a:ext cx="2857853" cy="419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849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3716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Útvary administrativního stylu se musí řídit přesně danými normami jak po stránce formální, tak po stránce slohové.</a:t>
            </a:r>
            <a:r>
              <a:rPr lang="cs-CZ" sz="2800" dirty="0"/>
              <a:t> </a:t>
            </a:r>
            <a:r>
              <a:rPr lang="cs-CZ" sz="2800" dirty="0" smtClean="0"/>
              <a:t>Mezi nejzávaznější patří rozvržení textu a jazykové prostředky.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745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BARONE, Hana. </a:t>
            </a:r>
            <a:r>
              <a:rPr lang="cs-CZ" sz="2000" i="1" dirty="0"/>
              <a:t>Cvičebnice českého jazyka, aneb, Co byste měli znát ze základní školy: [(nejen k přijímacím zkouškám na SŠ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c2007, 248 s. Průvodce (</a:t>
            </a:r>
            <a:r>
              <a:rPr lang="cs-CZ" sz="2000" dirty="0" err="1"/>
              <a:t>Didaktis</a:t>
            </a:r>
            <a:r>
              <a:rPr lang="cs-CZ" sz="2000" dirty="0"/>
              <a:t>). ISBN 978-807-3580-841. 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MAŠKOVÁ, Drahuše. </a:t>
            </a:r>
            <a:r>
              <a:rPr lang="cs-CZ" sz="2000" i="1" dirty="0"/>
              <a:t>Český jazyk: přehled středoškolského učiva</a:t>
            </a:r>
            <a:r>
              <a:rPr lang="cs-CZ" sz="2000" dirty="0"/>
              <a:t>. 1. vyd. Třebíč: Petra </a:t>
            </a:r>
            <a:r>
              <a:rPr lang="cs-CZ" sz="2000" dirty="0" err="1"/>
              <a:t>Velanová</a:t>
            </a:r>
            <a:r>
              <a:rPr lang="cs-CZ" sz="2000" dirty="0"/>
              <a:t>, 2005, 175 s. Maturita. ISBN 80-902-5715-1. 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 Český jazyk v kostce. 1. vyd. Havlíčkův Brod: Fragment, 1996, 104 s. ISBN 80-720-0041-1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endParaRPr lang="cs-CZ" sz="20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957</TotalTime>
  <Words>404</Words>
  <Application>Microsoft Office PowerPoint</Application>
  <PresentationFormat>Předvádění na obrazovce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97</cp:revision>
  <cp:lastPrinted>1601-01-01T00:00:00Z</cp:lastPrinted>
  <dcterms:created xsi:type="dcterms:W3CDTF">2013-06-25T23:31:44Z</dcterms:created>
  <dcterms:modified xsi:type="dcterms:W3CDTF">2014-05-03T18:27:52Z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