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6" r:id="rId5"/>
    <p:sldId id="307" r:id="rId6"/>
    <p:sldId id="308" r:id="rId7"/>
    <p:sldId id="301" r:id="rId8"/>
    <p:sldId id="309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074805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odborného stylu - odborný referát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referát, termíny,  logická stavba, přehlednost, aktuální téma , koreferát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071801"/>
            <a:ext cx="80010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</a:t>
            </a:r>
            <a:r>
              <a:rPr lang="cs-CZ" sz="2000" dirty="0" smtClean="0"/>
              <a:t>.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FUCIMANOVÁ, Milena. </a:t>
            </a:r>
            <a:r>
              <a:rPr lang="cs-CZ" sz="2000" i="1" dirty="0"/>
              <a:t>Sloh: učebnice pro 6.-9. ročník základních škol, příslušné ročníky víceletých gymnázií a pro střední školy</a:t>
            </a:r>
            <a:r>
              <a:rPr lang="cs-CZ" sz="2000" dirty="0"/>
              <a:t>. Vyd. 2., ve Fortuně 1. Praha: Fortuna, 1998, 175 s. ISBN 80-04-23889-0</a:t>
            </a:r>
            <a:r>
              <a:rPr lang="cs-CZ" sz="2000" dirty="0" smtClean="0"/>
              <a:t>. 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odborného stylu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odborného referátu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, jeho kompozici, jazykové a syntaktické prostředky. 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3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si žáci přečtou referát, určí jeho styl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a dokončí jej.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Odborný referát je slohový útvar odborného stylu, který informuje o aktualitách, stavu nebo historii odborného výzkumu v různých oblastech a vysvětluje dosažené výsledky.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Nejčastější formy: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psaná (uplatňuje se v časopisech);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mluvená (vědecká konference).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Typy </a:t>
            </a:r>
            <a:r>
              <a:rPr lang="cs-CZ" sz="2800" b="1" dirty="0" smtClean="0"/>
              <a:t>odborného referátu podle stylu: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styl vědecký - pro odborníky;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 smtClean="0"/>
              <a:t>populárně naučný - pro laiky nebo začátečníky.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0515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odborného referátu: </a:t>
            </a:r>
            <a:endParaRPr lang="cs-CZ" sz="2800" b="1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obsahuje téma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úvod - </a:t>
            </a:r>
            <a:r>
              <a:rPr lang="cs-CZ" sz="2800" dirty="0" smtClean="0"/>
              <a:t>stručné seznámení s problematikou;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stať - </a:t>
            </a:r>
            <a:r>
              <a:rPr lang="cs-CZ" sz="2800" dirty="0" smtClean="0"/>
              <a:t>rozvedení myšlenek z úvodu, argumentace, souhrn hlavních myšlenek;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závěr - shrnutí, </a:t>
            </a:r>
            <a:r>
              <a:rPr lang="cs-CZ" sz="2800" dirty="0" smtClean="0"/>
              <a:t>zhodnocení, doporučení, výzva.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666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Jazykové a syntaktické prostředky </a:t>
            </a:r>
            <a:r>
              <a:rPr lang="cs-CZ" sz="2800" b="1" dirty="0" smtClean="0"/>
              <a:t>odborného referátu:</a:t>
            </a:r>
            <a:endParaRPr lang="cs-CZ" sz="2800" b="1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neutrální jazykové prostředky;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odborné </a:t>
            </a:r>
            <a:r>
              <a:rPr lang="cs-CZ" sz="2800" dirty="0" smtClean="0"/>
              <a:t>názvy (</a:t>
            </a:r>
            <a:r>
              <a:rPr lang="cs-CZ" sz="2800" dirty="0"/>
              <a:t>termíny</a:t>
            </a:r>
            <a:r>
              <a:rPr lang="cs-CZ" sz="2800" dirty="0" smtClean="0"/>
              <a:t>) i běžné výrazy;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autorský </a:t>
            </a:r>
            <a:r>
              <a:rPr lang="cs-CZ" sz="2800" dirty="0" smtClean="0"/>
              <a:t>plurál, </a:t>
            </a:r>
            <a:r>
              <a:rPr lang="cs-CZ" sz="2800" dirty="0"/>
              <a:t>tj. 1. os</a:t>
            </a:r>
            <a:r>
              <a:rPr lang="cs-CZ" sz="2800" dirty="0" smtClean="0"/>
              <a:t>., </a:t>
            </a:r>
            <a:r>
              <a:rPr lang="cs-CZ" sz="2800" dirty="0"/>
              <a:t>mn.č</a:t>
            </a:r>
            <a:r>
              <a:rPr lang="cs-CZ" sz="2800" dirty="0" smtClean="0"/>
              <a:t>., </a:t>
            </a:r>
            <a:r>
              <a:rPr lang="cs-CZ" sz="2800" dirty="0" err="1"/>
              <a:t>ozn</a:t>
            </a:r>
            <a:r>
              <a:rPr lang="cs-CZ" sz="2800" dirty="0" smtClean="0"/>
              <a:t>. </a:t>
            </a:r>
            <a:r>
              <a:rPr lang="cs-CZ" sz="2800" dirty="0" err="1" smtClean="0"/>
              <a:t>zp</a:t>
            </a:r>
            <a:r>
              <a:rPr lang="cs-CZ" sz="2800" dirty="0"/>
              <a:t>.;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jednodušší souvětí, různé druhy vět (zvolací, rozkazovací, řečnické otázky).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0851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84218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Světová výstava kreslířů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Minulé pondělí byla v Krkonošském muzeu ve Vrchlabí zahájena druhá výstava kreslířů časopisu Krkonoše. Poněvadž se jejich kresby zaměřují na ekologii, nese výstava název </a:t>
            </a:r>
            <a:r>
              <a:rPr lang="cs-CZ" sz="2400" dirty="0" err="1" smtClean="0"/>
              <a:t>EKOMikl</a:t>
            </a:r>
            <a:r>
              <a:rPr lang="cs-CZ" sz="2400" dirty="0" smtClean="0"/>
              <a:t> a </a:t>
            </a:r>
            <a:r>
              <a:rPr lang="cs-CZ" sz="2400" dirty="0" err="1" smtClean="0"/>
              <a:t>EKOBarták</a:t>
            </a:r>
            <a:r>
              <a:rPr lang="cs-CZ" sz="24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Hlavním zdrojem námětu kreseb a kresbiček je problematika vzájemných vztahů mezi organismy a jejich životním prostředím.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Teoretik kresleného humoru Josef Kučera seznámil diváky s historií kresleného humoru. Zdůraznil, že tvorba našich karikaturistů patří dnes ke světové špičce…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335554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1) Určete styl referátu.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odborného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stylu</a:t>
            </a:r>
            <a:b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Odborný referát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cvičení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4800" y="1884218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Světová výstava kreslířů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Minulé pondělí byla v Krkonošském muzeu ve Vrchlabí zahájena druhá výstava kreslířů časopisu Krkonoše. Poněvadž se jejich kresby zaměřují na ekologii, nese výstava název </a:t>
            </a:r>
            <a:r>
              <a:rPr lang="cs-CZ" sz="2400" dirty="0" err="1" smtClean="0"/>
              <a:t>EKOMikl</a:t>
            </a:r>
            <a:r>
              <a:rPr lang="cs-CZ" sz="2400" dirty="0" smtClean="0"/>
              <a:t> a </a:t>
            </a:r>
            <a:r>
              <a:rPr lang="cs-CZ" sz="2400" dirty="0" err="1" smtClean="0"/>
              <a:t>EKOBarták</a:t>
            </a:r>
            <a:r>
              <a:rPr lang="cs-CZ" sz="24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Hlavním zdrojem námětu kreseb a kresbiček je problematika vzájemných vztahů mezi organismy a jejich životním prostředím.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Teoretik kresleného humoru Josef Kučera seznámil diváky s historií kresleného humoru. Zdůraznil, že tvorba našich karikaturistů patří dnes ke světové špičce…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304800" y="6335554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C00000"/>
                </a:solidFill>
              </a:rPr>
              <a:t>2) Dokončete referát.</a:t>
            </a:r>
          </a:p>
        </p:txBody>
      </p:sp>
    </p:spTree>
    <p:extLst>
      <p:ext uri="{BB962C8B-B14F-4D97-AF65-F5344CB8AC3E}">
        <p14:creationId xmlns:p14="http://schemas.microsoft.com/office/powerpoint/2010/main" val="36942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Odborný referát upozorňuje na něco nového, aktuálního z oblasti politické, hospodářské či kulturní.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Svým informativním charakterem má blízko </a:t>
            </a:r>
            <a:r>
              <a:rPr lang="cs-CZ" sz="2800" dirty="0" smtClean="0"/>
              <a:t/>
            </a:r>
            <a:br>
              <a:rPr lang="cs-CZ" sz="2800" dirty="0" smtClean="0"/>
            </a:br>
            <a:r>
              <a:rPr lang="cs-CZ" sz="2800" dirty="0" smtClean="0"/>
              <a:t>ke </a:t>
            </a:r>
            <a:r>
              <a:rPr lang="cs-CZ" sz="2800" dirty="0" smtClean="0"/>
              <a:t>zprávě, liší se však od ní tím, že je podrobnější, více hodnotí, snaží se o něčem přesvědčit. Může být doplněn předčítáním, recitací úryvků, poslechem ukázek, videem apod.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1400</TotalTime>
  <Words>607</Words>
  <Application>Microsoft Office PowerPoint</Application>
  <PresentationFormat>Předvádění na obrazovce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159</cp:revision>
  <cp:lastPrinted>1601-01-01T00:00:00Z</cp:lastPrinted>
  <dcterms:created xsi:type="dcterms:W3CDTF">2013-06-25T23:31:44Z</dcterms:created>
  <dcterms:modified xsi:type="dcterms:W3CDTF">2014-05-03T18:09:52Z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