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8" r:id="rId5"/>
    <p:sldId id="310" r:id="rId6"/>
    <p:sldId id="305" r:id="rId7"/>
    <p:sldId id="301" r:id="rId8"/>
    <p:sldId id="311" r:id="rId9"/>
    <p:sldId id="269" r:id="rId10"/>
    <p:sldId id="26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FEF62D-2D33-4A68-94E0-04D87A09CAE8}" type="doc">
      <dgm:prSet loTypeId="urn:microsoft.com/office/officeart/2005/8/layout/pyramid3" loCatId="pyramid" qsTypeId="urn:microsoft.com/office/officeart/2005/8/quickstyle/simple1" qsCatId="simple" csTypeId="urn:microsoft.com/office/officeart/2005/8/colors/accent3_3" csCatId="accent3" phldr="1"/>
      <dgm:spPr/>
    </dgm:pt>
    <dgm:pt modelId="{921E9427-AFF1-4774-A07D-FFB07E824878}">
      <dgm:prSet phldrT="[Text]" custT="1"/>
      <dgm:spPr/>
      <dgm:t>
        <a:bodyPr/>
        <a:lstStyle/>
        <a:p>
          <a:r>
            <a:rPr lang="cs-CZ" sz="2800" b="1" dirty="0" smtClean="0"/>
            <a:t>kdo, co, kdy , kde</a:t>
          </a:r>
          <a:endParaRPr lang="cs-CZ" sz="2800" b="1" dirty="0"/>
        </a:p>
      </dgm:t>
    </dgm:pt>
    <dgm:pt modelId="{1DF46113-4302-4652-B236-603750ACB263}" type="parTrans" cxnId="{FAFEBC44-49DF-4AAF-BBD5-4C04E9597D6D}">
      <dgm:prSet/>
      <dgm:spPr/>
      <dgm:t>
        <a:bodyPr/>
        <a:lstStyle/>
        <a:p>
          <a:endParaRPr lang="cs-CZ"/>
        </a:p>
      </dgm:t>
    </dgm:pt>
    <dgm:pt modelId="{922CE9AA-E04B-41FE-8161-BA0F453396CC}" type="sibTrans" cxnId="{FAFEBC44-49DF-4AAF-BBD5-4C04E9597D6D}">
      <dgm:prSet/>
      <dgm:spPr/>
      <dgm:t>
        <a:bodyPr/>
        <a:lstStyle/>
        <a:p>
          <a:endParaRPr lang="cs-CZ"/>
        </a:p>
      </dgm:t>
    </dgm:pt>
    <dgm:pt modelId="{055099BE-5FE1-47A9-869D-2D0C45CCE207}">
      <dgm:prSet phldrT="[Text]" custT="1"/>
      <dgm:spPr/>
      <dgm:t>
        <a:bodyPr/>
        <a:lstStyle/>
        <a:p>
          <a:r>
            <a:rPr lang="cs-CZ" sz="2800" b="1" dirty="0" smtClean="0"/>
            <a:t>proč, jak</a:t>
          </a:r>
          <a:endParaRPr lang="cs-CZ" sz="2800" b="1" dirty="0"/>
        </a:p>
      </dgm:t>
    </dgm:pt>
    <dgm:pt modelId="{19182AFA-0652-41D3-A0EE-4B6A98E60AFC}" type="parTrans" cxnId="{390CFB44-0087-4651-984B-F99380699441}">
      <dgm:prSet/>
      <dgm:spPr/>
      <dgm:t>
        <a:bodyPr/>
        <a:lstStyle/>
        <a:p>
          <a:endParaRPr lang="cs-CZ"/>
        </a:p>
      </dgm:t>
    </dgm:pt>
    <dgm:pt modelId="{C7BADBD0-772F-4FAC-8EB2-14A4767D317E}" type="sibTrans" cxnId="{390CFB44-0087-4651-984B-F99380699441}">
      <dgm:prSet/>
      <dgm:spPr/>
      <dgm:t>
        <a:bodyPr/>
        <a:lstStyle/>
        <a:p>
          <a:endParaRPr lang="cs-CZ"/>
        </a:p>
      </dgm:t>
    </dgm:pt>
    <dgm:pt modelId="{62EAB3F1-45C4-45EE-8F4F-B4C31669A405}">
      <dgm:prSet phldrT="[Text]" custT="1"/>
      <dgm:spPr/>
      <dgm:t>
        <a:bodyPr/>
        <a:lstStyle/>
        <a:p>
          <a:r>
            <a:rPr lang="cs-CZ" sz="2800" b="1" dirty="0" smtClean="0"/>
            <a:t>další údaje</a:t>
          </a:r>
          <a:endParaRPr lang="cs-CZ" sz="2800" b="1" dirty="0"/>
        </a:p>
      </dgm:t>
    </dgm:pt>
    <dgm:pt modelId="{17DB9B44-3EBF-41D9-80A1-11AD62F0901C}" type="parTrans" cxnId="{05B7BDFD-ADFF-4DF4-BB15-EFFF555AAB36}">
      <dgm:prSet/>
      <dgm:spPr/>
      <dgm:t>
        <a:bodyPr/>
        <a:lstStyle/>
        <a:p>
          <a:endParaRPr lang="cs-CZ"/>
        </a:p>
      </dgm:t>
    </dgm:pt>
    <dgm:pt modelId="{B0F56670-F4B1-4938-BEDA-D0165C6FE92F}" type="sibTrans" cxnId="{05B7BDFD-ADFF-4DF4-BB15-EFFF555AAB36}">
      <dgm:prSet/>
      <dgm:spPr/>
      <dgm:t>
        <a:bodyPr/>
        <a:lstStyle/>
        <a:p>
          <a:endParaRPr lang="cs-CZ"/>
        </a:p>
      </dgm:t>
    </dgm:pt>
    <dgm:pt modelId="{D42630A8-7AFF-490A-8BE5-657748910036}" type="pres">
      <dgm:prSet presAssocID="{FCFEF62D-2D33-4A68-94E0-04D87A09CAE8}" presName="Name0" presStyleCnt="0">
        <dgm:presLayoutVars>
          <dgm:dir/>
          <dgm:animLvl val="lvl"/>
          <dgm:resizeHandles val="exact"/>
        </dgm:presLayoutVars>
      </dgm:prSet>
      <dgm:spPr/>
    </dgm:pt>
    <dgm:pt modelId="{45836D4C-6160-4931-8B13-9AC1E5D7B57B}" type="pres">
      <dgm:prSet presAssocID="{921E9427-AFF1-4774-A07D-FFB07E824878}" presName="Name8" presStyleCnt="0"/>
      <dgm:spPr/>
    </dgm:pt>
    <dgm:pt modelId="{8A194A6A-EB3F-41A9-9EDD-D0560BFD70F2}" type="pres">
      <dgm:prSet presAssocID="{921E9427-AFF1-4774-A07D-FFB07E824878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F47D72-5BE8-4876-9699-A63578B6EDEF}" type="pres">
      <dgm:prSet presAssocID="{921E9427-AFF1-4774-A07D-FFB07E82487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984C147-1F9D-4646-B48B-A49CD6A468F6}" type="pres">
      <dgm:prSet presAssocID="{055099BE-5FE1-47A9-869D-2D0C45CCE207}" presName="Name8" presStyleCnt="0"/>
      <dgm:spPr/>
    </dgm:pt>
    <dgm:pt modelId="{5A17D806-CABF-4A3A-AB9A-C9B6707D8E30}" type="pres">
      <dgm:prSet presAssocID="{055099BE-5FE1-47A9-869D-2D0C45CCE207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2E4277F-5573-4AAB-AF09-443223FFA1F8}" type="pres">
      <dgm:prSet presAssocID="{055099BE-5FE1-47A9-869D-2D0C45CCE20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2DAA4E1-CB88-4A71-AED9-3A366247975F}" type="pres">
      <dgm:prSet presAssocID="{62EAB3F1-45C4-45EE-8F4F-B4C31669A405}" presName="Name8" presStyleCnt="0"/>
      <dgm:spPr/>
    </dgm:pt>
    <dgm:pt modelId="{DE939453-5915-449C-BC1E-9EC44756D9E3}" type="pres">
      <dgm:prSet presAssocID="{62EAB3F1-45C4-45EE-8F4F-B4C31669A405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4262E67-3A2F-411B-B11B-405D738AB6FC}" type="pres">
      <dgm:prSet presAssocID="{62EAB3F1-45C4-45EE-8F4F-B4C31669A40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C2EBCF5-386C-4918-85F3-6C95318B294F}" type="presOf" srcId="{921E9427-AFF1-4774-A07D-FFB07E824878}" destId="{8A194A6A-EB3F-41A9-9EDD-D0560BFD70F2}" srcOrd="0" destOrd="0" presId="urn:microsoft.com/office/officeart/2005/8/layout/pyramid3"/>
    <dgm:cxn modelId="{05B7BDFD-ADFF-4DF4-BB15-EFFF555AAB36}" srcId="{FCFEF62D-2D33-4A68-94E0-04D87A09CAE8}" destId="{62EAB3F1-45C4-45EE-8F4F-B4C31669A405}" srcOrd="2" destOrd="0" parTransId="{17DB9B44-3EBF-41D9-80A1-11AD62F0901C}" sibTransId="{B0F56670-F4B1-4938-BEDA-D0165C6FE92F}"/>
    <dgm:cxn modelId="{22F8E75F-DFE7-43F2-91BA-FFDB5DBD56F6}" type="presOf" srcId="{921E9427-AFF1-4774-A07D-FFB07E824878}" destId="{F2F47D72-5BE8-4876-9699-A63578B6EDEF}" srcOrd="1" destOrd="0" presId="urn:microsoft.com/office/officeart/2005/8/layout/pyramid3"/>
    <dgm:cxn modelId="{DA30B276-FD79-4670-B28E-49ADBBABA444}" type="presOf" srcId="{FCFEF62D-2D33-4A68-94E0-04D87A09CAE8}" destId="{D42630A8-7AFF-490A-8BE5-657748910036}" srcOrd="0" destOrd="0" presId="urn:microsoft.com/office/officeart/2005/8/layout/pyramid3"/>
    <dgm:cxn modelId="{8F124597-06DA-44EF-8949-5A3B90DBCC8C}" type="presOf" srcId="{055099BE-5FE1-47A9-869D-2D0C45CCE207}" destId="{5A17D806-CABF-4A3A-AB9A-C9B6707D8E30}" srcOrd="0" destOrd="0" presId="urn:microsoft.com/office/officeart/2005/8/layout/pyramid3"/>
    <dgm:cxn modelId="{390CFB44-0087-4651-984B-F99380699441}" srcId="{FCFEF62D-2D33-4A68-94E0-04D87A09CAE8}" destId="{055099BE-5FE1-47A9-869D-2D0C45CCE207}" srcOrd="1" destOrd="0" parTransId="{19182AFA-0652-41D3-A0EE-4B6A98E60AFC}" sibTransId="{C7BADBD0-772F-4FAC-8EB2-14A4767D317E}"/>
    <dgm:cxn modelId="{8A0F3864-82A3-4E34-A95A-8CDD50804A35}" type="presOf" srcId="{62EAB3F1-45C4-45EE-8F4F-B4C31669A405}" destId="{DE939453-5915-449C-BC1E-9EC44756D9E3}" srcOrd="0" destOrd="0" presId="urn:microsoft.com/office/officeart/2005/8/layout/pyramid3"/>
    <dgm:cxn modelId="{7995A527-E727-47A6-AAE3-256FD0206290}" type="presOf" srcId="{055099BE-5FE1-47A9-869D-2D0C45CCE207}" destId="{D2E4277F-5573-4AAB-AF09-443223FFA1F8}" srcOrd="1" destOrd="0" presId="urn:microsoft.com/office/officeart/2005/8/layout/pyramid3"/>
    <dgm:cxn modelId="{A19475BA-2136-4972-85A1-5CE9B7A6AFDF}" type="presOf" srcId="{62EAB3F1-45C4-45EE-8F4F-B4C31669A405}" destId="{34262E67-3A2F-411B-B11B-405D738AB6FC}" srcOrd="1" destOrd="0" presId="urn:microsoft.com/office/officeart/2005/8/layout/pyramid3"/>
    <dgm:cxn modelId="{FAFEBC44-49DF-4AAF-BBD5-4C04E9597D6D}" srcId="{FCFEF62D-2D33-4A68-94E0-04D87A09CAE8}" destId="{921E9427-AFF1-4774-A07D-FFB07E824878}" srcOrd="0" destOrd="0" parTransId="{1DF46113-4302-4652-B236-603750ACB263}" sibTransId="{922CE9AA-E04B-41FE-8161-BA0F453396CC}"/>
    <dgm:cxn modelId="{8BD176BA-2156-4F9E-872C-E9D398B77097}" type="presParOf" srcId="{D42630A8-7AFF-490A-8BE5-657748910036}" destId="{45836D4C-6160-4931-8B13-9AC1E5D7B57B}" srcOrd="0" destOrd="0" presId="urn:microsoft.com/office/officeart/2005/8/layout/pyramid3"/>
    <dgm:cxn modelId="{83B52B56-F93E-4CE2-8993-6006D968765B}" type="presParOf" srcId="{45836D4C-6160-4931-8B13-9AC1E5D7B57B}" destId="{8A194A6A-EB3F-41A9-9EDD-D0560BFD70F2}" srcOrd="0" destOrd="0" presId="urn:microsoft.com/office/officeart/2005/8/layout/pyramid3"/>
    <dgm:cxn modelId="{E4353908-FE58-43B0-9C02-0D63311166FA}" type="presParOf" srcId="{45836D4C-6160-4931-8B13-9AC1E5D7B57B}" destId="{F2F47D72-5BE8-4876-9699-A63578B6EDEF}" srcOrd="1" destOrd="0" presId="urn:microsoft.com/office/officeart/2005/8/layout/pyramid3"/>
    <dgm:cxn modelId="{59C673C1-58E1-475E-BC44-9C764BB5A439}" type="presParOf" srcId="{D42630A8-7AFF-490A-8BE5-657748910036}" destId="{A984C147-1F9D-4646-B48B-A49CD6A468F6}" srcOrd="1" destOrd="0" presId="urn:microsoft.com/office/officeart/2005/8/layout/pyramid3"/>
    <dgm:cxn modelId="{69A19D70-8877-41F3-9FCD-B6E4293F85FD}" type="presParOf" srcId="{A984C147-1F9D-4646-B48B-A49CD6A468F6}" destId="{5A17D806-CABF-4A3A-AB9A-C9B6707D8E30}" srcOrd="0" destOrd="0" presId="urn:microsoft.com/office/officeart/2005/8/layout/pyramid3"/>
    <dgm:cxn modelId="{26844A61-A9B8-4461-B579-C7D623AA9AF6}" type="presParOf" srcId="{A984C147-1F9D-4646-B48B-A49CD6A468F6}" destId="{D2E4277F-5573-4AAB-AF09-443223FFA1F8}" srcOrd="1" destOrd="0" presId="urn:microsoft.com/office/officeart/2005/8/layout/pyramid3"/>
    <dgm:cxn modelId="{4D2B78AD-BCE1-472D-9A21-9A06380F5595}" type="presParOf" srcId="{D42630A8-7AFF-490A-8BE5-657748910036}" destId="{A2DAA4E1-CB88-4A71-AED9-3A366247975F}" srcOrd="2" destOrd="0" presId="urn:microsoft.com/office/officeart/2005/8/layout/pyramid3"/>
    <dgm:cxn modelId="{E5356202-A5B4-408B-86A8-CDC3DB34394C}" type="presParOf" srcId="{A2DAA4E1-CB88-4A71-AED9-3A366247975F}" destId="{DE939453-5915-449C-BC1E-9EC44756D9E3}" srcOrd="0" destOrd="0" presId="urn:microsoft.com/office/officeart/2005/8/layout/pyramid3"/>
    <dgm:cxn modelId="{18B58930-AB60-4C9C-A21F-6A5708DE4D85}" type="presParOf" srcId="{A2DAA4E1-CB88-4A71-AED9-3A366247975F}" destId="{34262E67-3A2F-411B-B11B-405D738AB6FC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FEF62D-2D33-4A68-94E0-04D87A09CAE8}" type="doc">
      <dgm:prSet loTypeId="urn:microsoft.com/office/officeart/2005/8/layout/pyramid3" loCatId="pyramid" qsTypeId="urn:microsoft.com/office/officeart/2005/8/quickstyle/simple1" qsCatId="simple" csTypeId="urn:microsoft.com/office/officeart/2005/8/colors/accent3_3" csCatId="accent3" phldr="1"/>
      <dgm:spPr/>
    </dgm:pt>
    <dgm:pt modelId="{921E9427-AFF1-4774-A07D-FFB07E824878}">
      <dgm:prSet phldrT="[Text]" custT="1"/>
      <dgm:spPr/>
      <dgm:t>
        <a:bodyPr/>
        <a:lstStyle/>
        <a:p>
          <a:r>
            <a:rPr lang="cs-CZ" sz="2800" b="1" dirty="0" smtClean="0"/>
            <a:t>příjímací řízení, </a:t>
          </a:r>
          <a:br>
            <a:rPr lang="cs-CZ" sz="2800" b="1" dirty="0" smtClean="0"/>
          </a:br>
          <a:r>
            <a:rPr lang="cs-CZ" sz="2800" b="1" dirty="0" smtClean="0"/>
            <a:t>22. a 23. 4. 2014, </a:t>
          </a:r>
          <a:br>
            <a:rPr lang="cs-CZ" sz="2800" b="1" dirty="0" smtClean="0"/>
          </a:br>
          <a:r>
            <a:rPr lang="cs-CZ" sz="2800" b="1" dirty="0" smtClean="0"/>
            <a:t>SŠE Ostrava</a:t>
          </a:r>
          <a:endParaRPr lang="cs-CZ" sz="2800" b="1" dirty="0"/>
        </a:p>
      </dgm:t>
    </dgm:pt>
    <dgm:pt modelId="{1DF46113-4302-4652-B236-603750ACB263}" type="parTrans" cxnId="{FAFEBC44-49DF-4AAF-BBD5-4C04E9597D6D}">
      <dgm:prSet/>
      <dgm:spPr/>
      <dgm:t>
        <a:bodyPr/>
        <a:lstStyle/>
        <a:p>
          <a:endParaRPr lang="cs-CZ"/>
        </a:p>
      </dgm:t>
    </dgm:pt>
    <dgm:pt modelId="{922CE9AA-E04B-41FE-8161-BA0F453396CC}" type="sibTrans" cxnId="{FAFEBC44-49DF-4AAF-BBD5-4C04E9597D6D}">
      <dgm:prSet/>
      <dgm:spPr/>
      <dgm:t>
        <a:bodyPr/>
        <a:lstStyle/>
        <a:p>
          <a:endParaRPr lang="cs-CZ"/>
        </a:p>
      </dgm:t>
    </dgm:pt>
    <dgm:pt modelId="{055099BE-5FE1-47A9-869D-2D0C45CCE207}">
      <dgm:prSet phldrT="[Text]" custT="1"/>
      <dgm:spPr/>
      <dgm:t>
        <a:bodyPr/>
        <a:lstStyle/>
        <a:p>
          <a:r>
            <a:rPr lang="cs-CZ" sz="2800" b="1" dirty="0" smtClean="0"/>
            <a:t>písemnou formou</a:t>
          </a:r>
          <a:endParaRPr lang="cs-CZ" sz="2800" b="1" dirty="0"/>
        </a:p>
      </dgm:t>
    </dgm:pt>
    <dgm:pt modelId="{19182AFA-0652-41D3-A0EE-4B6A98E60AFC}" type="parTrans" cxnId="{390CFB44-0087-4651-984B-F99380699441}">
      <dgm:prSet/>
      <dgm:spPr/>
      <dgm:t>
        <a:bodyPr/>
        <a:lstStyle/>
        <a:p>
          <a:endParaRPr lang="cs-CZ"/>
        </a:p>
      </dgm:t>
    </dgm:pt>
    <dgm:pt modelId="{C7BADBD0-772F-4FAC-8EB2-14A4767D317E}" type="sibTrans" cxnId="{390CFB44-0087-4651-984B-F99380699441}">
      <dgm:prSet/>
      <dgm:spPr/>
      <dgm:t>
        <a:bodyPr/>
        <a:lstStyle/>
        <a:p>
          <a:endParaRPr lang="cs-CZ"/>
        </a:p>
      </dgm:t>
    </dgm:pt>
    <dgm:pt modelId="{62EAB3F1-45C4-45EE-8F4F-B4C31669A405}">
      <dgm:prSet phldrT="[Text]" custT="1"/>
      <dgm:spPr/>
      <dgm:t>
        <a:bodyPr/>
        <a:lstStyle/>
        <a:p>
          <a:endParaRPr lang="cs-CZ" sz="2800" b="1" dirty="0"/>
        </a:p>
      </dgm:t>
    </dgm:pt>
    <dgm:pt modelId="{17DB9B44-3EBF-41D9-80A1-11AD62F0901C}" type="parTrans" cxnId="{05B7BDFD-ADFF-4DF4-BB15-EFFF555AAB36}">
      <dgm:prSet/>
      <dgm:spPr/>
      <dgm:t>
        <a:bodyPr/>
        <a:lstStyle/>
        <a:p>
          <a:endParaRPr lang="cs-CZ"/>
        </a:p>
      </dgm:t>
    </dgm:pt>
    <dgm:pt modelId="{B0F56670-F4B1-4938-BEDA-D0165C6FE92F}" type="sibTrans" cxnId="{05B7BDFD-ADFF-4DF4-BB15-EFFF555AAB36}">
      <dgm:prSet/>
      <dgm:spPr/>
      <dgm:t>
        <a:bodyPr/>
        <a:lstStyle/>
        <a:p>
          <a:endParaRPr lang="cs-CZ"/>
        </a:p>
      </dgm:t>
    </dgm:pt>
    <dgm:pt modelId="{D42630A8-7AFF-490A-8BE5-657748910036}" type="pres">
      <dgm:prSet presAssocID="{FCFEF62D-2D33-4A68-94E0-04D87A09CAE8}" presName="Name0" presStyleCnt="0">
        <dgm:presLayoutVars>
          <dgm:dir/>
          <dgm:animLvl val="lvl"/>
          <dgm:resizeHandles val="exact"/>
        </dgm:presLayoutVars>
      </dgm:prSet>
      <dgm:spPr/>
    </dgm:pt>
    <dgm:pt modelId="{45836D4C-6160-4931-8B13-9AC1E5D7B57B}" type="pres">
      <dgm:prSet presAssocID="{921E9427-AFF1-4774-A07D-FFB07E824878}" presName="Name8" presStyleCnt="0"/>
      <dgm:spPr/>
    </dgm:pt>
    <dgm:pt modelId="{8A194A6A-EB3F-41A9-9EDD-D0560BFD70F2}" type="pres">
      <dgm:prSet presAssocID="{921E9427-AFF1-4774-A07D-FFB07E824878}" presName="level" presStyleLbl="node1" presStyleIdx="0" presStyleCnt="3" custLinFactY="-75000" custLinFactNeighborX="20968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2F47D72-5BE8-4876-9699-A63578B6EDEF}" type="pres">
      <dgm:prSet presAssocID="{921E9427-AFF1-4774-A07D-FFB07E82487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984C147-1F9D-4646-B48B-A49CD6A468F6}" type="pres">
      <dgm:prSet presAssocID="{055099BE-5FE1-47A9-869D-2D0C45CCE207}" presName="Name8" presStyleCnt="0"/>
      <dgm:spPr/>
    </dgm:pt>
    <dgm:pt modelId="{5A17D806-CABF-4A3A-AB9A-C9B6707D8E30}" type="pres">
      <dgm:prSet presAssocID="{055099BE-5FE1-47A9-869D-2D0C45CCE207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2E4277F-5573-4AAB-AF09-443223FFA1F8}" type="pres">
      <dgm:prSet presAssocID="{055099BE-5FE1-47A9-869D-2D0C45CCE20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2DAA4E1-CB88-4A71-AED9-3A366247975F}" type="pres">
      <dgm:prSet presAssocID="{62EAB3F1-45C4-45EE-8F4F-B4C31669A405}" presName="Name8" presStyleCnt="0"/>
      <dgm:spPr/>
    </dgm:pt>
    <dgm:pt modelId="{DE939453-5915-449C-BC1E-9EC44756D9E3}" type="pres">
      <dgm:prSet presAssocID="{62EAB3F1-45C4-45EE-8F4F-B4C31669A405}" presName="level" presStyleLbl="node1" presStyleIdx="2" presStyleCnt="3" custScaleX="102439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4262E67-3A2F-411B-B11B-405D738AB6FC}" type="pres">
      <dgm:prSet presAssocID="{62EAB3F1-45C4-45EE-8F4F-B4C31669A40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3AC6DDF4-C7EF-4175-872E-653B2ADD4D58}" type="presOf" srcId="{055099BE-5FE1-47A9-869D-2D0C45CCE207}" destId="{5A17D806-CABF-4A3A-AB9A-C9B6707D8E30}" srcOrd="0" destOrd="0" presId="urn:microsoft.com/office/officeart/2005/8/layout/pyramid3"/>
    <dgm:cxn modelId="{79C020B5-8401-46DA-BC4D-CDE3FDC92B94}" type="presOf" srcId="{921E9427-AFF1-4774-A07D-FFB07E824878}" destId="{F2F47D72-5BE8-4876-9699-A63578B6EDEF}" srcOrd="1" destOrd="0" presId="urn:microsoft.com/office/officeart/2005/8/layout/pyramid3"/>
    <dgm:cxn modelId="{436462FD-73D9-44CC-AB65-1BFB849AF835}" type="presOf" srcId="{921E9427-AFF1-4774-A07D-FFB07E824878}" destId="{8A194A6A-EB3F-41A9-9EDD-D0560BFD70F2}" srcOrd="0" destOrd="0" presId="urn:microsoft.com/office/officeart/2005/8/layout/pyramid3"/>
    <dgm:cxn modelId="{05B7BDFD-ADFF-4DF4-BB15-EFFF555AAB36}" srcId="{FCFEF62D-2D33-4A68-94E0-04D87A09CAE8}" destId="{62EAB3F1-45C4-45EE-8F4F-B4C31669A405}" srcOrd="2" destOrd="0" parTransId="{17DB9B44-3EBF-41D9-80A1-11AD62F0901C}" sibTransId="{B0F56670-F4B1-4938-BEDA-D0165C6FE92F}"/>
    <dgm:cxn modelId="{682D8598-FFED-4B72-AC56-C6ED95D924C1}" type="presOf" srcId="{055099BE-5FE1-47A9-869D-2D0C45CCE207}" destId="{D2E4277F-5573-4AAB-AF09-443223FFA1F8}" srcOrd="1" destOrd="0" presId="urn:microsoft.com/office/officeart/2005/8/layout/pyramid3"/>
    <dgm:cxn modelId="{144E4C64-7F72-4D8C-8E48-5E80BC23941C}" type="presOf" srcId="{62EAB3F1-45C4-45EE-8F4F-B4C31669A405}" destId="{DE939453-5915-449C-BC1E-9EC44756D9E3}" srcOrd="0" destOrd="0" presId="urn:microsoft.com/office/officeart/2005/8/layout/pyramid3"/>
    <dgm:cxn modelId="{390CFB44-0087-4651-984B-F99380699441}" srcId="{FCFEF62D-2D33-4A68-94E0-04D87A09CAE8}" destId="{055099BE-5FE1-47A9-869D-2D0C45CCE207}" srcOrd="1" destOrd="0" parTransId="{19182AFA-0652-41D3-A0EE-4B6A98E60AFC}" sibTransId="{C7BADBD0-772F-4FAC-8EB2-14A4767D317E}"/>
    <dgm:cxn modelId="{20E4BD05-85A8-4C5A-BFC9-508CD72ABD99}" type="presOf" srcId="{FCFEF62D-2D33-4A68-94E0-04D87A09CAE8}" destId="{D42630A8-7AFF-490A-8BE5-657748910036}" srcOrd="0" destOrd="0" presId="urn:microsoft.com/office/officeart/2005/8/layout/pyramid3"/>
    <dgm:cxn modelId="{E63BF1DF-DAE8-4A12-A5EF-C821F74FF0E5}" type="presOf" srcId="{62EAB3F1-45C4-45EE-8F4F-B4C31669A405}" destId="{34262E67-3A2F-411B-B11B-405D738AB6FC}" srcOrd="1" destOrd="0" presId="urn:microsoft.com/office/officeart/2005/8/layout/pyramid3"/>
    <dgm:cxn modelId="{FAFEBC44-49DF-4AAF-BBD5-4C04E9597D6D}" srcId="{FCFEF62D-2D33-4A68-94E0-04D87A09CAE8}" destId="{921E9427-AFF1-4774-A07D-FFB07E824878}" srcOrd="0" destOrd="0" parTransId="{1DF46113-4302-4652-B236-603750ACB263}" sibTransId="{922CE9AA-E04B-41FE-8161-BA0F453396CC}"/>
    <dgm:cxn modelId="{7F34ED40-DBB1-4648-AB88-8E6859DE2B60}" type="presParOf" srcId="{D42630A8-7AFF-490A-8BE5-657748910036}" destId="{45836D4C-6160-4931-8B13-9AC1E5D7B57B}" srcOrd="0" destOrd="0" presId="urn:microsoft.com/office/officeart/2005/8/layout/pyramid3"/>
    <dgm:cxn modelId="{83FA69FD-5C02-47E3-8168-FFFE019B602A}" type="presParOf" srcId="{45836D4C-6160-4931-8B13-9AC1E5D7B57B}" destId="{8A194A6A-EB3F-41A9-9EDD-D0560BFD70F2}" srcOrd="0" destOrd="0" presId="urn:microsoft.com/office/officeart/2005/8/layout/pyramid3"/>
    <dgm:cxn modelId="{ACB29776-A3C4-4BE9-874E-E54DA8814F45}" type="presParOf" srcId="{45836D4C-6160-4931-8B13-9AC1E5D7B57B}" destId="{F2F47D72-5BE8-4876-9699-A63578B6EDEF}" srcOrd="1" destOrd="0" presId="urn:microsoft.com/office/officeart/2005/8/layout/pyramid3"/>
    <dgm:cxn modelId="{231712CC-7E03-4D90-9313-00390BEEB284}" type="presParOf" srcId="{D42630A8-7AFF-490A-8BE5-657748910036}" destId="{A984C147-1F9D-4646-B48B-A49CD6A468F6}" srcOrd="1" destOrd="0" presId="urn:microsoft.com/office/officeart/2005/8/layout/pyramid3"/>
    <dgm:cxn modelId="{2DE22C0B-7951-47F4-B626-9E614E9A838A}" type="presParOf" srcId="{A984C147-1F9D-4646-B48B-A49CD6A468F6}" destId="{5A17D806-CABF-4A3A-AB9A-C9B6707D8E30}" srcOrd="0" destOrd="0" presId="urn:microsoft.com/office/officeart/2005/8/layout/pyramid3"/>
    <dgm:cxn modelId="{F4F7BA02-7133-4B1B-9D03-0CC2029BC044}" type="presParOf" srcId="{A984C147-1F9D-4646-B48B-A49CD6A468F6}" destId="{D2E4277F-5573-4AAB-AF09-443223FFA1F8}" srcOrd="1" destOrd="0" presId="urn:microsoft.com/office/officeart/2005/8/layout/pyramid3"/>
    <dgm:cxn modelId="{ACD8A3A2-A4CD-4F5E-8556-95919BC81E63}" type="presParOf" srcId="{D42630A8-7AFF-490A-8BE5-657748910036}" destId="{A2DAA4E1-CB88-4A71-AED9-3A366247975F}" srcOrd="2" destOrd="0" presId="urn:microsoft.com/office/officeart/2005/8/layout/pyramid3"/>
    <dgm:cxn modelId="{70FCBFFF-1BB7-48F6-BA61-AE969F981ACB}" type="presParOf" srcId="{A2DAA4E1-CB88-4A71-AED9-3A366247975F}" destId="{DE939453-5915-449C-BC1E-9EC44756D9E3}" srcOrd="0" destOrd="0" presId="urn:microsoft.com/office/officeart/2005/8/layout/pyramid3"/>
    <dgm:cxn modelId="{218A877F-B208-4191-93A0-F237447514A8}" type="presParOf" srcId="{A2DAA4E1-CB88-4A71-AED9-3A366247975F}" destId="{34262E67-3A2F-411B-B11B-405D738AB6FC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194A6A-EB3F-41A9-9EDD-D0560BFD70F2}">
      <dsp:nvSpPr>
        <dsp:cNvPr id="0" name=""/>
        <dsp:cNvSpPr/>
      </dsp:nvSpPr>
      <dsp:spPr>
        <a:xfrm rot="10800000">
          <a:off x="0" y="0"/>
          <a:ext cx="4724399" cy="914400"/>
        </a:xfrm>
        <a:prstGeom prst="trapezoid">
          <a:avLst>
            <a:gd name="adj" fmla="val 86111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b="1" kern="1200" dirty="0" smtClean="0"/>
            <a:t>kdo, co, kdy , kde</a:t>
          </a:r>
          <a:endParaRPr lang="cs-CZ" sz="2800" b="1" kern="1200" dirty="0"/>
        </a:p>
      </dsp:txBody>
      <dsp:txXfrm rot="-10800000">
        <a:off x="826769" y="0"/>
        <a:ext cx="3070860" cy="914400"/>
      </dsp:txXfrm>
    </dsp:sp>
    <dsp:sp modelId="{5A17D806-CABF-4A3A-AB9A-C9B6707D8E30}">
      <dsp:nvSpPr>
        <dsp:cNvPr id="0" name=""/>
        <dsp:cNvSpPr/>
      </dsp:nvSpPr>
      <dsp:spPr>
        <a:xfrm rot="10800000">
          <a:off x="787399" y="914400"/>
          <a:ext cx="3149599" cy="914400"/>
        </a:xfrm>
        <a:prstGeom prst="trapezoid">
          <a:avLst>
            <a:gd name="adj" fmla="val 86111"/>
          </a:avLst>
        </a:prstGeom>
        <a:solidFill>
          <a:schemeClr val="accent3">
            <a:shade val="80000"/>
            <a:hueOff val="-166107"/>
            <a:satOff val="-21548"/>
            <a:lumOff val="171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b="1" kern="1200" dirty="0" smtClean="0"/>
            <a:t>proč, jak</a:t>
          </a:r>
          <a:endParaRPr lang="cs-CZ" sz="2800" b="1" kern="1200" dirty="0"/>
        </a:p>
      </dsp:txBody>
      <dsp:txXfrm rot="-10800000">
        <a:off x="1338579" y="914400"/>
        <a:ext cx="2047240" cy="914400"/>
      </dsp:txXfrm>
    </dsp:sp>
    <dsp:sp modelId="{DE939453-5915-449C-BC1E-9EC44756D9E3}">
      <dsp:nvSpPr>
        <dsp:cNvPr id="0" name=""/>
        <dsp:cNvSpPr/>
      </dsp:nvSpPr>
      <dsp:spPr>
        <a:xfrm rot="10800000">
          <a:off x="1574799" y="1828800"/>
          <a:ext cx="1574799" cy="914400"/>
        </a:xfrm>
        <a:prstGeom prst="trapezoid">
          <a:avLst>
            <a:gd name="adj" fmla="val 86111"/>
          </a:avLst>
        </a:prstGeom>
        <a:solidFill>
          <a:schemeClr val="accent3">
            <a:shade val="80000"/>
            <a:hueOff val="-332214"/>
            <a:satOff val="-43095"/>
            <a:lumOff val="343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b="1" kern="1200" dirty="0" smtClean="0"/>
            <a:t>další údaje</a:t>
          </a:r>
          <a:endParaRPr lang="cs-CZ" sz="2800" b="1" kern="1200" dirty="0"/>
        </a:p>
      </dsp:txBody>
      <dsp:txXfrm rot="-10800000">
        <a:off x="1574799" y="1828800"/>
        <a:ext cx="1574799" cy="914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194A6A-EB3F-41A9-9EDD-D0560BFD70F2}">
      <dsp:nvSpPr>
        <dsp:cNvPr id="0" name=""/>
        <dsp:cNvSpPr/>
      </dsp:nvSpPr>
      <dsp:spPr>
        <a:xfrm rot="10800000">
          <a:off x="0" y="0"/>
          <a:ext cx="6248399" cy="1216786"/>
        </a:xfrm>
        <a:prstGeom prst="trapezoid">
          <a:avLst>
            <a:gd name="adj" fmla="val 85586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b="1" kern="1200" dirty="0" smtClean="0"/>
            <a:t>příjímací řízení, </a:t>
          </a:r>
          <a:br>
            <a:rPr lang="cs-CZ" sz="2800" b="1" kern="1200" dirty="0" smtClean="0"/>
          </a:br>
          <a:r>
            <a:rPr lang="cs-CZ" sz="2800" b="1" kern="1200" dirty="0" smtClean="0"/>
            <a:t>22. a 23. 4. 2014, </a:t>
          </a:r>
          <a:br>
            <a:rPr lang="cs-CZ" sz="2800" b="1" kern="1200" dirty="0" smtClean="0"/>
          </a:br>
          <a:r>
            <a:rPr lang="cs-CZ" sz="2800" b="1" kern="1200" dirty="0" smtClean="0"/>
            <a:t>SŠE Ostrava</a:t>
          </a:r>
          <a:endParaRPr lang="cs-CZ" sz="2800" b="1" kern="1200" dirty="0"/>
        </a:p>
      </dsp:txBody>
      <dsp:txXfrm rot="-10800000">
        <a:off x="1093469" y="0"/>
        <a:ext cx="4061460" cy="1216786"/>
      </dsp:txXfrm>
    </dsp:sp>
    <dsp:sp modelId="{5A17D806-CABF-4A3A-AB9A-C9B6707D8E30}">
      <dsp:nvSpPr>
        <dsp:cNvPr id="0" name=""/>
        <dsp:cNvSpPr/>
      </dsp:nvSpPr>
      <dsp:spPr>
        <a:xfrm rot="10800000">
          <a:off x="1041400" y="1216787"/>
          <a:ext cx="4165599" cy="1216786"/>
        </a:xfrm>
        <a:prstGeom prst="trapezoid">
          <a:avLst>
            <a:gd name="adj" fmla="val 85586"/>
          </a:avLst>
        </a:prstGeom>
        <a:solidFill>
          <a:schemeClr val="accent3">
            <a:shade val="80000"/>
            <a:hueOff val="-166107"/>
            <a:satOff val="-21548"/>
            <a:lumOff val="171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b="1" kern="1200" dirty="0" smtClean="0"/>
            <a:t>písemnou formou</a:t>
          </a:r>
          <a:endParaRPr lang="cs-CZ" sz="2800" b="1" kern="1200" dirty="0"/>
        </a:p>
      </dsp:txBody>
      <dsp:txXfrm rot="-10800000">
        <a:off x="1770380" y="1216787"/>
        <a:ext cx="2707640" cy="1216786"/>
      </dsp:txXfrm>
    </dsp:sp>
    <dsp:sp modelId="{DE939453-5915-449C-BC1E-9EC44756D9E3}">
      <dsp:nvSpPr>
        <dsp:cNvPr id="0" name=""/>
        <dsp:cNvSpPr/>
      </dsp:nvSpPr>
      <dsp:spPr>
        <a:xfrm rot="10800000">
          <a:off x="2057400" y="2433573"/>
          <a:ext cx="2133599" cy="1216786"/>
        </a:xfrm>
        <a:prstGeom prst="trapezoid">
          <a:avLst>
            <a:gd name="adj" fmla="val 85586"/>
          </a:avLst>
        </a:prstGeom>
        <a:solidFill>
          <a:schemeClr val="accent3">
            <a:shade val="80000"/>
            <a:hueOff val="-332214"/>
            <a:satOff val="-43095"/>
            <a:lumOff val="343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800" b="1" kern="1200" dirty="0"/>
        </a:p>
      </dsp:txBody>
      <dsp:txXfrm rot="-10800000">
        <a:off x="2057400" y="2433573"/>
        <a:ext cx="2133599" cy="12167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863098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VY_32_INOVACE_499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Sloh/Slohové útvary administrativního stylu - úřední zpráva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Duben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úřední styl, strukturovaná forma, obrácená pyramida, aktuálnost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MAŠKOVÁ</a:t>
            </a:r>
            <a:r>
              <a:rPr lang="cs-CZ" sz="2000" dirty="0"/>
              <a:t>, Drahuše. </a:t>
            </a:r>
            <a:r>
              <a:rPr lang="cs-CZ" sz="2000" i="1" dirty="0"/>
              <a:t>Český jazyk: přehled středoškolského učiva</a:t>
            </a:r>
            <a:r>
              <a:rPr lang="cs-CZ" sz="2000" dirty="0"/>
              <a:t>. 1. vyd. Třebíč: Petra </a:t>
            </a:r>
            <a:r>
              <a:rPr lang="cs-CZ" sz="2000" dirty="0" err="1"/>
              <a:t>Velanová</a:t>
            </a:r>
            <a:r>
              <a:rPr lang="cs-CZ" sz="2000" dirty="0"/>
              <a:t>, 2005, 175 s. Maturita. ISBN 80-902-5715-1.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Český jazyk v kostce. 1. vyd. Havlíčkův Brod: Fragment, 1996, 104 s. ISBN 80-720-0041-1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BARONE, Hana. </a:t>
            </a:r>
            <a:r>
              <a:rPr lang="cs-CZ" sz="2000" i="1" dirty="0"/>
              <a:t>Cvičebnice českého jazyka, aneb, Co byste měli znát ze základní školy: [(nejen k přijímacím zkouškám na SŠ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c2007, 248 s. Průvodce (</a:t>
            </a:r>
            <a:r>
              <a:rPr lang="cs-CZ" sz="2000" dirty="0" err="1"/>
              <a:t>Didaktis</a:t>
            </a:r>
            <a:r>
              <a:rPr lang="cs-CZ" sz="2000" dirty="0"/>
              <a:t>). ISBN 978-807-3580-841.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vysvětluje vznik slohového útvaru administrativního stylu úřední zprávy, její strukturu a seznamuje s jejími nejtypičtějšími znaky.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464242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si přepíší zprávu do sešitů a na základě textu vyplní obrácenou pyramidu a své odpovědi porovnají s odpověďmi v prezentaci.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</a:t>
            </a: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stylu</a:t>
            </a:r>
            <a:b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Úřední zpráva</a:t>
            </a:r>
            <a:endParaRPr lang="cs-CZ" sz="3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83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Úřední zpráva je slohový útvar administrativního stylu, </a:t>
            </a:r>
            <a:r>
              <a:rPr lang="cs-CZ" sz="2800" dirty="0" smtClean="0"/>
              <a:t>jenž </a:t>
            </a:r>
            <a:r>
              <a:rPr lang="cs-CZ" sz="2800" dirty="0" smtClean="0"/>
              <a:t>stručně informuje o události, která již proběhla</a:t>
            </a:r>
            <a:br>
              <a:rPr lang="cs-CZ" sz="2800" dirty="0" smtClean="0"/>
            </a:br>
            <a:r>
              <a:rPr lang="cs-CZ" sz="2800" dirty="0" smtClean="0"/>
              <a:t>a zároveň ji hodnotí.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2133600"/>
            <a:ext cx="88392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Znaky úřední zprávy: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stručnost a jasnost;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přesnost;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objektivní sdělovaní informací;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aktuálnost;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logická výstavba;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citová neutrálnost;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spisovný jazyk.</a:t>
            </a:r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b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Úřední zpráva</a:t>
            </a:r>
          </a:p>
        </p:txBody>
      </p:sp>
    </p:spTree>
    <p:extLst>
      <p:ext uri="{BB962C8B-B14F-4D97-AF65-F5344CB8AC3E}">
        <p14:creationId xmlns:p14="http://schemas.microsoft.com/office/powerpoint/2010/main" val="32558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1752600"/>
            <a:ext cx="88392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Druhy zpráv: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informační (informuje o události, situaci, věci);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kontrolní (přináší kritický názor na věc zprávy);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rozborové (rozsáhle odůvodňuje, vysvětluje).</a:t>
            </a:r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b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Úřední zpráva</a:t>
            </a:r>
          </a:p>
        </p:txBody>
      </p:sp>
    </p:spTree>
    <p:extLst>
      <p:ext uri="{BB962C8B-B14F-4D97-AF65-F5344CB8AC3E}">
        <p14:creationId xmlns:p14="http://schemas.microsoft.com/office/powerpoint/2010/main" val="104272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1752600"/>
            <a:ext cx="88392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Struktura úřední zprávy: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Struktura neboli kompozice úřední zprávy je chronologická a bývá zobrazována ve tvaru </a:t>
            </a:r>
            <a:r>
              <a:rPr lang="cs-CZ" sz="2800" b="1" dirty="0" smtClean="0"/>
              <a:t>obrácené pyramidy.</a:t>
            </a:r>
            <a:endParaRPr lang="cs-CZ" sz="2800" dirty="0" smtClean="0"/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b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Úřední zpráva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87085307"/>
              </p:ext>
            </p:extLst>
          </p:nvPr>
        </p:nvGraphicFramePr>
        <p:xfrm>
          <a:off x="990600" y="4114800"/>
          <a:ext cx="47244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1066800" y="3505200"/>
            <a:ext cx="449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Titulek</a:t>
            </a:r>
            <a:endParaRPr lang="cs-CZ" sz="28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361709" y="4191000"/>
            <a:ext cx="5056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0" dirty="0" smtClean="0">
                <a:latin typeface="Arial"/>
                <a:cs typeface="Arial"/>
              </a:rPr>
              <a:t>}</a:t>
            </a:r>
            <a:endParaRPr lang="cs-CZ" sz="80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5832765" y="4714220"/>
            <a:ext cx="335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n</a:t>
            </a:r>
            <a:r>
              <a:rPr lang="cs-CZ" sz="2800" dirty="0" smtClean="0"/>
              <a:t>ejdůležitější údaje</a:t>
            </a:r>
            <a:endParaRPr lang="cs-CZ" sz="28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703620" y="6220691"/>
            <a:ext cx="419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další údaje a hodnocení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543090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A194A6A-EB3F-41A9-9EDD-D0560BFD7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8A194A6A-EB3F-41A9-9EDD-D0560BFD7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graphicEl>
                                              <a:dgm id="{8A194A6A-EB3F-41A9-9EDD-D0560BFD7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graphicEl>
                                              <a:dgm id="{8A194A6A-EB3F-41A9-9EDD-D0560BFD70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A17D806-CABF-4A3A-AB9A-C9B6707D8E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graphicEl>
                                              <a:dgm id="{5A17D806-CABF-4A3A-AB9A-C9B6707D8E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graphicEl>
                                              <a:dgm id="{5A17D806-CABF-4A3A-AB9A-C9B6707D8E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graphicEl>
                                              <a:dgm id="{5A17D806-CABF-4A3A-AB9A-C9B6707D8E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E939453-5915-449C-BC1E-9EC44756D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graphicEl>
                                              <a:dgm id="{DE939453-5915-449C-BC1E-9EC44756D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graphicEl>
                                              <a:dgm id="{DE939453-5915-449C-BC1E-9EC44756D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graphicEl>
                                              <a:dgm id="{DE939453-5915-449C-BC1E-9EC44756D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 bld="one"/>
        </p:bldSub>
      </p:bldGraphic>
      <p:bldP spid="4" grpId="0"/>
      <p:bldP spid="7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</a:t>
            </a: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stylu</a:t>
            </a:r>
            <a:b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Úřední </a:t>
            </a: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zpráva </a:t>
            </a: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cvičení</a:t>
            </a:r>
            <a:endParaRPr lang="cs-CZ" sz="3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0" y="1847120"/>
            <a:ext cx="91440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Příjímací řízení na SŠE Ostrava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Ve dnech 22. a 23. 4. 2014 proběhla dvě kola přijímacích zkoušek na SŠE Ostrava. Písemných testů se zúčastnilo 125 ze 127 přihlášených žáků. Výsledky a informace o přijetí ke studiu byly oznámeny 24. 4. 2014 na internetových stránkách školy</a:t>
            </a:r>
            <a:r>
              <a:rPr lang="cs-CZ" sz="2800" dirty="0"/>
              <a:t>. Z dotazníku vyplynulo, že náročnější </a:t>
            </a:r>
            <a:r>
              <a:rPr lang="cs-CZ" sz="2800" dirty="0" smtClean="0"/>
              <a:t>byly </a:t>
            </a:r>
            <a:r>
              <a:rPr lang="cs-CZ" sz="2800" dirty="0"/>
              <a:t>testy z matematiky. </a:t>
            </a:r>
            <a:endParaRPr lang="cs-CZ" sz="2800" dirty="0" smtClean="0"/>
          </a:p>
        </p:txBody>
      </p:sp>
      <p:sp>
        <p:nvSpPr>
          <p:cNvPr id="2" name="TextovéPole 1"/>
          <p:cNvSpPr txBox="1"/>
          <p:nvPr/>
        </p:nvSpPr>
        <p:spPr>
          <a:xfrm>
            <a:off x="152400" y="5486400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solidFill>
                  <a:srgbClr val="FF0000"/>
                </a:solidFill>
              </a:rPr>
              <a:t>Na základě zprávy vyplňte obrácenou pyramidu.</a:t>
            </a:r>
            <a:endParaRPr lang="cs-CZ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67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</a:t>
            </a: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stylu</a:t>
            </a:r>
            <a:b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Úřední </a:t>
            </a: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zpráva </a:t>
            </a: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cvičení</a:t>
            </a:r>
            <a:endParaRPr lang="cs-CZ" sz="3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152400" y="5486400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solidFill>
                  <a:srgbClr val="FF0000"/>
                </a:solidFill>
              </a:rPr>
              <a:t>Na základě zprávy vyplňte obrácenou pyramidu.</a:t>
            </a:r>
            <a:endParaRPr lang="cs-CZ" sz="2800" dirty="0">
              <a:solidFill>
                <a:srgbClr val="FF0000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18440717"/>
              </p:ext>
            </p:extLst>
          </p:nvPr>
        </p:nvGraphicFramePr>
        <p:xfrm>
          <a:off x="1524000" y="1759838"/>
          <a:ext cx="6248400" cy="36503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1406236" y="4291087"/>
            <a:ext cx="655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cs-CZ" sz="2400" b="1" dirty="0" smtClean="0"/>
              <a:t>výsledky </a:t>
            </a:r>
            <a:r>
              <a:rPr lang="cs-CZ" sz="2400" b="1" dirty="0"/>
              <a:t>na internetových </a:t>
            </a:r>
            <a:r>
              <a:rPr lang="cs-CZ" sz="2400" b="1" dirty="0" smtClean="0"/>
              <a:t>stránkách,</a:t>
            </a:r>
            <a:br>
              <a:rPr lang="cs-CZ" sz="2400" b="1" dirty="0" smtClean="0"/>
            </a:br>
            <a:r>
              <a:rPr lang="cs-CZ" sz="2400" b="1" dirty="0" smtClean="0"/>
              <a:t>těžší </a:t>
            </a:r>
            <a:r>
              <a:rPr lang="cs-CZ" sz="2400" b="1" dirty="0"/>
              <a:t>matematika</a:t>
            </a:r>
          </a:p>
          <a:p>
            <a:pPr algn="ctr"/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63640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A194A6A-EB3F-41A9-9EDD-D0560BFD7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8A194A6A-EB3F-41A9-9EDD-D0560BFD7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8A194A6A-EB3F-41A9-9EDD-D0560BFD7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graphicEl>
                                              <a:dgm id="{8A194A6A-EB3F-41A9-9EDD-D0560BFD70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A17D806-CABF-4A3A-AB9A-C9B6707D8E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5A17D806-CABF-4A3A-AB9A-C9B6707D8E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graphicEl>
                                              <a:dgm id="{5A17D806-CABF-4A3A-AB9A-C9B6707D8E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5A17D806-CABF-4A3A-AB9A-C9B6707D8E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E939453-5915-449C-BC1E-9EC44756D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graphicEl>
                                              <a:dgm id="{DE939453-5915-449C-BC1E-9EC44756D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graphicEl>
                                              <a:dgm id="{DE939453-5915-449C-BC1E-9EC44756D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dgm id="{DE939453-5915-449C-BC1E-9EC44756D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1371600"/>
            <a:ext cx="861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Úřední zpráva informuje o události, která se stala a měla by o ní podávat všechny podstatné informace.</a:t>
            </a:r>
            <a:r>
              <a:rPr lang="cs-CZ" sz="2800" dirty="0"/>
              <a:t> </a:t>
            </a:r>
            <a:r>
              <a:rPr lang="cs-CZ" sz="2800" dirty="0" smtClean="0"/>
              <a:t>Musí být stručná, výstižná a přesná.</a:t>
            </a:r>
          </a:p>
        </p:txBody>
      </p:sp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1573</TotalTime>
  <Words>499</Words>
  <Application>Microsoft Office PowerPoint</Application>
  <PresentationFormat>Předvádění na obrazovce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169</cp:revision>
  <cp:lastPrinted>1601-01-01T00:00:00Z</cp:lastPrinted>
  <dcterms:created xsi:type="dcterms:W3CDTF">2013-06-25T23:31:44Z</dcterms:created>
  <dcterms:modified xsi:type="dcterms:W3CDTF">2014-05-03T18:56:05Z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