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3" r:id="rId5"/>
    <p:sldId id="274" r:id="rId6"/>
    <p:sldId id="275" r:id="rId7"/>
    <p:sldId id="276" r:id="rId8"/>
    <p:sldId id="277" r:id="rId9"/>
    <p:sldId id="269" r:id="rId10"/>
    <p:sldId id="278" r:id="rId11"/>
    <p:sldId id="26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103730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VY_32_INOVACE_481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Sloh/Odborný funkční styl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Říjen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funkční styl, odborný styl, termíny, fakta, odborně sdělná funkce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736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cs-CZ" sz="2800" b="1" dirty="0" smtClean="0">
                <a:solidFill>
                  <a:srgbClr val="002060"/>
                </a:solidFill>
              </a:rPr>
              <a:t>UKÁZKY: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en-US" sz="2000" i="1" dirty="0" err="1"/>
              <a:t>Malá</a:t>
            </a:r>
            <a:r>
              <a:rPr lang="en-US" sz="2000" i="1" dirty="0"/>
              <a:t> ILUSTROVANÁ ENCYKLOPEDIE</a:t>
            </a:r>
            <a:r>
              <a:rPr lang="en-US" sz="2000" dirty="0"/>
              <a:t> [online]. PRAHA: TN-one, 2013, s. 1-11 [cit. 2013-11-27]. ISBN 978-80-903606-6-2. </a:t>
            </a:r>
            <a:endParaRPr lang="cs-CZ" sz="2000" dirty="0" smtClean="0"/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XANTYPA: kulturně společenský měsíčník. In: KLÍMA, Ivan. </a:t>
            </a:r>
            <a:r>
              <a:rPr lang="cs-CZ" sz="2000" i="1" dirty="0"/>
              <a:t>XANTYPA</a:t>
            </a:r>
            <a:r>
              <a:rPr lang="cs-CZ" sz="2000" dirty="0"/>
              <a:t> [online]. 2013 [cit. 2013-11-27]. Dostupné z: http://www.xantypa.cz/nazory/sloupek-ivana-klimy </a:t>
            </a:r>
            <a:endParaRPr lang="cs-CZ" sz="2000" dirty="0" smtClean="0"/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KAUFLAND ČESKÁ REPUBLIKA V.O.S. </a:t>
            </a:r>
            <a:r>
              <a:rPr lang="cs-CZ" sz="2000" i="1" dirty="0"/>
              <a:t>Kaufland</a:t>
            </a:r>
            <a:r>
              <a:rPr lang="cs-CZ" sz="2000" dirty="0"/>
              <a:t> [online]. 2013 [cit. 2013-11-27]. Dostupné z: http://www.kaufland.cz/Home/index.jsp </a:t>
            </a:r>
            <a:endParaRPr lang="cs-CZ" sz="20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79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BARONE, Hana. </a:t>
            </a:r>
            <a:r>
              <a:rPr lang="cs-CZ" sz="2000" i="1" dirty="0"/>
              <a:t>Cvičebnice českého jazyka, aneb, Co byste měli znát ze základní školy: [(nejen k přijímacím zkouškám na SŠ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c2007, 248 s. Průvodce (</a:t>
            </a:r>
            <a:r>
              <a:rPr lang="cs-CZ" sz="2000" dirty="0" err="1"/>
              <a:t>Didaktis</a:t>
            </a:r>
            <a:r>
              <a:rPr lang="cs-CZ" sz="2000" dirty="0"/>
              <a:t>). ISBN 978-807-3580-841. 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MAŠKOVÁ, Drahuše. </a:t>
            </a:r>
            <a:r>
              <a:rPr lang="cs-CZ" sz="2000" i="1" dirty="0"/>
              <a:t>Český jazyk: přehled středoškolského učiva</a:t>
            </a:r>
            <a:r>
              <a:rPr lang="cs-CZ" sz="2000" dirty="0"/>
              <a:t>. 1. vyd. Třebíč: Petra </a:t>
            </a:r>
            <a:r>
              <a:rPr lang="cs-CZ" sz="2000" dirty="0" err="1"/>
              <a:t>Velanová</a:t>
            </a:r>
            <a:r>
              <a:rPr lang="cs-CZ" sz="2000" dirty="0"/>
              <a:t>, 2005, 175 s. Maturita. ISBN 80-902-5715-1. </a:t>
            </a:r>
            <a:endParaRPr lang="cs-CZ" sz="20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Vzdělávací materiál se zabývá základními znaky odborného funkčního stylu a jeho použitím.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2773948"/>
            <a:ext cx="8305800" cy="249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si žáci přečtou texty tří ukázek. Určí, která ukázka je napsána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odborným stylem,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dále se pokusí určit styly zbývajících ukázek.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 závěru upraví text tak, aby dával logický smysl. Po kliknutí se zobrazí správné řešení.</a:t>
            </a:r>
            <a:endParaRPr lang="cs-CZ" sz="2000" dirty="0" smtClean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Odborný funkční styl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898301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Odborný funkční styl má funkci odborně sdělnou, popřípadě vzdělávací, tzn. slouží k co nejpřesnějšímu podání faktů a poznatků.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Odborný funkční styl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375081"/>
            <a:ext cx="86106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Rysy odborného stylu: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připravenost, propracovanost;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uzavřenost a  celistvost obsahu;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přesnost, úplnost, jednoznačnost;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situační nezakotvenost;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objektivita;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termíny (jednoslovné i sousloví);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forma psaná (mluvená);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jazyková správnost a slohová propracovanost.</a:t>
            </a:r>
          </a:p>
        </p:txBody>
      </p:sp>
    </p:spTree>
    <p:extLst>
      <p:ext uri="{BB962C8B-B14F-4D97-AF65-F5344CB8AC3E}">
        <p14:creationId xmlns:p14="http://schemas.microsoft.com/office/powerpoint/2010/main" val="292725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Odborný funkční styl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375081"/>
            <a:ext cx="86106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Nepřípustné znaky: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emocionalita a expresivnost (citové zabarvení);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nespisovné výrazy.</a:t>
            </a:r>
          </a:p>
        </p:txBody>
      </p:sp>
    </p:spTree>
    <p:extLst>
      <p:ext uri="{BB962C8B-B14F-4D97-AF65-F5344CB8AC3E}">
        <p14:creationId xmlns:p14="http://schemas.microsoft.com/office/powerpoint/2010/main" val="121914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Odborný funkční styl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375081"/>
            <a:ext cx="86106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Použití: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odborné časopisy (Elektro, Amatérské rádio, …);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vědecké publikace (doktorandské práce, publikace o vědeckých objevech a výzkumech);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učebnice.</a:t>
            </a:r>
          </a:p>
        </p:txBody>
      </p:sp>
    </p:spTree>
    <p:extLst>
      <p:ext uri="{BB962C8B-B14F-4D97-AF65-F5344CB8AC3E}">
        <p14:creationId xmlns:p14="http://schemas.microsoft.com/office/powerpoint/2010/main" val="67228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83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Odborný funkční styl - cvičení 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90055" y="1218152"/>
            <a:ext cx="2819400" cy="3139321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200" b="1" dirty="0"/>
              <a:t>A</a:t>
            </a:r>
            <a:r>
              <a:rPr lang="cs-CZ" sz="2200" b="1" dirty="0" smtClean="0"/>
              <a:t>erosol</a:t>
            </a:r>
            <a:r>
              <a:rPr lang="cs-CZ" sz="2200" dirty="0" smtClean="0"/>
              <a:t> je disperzní </a:t>
            </a:r>
            <a:r>
              <a:rPr lang="cs-CZ" sz="2200" dirty="0"/>
              <a:t>soustava složená z kapalných (mlha), pevných (prach, dým) nebo </a:t>
            </a:r>
            <a:r>
              <a:rPr lang="cs-CZ" sz="2200" dirty="0" smtClean="0"/>
              <a:t>současně </a:t>
            </a:r>
            <a:r>
              <a:rPr lang="cs-CZ" sz="2200" dirty="0"/>
              <a:t>kapalných i pevných (kouř) částic rozptýlených v plynném prostředí.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3200400" y="1218152"/>
            <a:ext cx="2819400" cy="517064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200" b="1" dirty="0"/>
              <a:t>Evropa</a:t>
            </a:r>
          </a:p>
          <a:p>
            <a:r>
              <a:rPr lang="cs-CZ" sz="2200" dirty="0" smtClean="0"/>
              <a:t>Evropská </a:t>
            </a:r>
            <a:r>
              <a:rPr lang="cs-CZ" sz="2200" dirty="0"/>
              <a:t>unie byla poctěna udělením Nobelovy ceny míru.</a:t>
            </a:r>
          </a:p>
          <a:p>
            <a:r>
              <a:rPr lang="cs-CZ" sz="2200" dirty="0"/>
              <a:t>Co vlastně je Evropa? Z hlediska zeměpisného: stačí pohlédnout na mapu a podle jednoho pojetí je odpověď zřejmá. Evropa je místní název pro celkem nerozsáhlý, zato členitý výběžek </a:t>
            </a:r>
            <a:r>
              <a:rPr lang="cs-CZ" sz="2200" dirty="0" err="1"/>
              <a:t>Euroasie</a:t>
            </a:r>
            <a:r>
              <a:rPr lang="cs-CZ" sz="2200" dirty="0"/>
              <a:t>.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6248400" y="1218152"/>
            <a:ext cx="2819400" cy="5509200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200" b="1" dirty="0"/>
              <a:t>Kaufland otevírá prodejnu v </a:t>
            </a:r>
            <a:r>
              <a:rPr lang="cs-CZ" sz="2200" b="1" dirty="0" smtClean="0"/>
              <a:t>Mohelnici</a:t>
            </a:r>
            <a:endParaRPr lang="cs-CZ" sz="2200" dirty="0"/>
          </a:p>
          <a:p>
            <a:r>
              <a:rPr lang="cs-CZ" sz="2200" dirty="0"/>
              <a:t>Ve čtvrtek 21. listopadu 2013 pro Vás otevíráme novou prodejnu v Mohelnici. Těšit se můžete nejen na široký sortiment kvalitních tuzemských i zahraničních značek, ale také na naše senzačně nízké ceny</a:t>
            </a:r>
            <a:r>
              <a:rPr lang="cs-CZ" sz="2200" dirty="0" smtClean="0"/>
              <a:t>!</a:t>
            </a:r>
            <a:endParaRPr lang="cs-CZ" sz="2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90056" y="4800600"/>
            <a:ext cx="2819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Který text lze považovat za ukázku odborného stylu?</a:t>
            </a:r>
            <a:endParaRPr lang="cs-CZ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64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83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Odborný funkční styl - cvičení 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90055" y="1218152"/>
            <a:ext cx="2819400" cy="3139321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cs-CZ" sz="2200" b="1" dirty="0">
                <a:solidFill>
                  <a:srgbClr val="00B050"/>
                </a:solidFill>
              </a:rPr>
              <a:t>A</a:t>
            </a:r>
            <a:r>
              <a:rPr lang="cs-CZ" sz="2200" b="1" dirty="0" smtClean="0">
                <a:solidFill>
                  <a:srgbClr val="00B050"/>
                </a:solidFill>
              </a:rPr>
              <a:t>erosol</a:t>
            </a:r>
            <a:r>
              <a:rPr lang="cs-CZ" sz="2200" dirty="0" smtClean="0">
                <a:solidFill>
                  <a:srgbClr val="00B050"/>
                </a:solidFill>
              </a:rPr>
              <a:t> je disperzní </a:t>
            </a:r>
            <a:r>
              <a:rPr lang="cs-CZ" sz="2200" dirty="0">
                <a:solidFill>
                  <a:srgbClr val="00B050"/>
                </a:solidFill>
              </a:rPr>
              <a:t>soustava složená z kapalných (mlha), pevných (prach, dým) nebo </a:t>
            </a:r>
            <a:r>
              <a:rPr lang="cs-CZ" sz="2200" dirty="0" smtClean="0">
                <a:solidFill>
                  <a:srgbClr val="00B050"/>
                </a:solidFill>
              </a:rPr>
              <a:t>současně </a:t>
            </a:r>
            <a:r>
              <a:rPr lang="cs-CZ" sz="2200" dirty="0">
                <a:solidFill>
                  <a:srgbClr val="00B050"/>
                </a:solidFill>
              </a:rPr>
              <a:t>kapalných i pevných (kouř) částic rozptýlených v plynném prostředí.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3200400" y="1218152"/>
            <a:ext cx="2819400" cy="517064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200" b="1" dirty="0"/>
              <a:t>Evropa</a:t>
            </a:r>
          </a:p>
          <a:p>
            <a:r>
              <a:rPr lang="cs-CZ" sz="2200" dirty="0" smtClean="0"/>
              <a:t>Evropská </a:t>
            </a:r>
            <a:r>
              <a:rPr lang="cs-CZ" sz="2200" dirty="0"/>
              <a:t>unie byla poctěna udělením Nobelovy ceny míru.</a:t>
            </a:r>
          </a:p>
          <a:p>
            <a:r>
              <a:rPr lang="cs-CZ" sz="2200" dirty="0"/>
              <a:t>Co vlastně je Evropa? Z hlediska zeměpisného: stačí pohlédnout na mapu a podle jednoho pojetí je odpověď zřejmá. Evropa je místní název pro celkem nerozsáhlý, zato členitý výběžek </a:t>
            </a:r>
            <a:r>
              <a:rPr lang="cs-CZ" sz="2200" dirty="0" err="1"/>
              <a:t>Euroasie</a:t>
            </a:r>
            <a:r>
              <a:rPr lang="cs-CZ" sz="2200" dirty="0"/>
              <a:t>.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6248400" y="1218152"/>
            <a:ext cx="2819400" cy="5509200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200" b="1" dirty="0"/>
              <a:t>Kaufland otevírá prodejnu v </a:t>
            </a:r>
            <a:r>
              <a:rPr lang="cs-CZ" sz="2200" b="1" dirty="0" smtClean="0"/>
              <a:t>Mohelnici</a:t>
            </a:r>
            <a:endParaRPr lang="cs-CZ" sz="2200" dirty="0"/>
          </a:p>
          <a:p>
            <a:r>
              <a:rPr lang="cs-CZ" sz="2200" dirty="0"/>
              <a:t>Ve čtvrtek 21. listopadu 2013 pro Vás otevíráme novou prodejnu v Mohelnici. Těšit se můžete nejen na široký sortiment kvalitních tuzemských i zahraničních značek, ale také na naše senzačně nízké ceny</a:t>
            </a:r>
            <a:r>
              <a:rPr lang="cs-CZ" sz="2200" dirty="0" smtClean="0"/>
              <a:t>!</a:t>
            </a:r>
            <a:endParaRPr lang="cs-CZ" sz="2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90056" y="4800600"/>
            <a:ext cx="281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Zkuste určit styly zbývajících ukázek.</a:t>
            </a:r>
            <a:endParaRPr lang="cs-CZ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06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770690"/>
            <a:ext cx="86106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Cvičení: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002060"/>
                </a:solidFill>
              </a:rPr>
              <a:t>Uprav pořadí vět v textu a text samotný tak, aby dával smysl. Nevhodné výrazy a spojení přeformuluj.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Jeho cílem je podat přesné jasné a relativně úplné informace z různých oborů člověčí činnosti a poučit tím autora. Odborný styl je styl odporných publikací, odborných </a:t>
            </a:r>
            <a:r>
              <a:rPr lang="cs-CZ" sz="2800" dirty="0" err="1" smtClean="0"/>
              <a:t>časáků</a:t>
            </a:r>
            <a:r>
              <a:rPr lang="cs-CZ" sz="2800" dirty="0" smtClean="0"/>
              <a:t> a učebnic. Od autora se chce odborné znalosti, schopnosti i vzdělání.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304800" y="47244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003300"/>
                </a:solidFill>
              </a:rPr>
              <a:t>Oborný styl je styl odborných publikací, odborných časopisů a učebnic. Jeho cílem je podat přesné, jasné a relativně úplné informace z různých oborů lidské činnost a poučit tím adresáta. Od autora vyžaduje odborné znalosti, schopnosti </a:t>
            </a:r>
            <a:r>
              <a:rPr lang="cs-CZ" sz="2800" smtClean="0">
                <a:solidFill>
                  <a:srgbClr val="003300"/>
                </a:solidFill>
              </a:rPr>
              <a:t>i vzdělání</a:t>
            </a:r>
            <a:r>
              <a:rPr lang="cs-CZ" sz="2800" dirty="0" smtClean="0">
                <a:solidFill>
                  <a:srgbClr val="0033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819</TotalTime>
  <Words>780</Words>
  <Application>Microsoft Office PowerPoint</Application>
  <PresentationFormat>Předvádění na obrazovce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77</cp:revision>
  <cp:lastPrinted>1601-01-01T00:00:00Z</cp:lastPrinted>
  <dcterms:created xsi:type="dcterms:W3CDTF">2013-06-25T23:31:44Z</dcterms:created>
  <dcterms:modified xsi:type="dcterms:W3CDTF">2014-05-03T17:15:19Z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