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88" r:id="rId5"/>
    <p:sldId id="289" r:id="rId6"/>
    <p:sldId id="290" r:id="rId7"/>
    <p:sldId id="291" r:id="rId8"/>
    <p:sldId id="292" r:id="rId9"/>
    <p:sldId id="293" r:id="rId10"/>
    <p:sldId id="294" r:id="rId11"/>
    <p:sldId id="295" r:id="rId12"/>
    <p:sldId id="296" r:id="rId13"/>
    <p:sldId id="297" r:id="rId14"/>
    <p:sldId id="298" r:id="rId15"/>
    <p:sldId id="299" r:id="rId16"/>
    <p:sldId id="269" r:id="rId17"/>
    <p:sldId id="260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2" autoAdjust="0"/>
    <p:restoredTop sz="94660"/>
  </p:normalViewPr>
  <p:slideViewPr>
    <p:cSldViewPr>
      <p:cViewPr varScale="1">
        <p:scale>
          <a:sx n="69" d="100"/>
          <a:sy n="69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7193140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VY_32_INOVACE_484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Sloh/Jazykové prostředky odborného stylu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Prosinec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termín, terminologická sousloví, větná stavba, syntaktická kondenzace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Jazykové prostředky odborného stylu - cvičení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6106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b="1" dirty="0" smtClean="0">
                <a:solidFill>
                  <a:srgbClr val="FF0000"/>
                </a:solidFill>
              </a:rPr>
              <a:t>Uprav neobratné a nevhodné formulace.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b="1" dirty="0" smtClean="0">
                <a:solidFill>
                  <a:srgbClr val="FF0000"/>
                </a:solidFill>
              </a:rPr>
              <a:t>Vyhledej odborné názvy a prostředky syntaktické kondenzace.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304800" y="3962400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Díky tomu, že UV-záření neproniká do hlubin tkání, nejcitlivějším orgánem jsou </a:t>
            </a:r>
            <a:r>
              <a:rPr lang="cs-CZ" sz="2800" b="1" strike="sngStrike" dirty="0">
                <a:solidFill>
                  <a:srgbClr val="7030A0"/>
                </a:solidFill>
              </a:rPr>
              <a:t>tak</a:t>
            </a:r>
            <a:r>
              <a:rPr lang="cs-CZ" sz="2800" dirty="0" smtClean="0"/>
              <a:t> kůže a oči.</a:t>
            </a:r>
            <a:endParaRPr lang="cs-CZ" sz="28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304800" y="5334000"/>
            <a:ext cx="8610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7030A0"/>
                </a:solidFill>
              </a:rPr>
              <a:t>Vzhledem k</a:t>
            </a:r>
            <a:r>
              <a:rPr lang="cs-CZ" sz="2800" dirty="0" smtClean="0"/>
              <a:t> tomu, že </a:t>
            </a:r>
            <a:r>
              <a:rPr lang="cs-CZ" sz="2800" b="1" dirty="0" smtClean="0">
                <a:solidFill>
                  <a:schemeClr val="accent3">
                    <a:lumMod val="50000"/>
                  </a:schemeClr>
                </a:solidFill>
              </a:rPr>
              <a:t>UV-záření</a:t>
            </a:r>
            <a:r>
              <a:rPr lang="cs-CZ" sz="2800" dirty="0" smtClean="0"/>
              <a:t> neproniká do </a:t>
            </a:r>
            <a:r>
              <a:rPr lang="cs-CZ" sz="2800" b="1" dirty="0">
                <a:solidFill>
                  <a:srgbClr val="7030A0"/>
                </a:solidFill>
              </a:rPr>
              <a:t>hloubky</a:t>
            </a:r>
            <a:r>
              <a:rPr lang="cs-CZ" sz="2800" dirty="0" smtClean="0"/>
              <a:t> </a:t>
            </a:r>
            <a:r>
              <a:rPr lang="cs-CZ" sz="2800" b="1" dirty="0" smtClean="0">
                <a:solidFill>
                  <a:schemeClr val="accent3">
                    <a:lumMod val="50000"/>
                  </a:schemeClr>
                </a:solidFill>
              </a:rPr>
              <a:t>tkání</a:t>
            </a:r>
            <a:r>
              <a:rPr lang="cs-CZ" sz="2800" dirty="0" smtClean="0"/>
              <a:t>, jsou nejcitlivějšími </a:t>
            </a:r>
            <a:r>
              <a:rPr lang="cs-CZ" sz="2800" b="1" dirty="0" smtClean="0">
                <a:solidFill>
                  <a:schemeClr val="accent3">
                    <a:lumMod val="50000"/>
                  </a:schemeClr>
                </a:solidFill>
              </a:rPr>
              <a:t>orgány</a:t>
            </a:r>
            <a:r>
              <a:rPr lang="cs-CZ" sz="2800" dirty="0" smtClean="0"/>
              <a:t> kůže a oči.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88731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Jazykové prostředky odborného stylu - cvičení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6106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b="1" dirty="0" smtClean="0">
                <a:solidFill>
                  <a:srgbClr val="FF0000"/>
                </a:solidFill>
              </a:rPr>
              <a:t>Uprav neobratné a nevhodné formulace.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b="1" dirty="0" smtClean="0">
                <a:solidFill>
                  <a:srgbClr val="FF0000"/>
                </a:solidFill>
              </a:rPr>
              <a:t>Vyhledej odborné názvy a prostředky syntaktické kondenzace.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304800" y="3962400"/>
            <a:ext cx="8610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Dostatečná dávka UVA tak vyvolává zhnědnutí kůže, které vzniká nedlouho po ozáření, avšak existuje jen krátkou dobu.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403450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Jazykové prostředky odborného stylu - cvičení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6106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b="1" dirty="0" smtClean="0">
                <a:solidFill>
                  <a:srgbClr val="FF0000"/>
                </a:solidFill>
              </a:rPr>
              <a:t>Uprav neobratné a nevhodné formulace.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b="1" dirty="0" smtClean="0">
                <a:solidFill>
                  <a:srgbClr val="FF0000"/>
                </a:solidFill>
              </a:rPr>
              <a:t>Vyhledej odborné názvy a prostředky syntaktické kondenzace.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304800" y="3962400"/>
            <a:ext cx="8610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Dostatečná dávka UVA tak vyvolává zhnědnutí kůže, které vzniká nedlouho po ozáření, avšak existuje jen krátkou dobu.</a:t>
            </a:r>
            <a:endParaRPr lang="cs-CZ" sz="28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304800" y="5334000"/>
            <a:ext cx="8610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Dostatečná dávka </a:t>
            </a:r>
            <a:r>
              <a:rPr lang="cs-CZ" sz="2800" dirty="0"/>
              <a:t>UVA</a:t>
            </a:r>
            <a:r>
              <a:rPr lang="cs-CZ" sz="28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cs-CZ" sz="2800" dirty="0" smtClean="0"/>
              <a:t>tak vyvolává </a:t>
            </a:r>
            <a:r>
              <a:rPr lang="cs-CZ" sz="2800" dirty="0"/>
              <a:t>zhnědnutí </a:t>
            </a:r>
            <a:r>
              <a:rPr lang="cs-CZ" sz="2800" dirty="0" smtClean="0"/>
              <a:t>kůže, které vzniká nedlouho po </a:t>
            </a:r>
            <a:r>
              <a:rPr lang="cs-CZ" sz="2800" dirty="0"/>
              <a:t>ozáření</a:t>
            </a:r>
            <a:r>
              <a:rPr lang="cs-CZ" sz="2800" dirty="0" smtClean="0"/>
              <a:t>, avšak </a:t>
            </a:r>
            <a:r>
              <a:rPr lang="cs-CZ" sz="2800" b="1" dirty="0">
                <a:solidFill>
                  <a:srgbClr val="7030A0"/>
                </a:solidFill>
              </a:rPr>
              <a:t>trvá</a:t>
            </a:r>
            <a:r>
              <a:rPr lang="cs-CZ" sz="2800" dirty="0" smtClean="0"/>
              <a:t> jen krátkou dobu.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55791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Jazykové prostředky odborného stylu - cvičení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6106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b="1" dirty="0" smtClean="0">
                <a:solidFill>
                  <a:srgbClr val="FF0000"/>
                </a:solidFill>
              </a:rPr>
              <a:t>Uprav neobratné a nevhodné formulace.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b="1" dirty="0" smtClean="0">
                <a:solidFill>
                  <a:srgbClr val="FF0000"/>
                </a:solidFill>
              </a:rPr>
              <a:t>Vyhledej odborné názvy a prostředky syntaktické kondenzace.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304800" y="3962400"/>
            <a:ext cx="8610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Dostatečná dávka UVA tak vyvolává zhnědnutí kůže, které vzniká nedlouho po ozáření, avšak existuje jen krátkou dobu.</a:t>
            </a:r>
            <a:endParaRPr lang="cs-CZ" sz="28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304800" y="5334000"/>
            <a:ext cx="8610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Dostatečná dávka </a:t>
            </a:r>
            <a:r>
              <a:rPr lang="cs-CZ" sz="2800" b="1" dirty="0">
                <a:solidFill>
                  <a:schemeClr val="accent3">
                    <a:lumMod val="50000"/>
                  </a:schemeClr>
                </a:solidFill>
              </a:rPr>
              <a:t>UVA </a:t>
            </a:r>
            <a:r>
              <a:rPr lang="cs-CZ" sz="2800" dirty="0" smtClean="0"/>
              <a:t>tak vyvolává </a:t>
            </a:r>
            <a:r>
              <a:rPr lang="cs-CZ" sz="2800" b="1" dirty="0">
                <a:solidFill>
                  <a:schemeClr val="accent3">
                    <a:lumMod val="50000"/>
                  </a:schemeClr>
                </a:solidFill>
              </a:rPr>
              <a:t>zhnědnutí</a:t>
            </a:r>
            <a:r>
              <a:rPr lang="cs-CZ" sz="2800" dirty="0" smtClean="0"/>
              <a:t> kůže, které vzniká nedlouho po </a:t>
            </a:r>
            <a:r>
              <a:rPr lang="cs-CZ" sz="2800" b="1" dirty="0">
                <a:solidFill>
                  <a:schemeClr val="accent3">
                    <a:lumMod val="50000"/>
                  </a:schemeClr>
                </a:solidFill>
              </a:rPr>
              <a:t>ozáření</a:t>
            </a:r>
            <a:r>
              <a:rPr lang="cs-CZ" sz="2800" dirty="0" smtClean="0"/>
              <a:t>, avšak </a:t>
            </a:r>
            <a:r>
              <a:rPr lang="cs-CZ" sz="2800" b="1" dirty="0">
                <a:solidFill>
                  <a:srgbClr val="7030A0"/>
                </a:solidFill>
              </a:rPr>
              <a:t>trvá</a:t>
            </a:r>
            <a:r>
              <a:rPr lang="cs-CZ" sz="2800" dirty="0" smtClean="0"/>
              <a:t> jen krátkou dobu.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217875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Jazykové prostředky odborného stylu - cvičení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6106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b="1" dirty="0" smtClean="0">
                <a:solidFill>
                  <a:srgbClr val="FF0000"/>
                </a:solidFill>
              </a:rPr>
              <a:t>Uprav neobratné a nevhodné formulace.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b="1" dirty="0" smtClean="0">
                <a:solidFill>
                  <a:srgbClr val="FF0000"/>
                </a:solidFill>
              </a:rPr>
              <a:t>Vyhledej odborné názvy a prostředky syntaktické kondenzace.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304800" y="3962400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V oku absolvuje UV-záření spojivka a částečně i  rohovka.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65585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Jazykové prostředky odborného stylu - cvičení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6106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b="1" dirty="0" smtClean="0">
                <a:solidFill>
                  <a:srgbClr val="FF0000"/>
                </a:solidFill>
              </a:rPr>
              <a:t>Uprav neobratné a nevhodné formulace.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b="1" dirty="0" smtClean="0">
                <a:solidFill>
                  <a:srgbClr val="FF0000"/>
                </a:solidFill>
              </a:rPr>
              <a:t>Vyhledej odborné názvy a prostředky syntaktické kondenzace.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304800" y="3962400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V oku absolvuje UV-záření spojivka a částečně i  rohovka.</a:t>
            </a:r>
            <a:endParaRPr lang="cs-CZ" sz="28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304800" y="5334000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V oku </a:t>
            </a:r>
            <a:r>
              <a:rPr lang="cs-CZ" sz="2800" b="1" dirty="0">
                <a:solidFill>
                  <a:schemeClr val="accent3">
                    <a:lumMod val="50000"/>
                  </a:schemeClr>
                </a:solidFill>
              </a:rPr>
              <a:t>absorbuje UV-záření</a:t>
            </a:r>
            <a:r>
              <a:rPr lang="cs-CZ" sz="2800" dirty="0" smtClean="0"/>
              <a:t> </a:t>
            </a:r>
            <a:r>
              <a:rPr lang="cs-CZ" sz="2800" b="1" dirty="0">
                <a:solidFill>
                  <a:schemeClr val="accent3">
                    <a:lumMod val="50000"/>
                  </a:schemeClr>
                </a:solidFill>
              </a:rPr>
              <a:t>s</a:t>
            </a:r>
            <a:r>
              <a:rPr lang="cs-CZ" sz="2800" b="1" dirty="0" smtClean="0">
                <a:solidFill>
                  <a:schemeClr val="accent3">
                    <a:lumMod val="50000"/>
                  </a:schemeClr>
                </a:solidFill>
              </a:rPr>
              <a:t>pojivka</a:t>
            </a:r>
            <a:r>
              <a:rPr lang="cs-CZ" sz="2800" dirty="0" smtClean="0"/>
              <a:t> a částečně i </a:t>
            </a:r>
            <a:r>
              <a:rPr lang="cs-CZ" sz="2800" b="1" dirty="0">
                <a:solidFill>
                  <a:schemeClr val="accent3">
                    <a:lumMod val="50000"/>
                  </a:schemeClr>
                </a:solidFill>
              </a:rPr>
              <a:t>rohovka</a:t>
            </a:r>
            <a:r>
              <a:rPr lang="cs-CZ" sz="2800" dirty="0" smtClean="0"/>
              <a:t>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203585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371600"/>
            <a:ext cx="8610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Správné využití jazykových prostředků je nedílnou součástí odborného stylu. Výhradně se používá spisovný jazyk a slova slohově neutrální. Nejvýraznějším jazykovým prostředkem jsou odborné názvy</a:t>
            </a:r>
            <a:r>
              <a:rPr lang="cs-CZ" sz="2800" dirty="0"/>
              <a:t> </a:t>
            </a:r>
            <a:r>
              <a:rPr lang="cs-CZ" sz="2800" dirty="0" smtClean="0"/>
              <a:t>(termíny).</a:t>
            </a:r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5999"/>
            <a:ext cx="8610600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MUŽÍKOVÁ, Olga. </a:t>
            </a:r>
            <a:r>
              <a:rPr lang="cs-CZ" sz="2000" i="1" dirty="0"/>
              <a:t>Odmaturuj! z českého jazyka</a:t>
            </a:r>
            <a:r>
              <a:rPr lang="cs-CZ" sz="2000" dirty="0"/>
              <a:t>. Vyd. 2. Brno: </a:t>
            </a:r>
            <a:r>
              <a:rPr lang="cs-CZ" sz="2000" dirty="0" err="1"/>
              <a:t>Didaktis</a:t>
            </a:r>
            <a:r>
              <a:rPr lang="cs-CZ" sz="2000" dirty="0"/>
              <a:t>, c2002, 104 s. ISBN 80-862-8536-7. 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 smtClean="0"/>
              <a:t>MAŠKOVÁ</a:t>
            </a:r>
            <a:r>
              <a:rPr lang="cs-CZ" sz="2000" dirty="0"/>
              <a:t>, Drahuše. </a:t>
            </a:r>
            <a:r>
              <a:rPr lang="cs-CZ" sz="2000" i="1" dirty="0"/>
              <a:t>Český jazyk: přehled středoškolského učiva</a:t>
            </a:r>
            <a:r>
              <a:rPr lang="cs-CZ" sz="2000" dirty="0"/>
              <a:t>. 1. vyd. Třebíč: Petra </a:t>
            </a:r>
            <a:r>
              <a:rPr lang="cs-CZ" sz="2000" dirty="0" err="1"/>
              <a:t>Velanová</a:t>
            </a:r>
            <a:r>
              <a:rPr lang="cs-CZ" sz="2000" dirty="0"/>
              <a:t>, 2005, 175 s. Maturita. ISBN 80-902-5715-1. </a:t>
            </a:r>
            <a:endParaRPr lang="cs-CZ" sz="2000" dirty="0" smtClean="0"/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SOCHROVÁ, Marie. Český jazyk v kostce. 1. vyd. Havlíčkův Brod: Fragment, 1996, 104 s. ISBN 80-720-0041-1</a:t>
            </a:r>
            <a:r>
              <a:rPr lang="cs-CZ" sz="2000" dirty="0" smtClean="0"/>
              <a:t>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BARONE, Hana. </a:t>
            </a:r>
            <a:r>
              <a:rPr lang="cs-CZ" sz="2000" i="1" dirty="0"/>
              <a:t>Cvičebnice českého jazyka, aneb, Co byste měli znát ze základní školy: [(nejen k přijímacím zkouškám na SŠ</a:t>
            </a:r>
            <a:r>
              <a:rPr lang="cs-CZ" sz="2000" dirty="0"/>
              <a:t>. Vyd. 1. Brno: </a:t>
            </a:r>
            <a:r>
              <a:rPr lang="cs-CZ" sz="2000" dirty="0" err="1"/>
              <a:t>Didaktis</a:t>
            </a:r>
            <a:r>
              <a:rPr lang="cs-CZ" sz="2000" dirty="0"/>
              <a:t>, c2007, 248 s. Průvodce (</a:t>
            </a:r>
            <a:r>
              <a:rPr lang="cs-CZ" sz="2000" dirty="0" err="1"/>
              <a:t>Didaktis</a:t>
            </a:r>
            <a:r>
              <a:rPr lang="cs-CZ" sz="2000" dirty="0"/>
              <a:t>). ISBN 978-807-3580-841.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Vzdělávací materiál seznamuje s jazykovými prostředky, které jsou závazné pro slohové útvary odborného stylu.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020169"/>
            <a:ext cx="8305800" cy="2006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Žáci ve cvičení upravují ve větách neobratné a nevhodné formulace. Poté vyhledávají odborné názvy a prostředky syntaktické kondenzace. Po kliknutí se jim objeví řešení.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Jazykové prostředky odborného stylu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61060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Pro odborný styl jsou závazné tyto jazykové prostředky: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spisovný jazyk;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neutrální jazykové prostředky;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explicitní (přesné) vyjadřování;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odborné názvy (termíny);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zvláštní </a:t>
            </a:r>
            <a:r>
              <a:rPr lang="cs-CZ" sz="2800" smtClean="0"/>
              <a:t>větná stavba.</a:t>
            </a:r>
            <a:endParaRPr lang="cs-CZ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Jazykové prostředky odborného stylu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61060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Odborné názvy (termíny)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Znalost a užívání terminologie je pro autora odborného projevu závazná.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Termíny jsou jednoznačná pojmenování a dělí se na: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dirty="0" smtClean="0"/>
              <a:t>Jednoslovné: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/>
              <a:t>speciální (katalyzátor, neuron);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/>
              <a:t>ustálené v jistém oboru (operace, kostra</a:t>
            </a:r>
            <a:r>
              <a:rPr lang="cs-CZ" sz="2800" dirty="0" smtClean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25582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Jazykové prostředky odborného stylu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879846"/>
            <a:ext cx="86106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 startAt="2"/>
            </a:pPr>
            <a:r>
              <a:rPr lang="cs-CZ" sz="2800" dirty="0" smtClean="0"/>
              <a:t>Víceslovné </a:t>
            </a:r>
            <a:r>
              <a:rPr lang="cs-CZ" sz="2800" dirty="0"/>
              <a:t>- terminologická sousloví: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/>
              <a:t>substantiva + shodný přívlastek (např. chemická reakce);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/>
              <a:t>substantivum + shodný přívlastek </a:t>
            </a:r>
            <a:r>
              <a:rPr lang="cs-CZ" sz="2800" dirty="0" smtClean="0"/>
              <a:t/>
            </a:r>
            <a:br>
              <a:rPr lang="cs-CZ" sz="2800" dirty="0" smtClean="0"/>
            </a:br>
            <a:r>
              <a:rPr lang="cs-CZ" sz="2800" dirty="0" smtClean="0"/>
              <a:t>za </a:t>
            </a:r>
            <a:r>
              <a:rPr lang="cs-CZ" sz="2800" dirty="0"/>
              <a:t>podstatným jménem (kyselina sírová - postpozice);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/>
              <a:t>spojení jmenných slovních druhů se slovesy (např. podat trestní oznámení).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 startAt="2"/>
            </a:pPr>
            <a:r>
              <a:rPr lang="cs-CZ" sz="2800" dirty="0"/>
              <a:t>Slova cizího původu (přestože k </a:t>
            </a:r>
            <a:r>
              <a:rPr lang="cs-CZ" sz="2800" dirty="0" smtClean="0"/>
              <a:t>nim </a:t>
            </a:r>
            <a:r>
              <a:rPr lang="cs-CZ" sz="2800" dirty="0"/>
              <a:t>existují české ekvivalenty - odpovídající výrazy).</a:t>
            </a:r>
          </a:p>
        </p:txBody>
      </p:sp>
    </p:spTree>
    <p:extLst>
      <p:ext uri="{BB962C8B-B14F-4D97-AF65-F5344CB8AC3E}">
        <p14:creationId xmlns:p14="http://schemas.microsoft.com/office/powerpoint/2010/main" val="293019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Jazykové prostředky odborného stylu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6106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Větná stavba projevů odborného stylu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Zvláštní vyjadřování bývá zhuštěné - hovoříme </a:t>
            </a:r>
            <a:br>
              <a:rPr lang="cs-CZ" sz="2800" dirty="0" smtClean="0"/>
            </a:br>
            <a:r>
              <a:rPr lang="cs-CZ" sz="2800" dirty="0" smtClean="0"/>
              <a:t>o </a:t>
            </a:r>
            <a:r>
              <a:rPr lang="cs-CZ" sz="2800" b="1" dirty="0" smtClean="0"/>
              <a:t>syntaktické kondenzaci</a:t>
            </a:r>
            <a:r>
              <a:rPr lang="cs-CZ" sz="2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4335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Jazykové prostředky odborného stylu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61060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Syntaktické kondenzace dosáhneme: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pomocí polovětných vazeb s přechodníky (např. lidé mající zájem o cestování;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jmennými konstrukcemi, to je využitím podstatných jmen a přídavných jmen slovesných (odcizení, tvrzeni, vzniklý);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užitím složených slovesných tvarů v přítomném čase (např. přísudek jmenný se sponou - stane se účinným)</a:t>
            </a:r>
          </a:p>
        </p:txBody>
      </p:sp>
    </p:spTree>
    <p:extLst>
      <p:ext uri="{BB962C8B-B14F-4D97-AF65-F5344CB8AC3E}">
        <p14:creationId xmlns:p14="http://schemas.microsoft.com/office/powerpoint/2010/main" val="115253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Jazykové prostředky odborného stylu - cvičení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6106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b="1" dirty="0" smtClean="0">
                <a:solidFill>
                  <a:srgbClr val="FF0000"/>
                </a:solidFill>
              </a:rPr>
              <a:t>Uprav neobratné a nevhodné formulace.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b="1" dirty="0" smtClean="0">
                <a:solidFill>
                  <a:srgbClr val="FF0000"/>
                </a:solidFill>
              </a:rPr>
              <a:t>Vyhledej odborné názvy a prostředky syntaktické kondenzace.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304800" y="3962400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Díky tomu, že UV-záření neproniká do hlubin tkání, nejcitlivějším orgánem jsou tak kůže a oči.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06954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Jazykové prostředky odborného stylu - cvičení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6106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b="1" dirty="0" smtClean="0">
                <a:solidFill>
                  <a:srgbClr val="FF0000"/>
                </a:solidFill>
              </a:rPr>
              <a:t>Uprav neobratné a nevhodné formulace.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b="1" dirty="0" smtClean="0">
                <a:solidFill>
                  <a:srgbClr val="FF0000"/>
                </a:solidFill>
              </a:rPr>
              <a:t>Vyhledej odborné názvy a prostředky syntaktické kondenzace.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304800" y="3962400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Díky tomu, že UV-záření neproniká do hlubin tkání, nejcitlivějším orgánem jsou </a:t>
            </a:r>
            <a:r>
              <a:rPr lang="cs-CZ" sz="2800" b="1" strike="sngStrike" dirty="0">
                <a:solidFill>
                  <a:srgbClr val="7030A0"/>
                </a:solidFill>
              </a:rPr>
              <a:t>tak</a:t>
            </a:r>
            <a:r>
              <a:rPr lang="cs-CZ" sz="2800" dirty="0" smtClean="0"/>
              <a:t> kůže a oči.</a:t>
            </a:r>
            <a:endParaRPr lang="cs-CZ" sz="28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304800" y="5334000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7030A0"/>
                </a:solidFill>
              </a:rPr>
              <a:t>Vzhledem k</a:t>
            </a:r>
            <a:r>
              <a:rPr lang="cs-CZ" sz="2800" dirty="0" smtClean="0"/>
              <a:t> tomu, že UV-záření neproniká do </a:t>
            </a:r>
            <a:r>
              <a:rPr lang="cs-CZ" sz="2800" b="1" dirty="0">
                <a:solidFill>
                  <a:srgbClr val="7030A0"/>
                </a:solidFill>
              </a:rPr>
              <a:t>hloubky</a:t>
            </a:r>
            <a:r>
              <a:rPr lang="cs-CZ" sz="2800" dirty="0" smtClean="0"/>
              <a:t> tkání, jsou nejcitlivějšími orgány kůže a oči.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231125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ékárn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1324</TotalTime>
  <Words>836</Words>
  <Application>Microsoft Office PowerPoint</Application>
  <PresentationFormat>Předvádění na obrazovce (4:3)</PresentationFormat>
  <Paragraphs>93</Paragraphs>
  <Slides>17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18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EU_9</cp:lastModifiedBy>
  <cp:revision>122</cp:revision>
  <cp:lastPrinted>1601-01-01T00:00:00Z</cp:lastPrinted>
  <dcterms:created xsi:type="dcterms:W3CDTF">2013-06-25T23:31:44Z</dcterms:created>
  <dcterms:modified xsi:type="dcterms:W3CDTF">2014-05-03T19:08:16Z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