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300" r:id="rId5"/>
    <p:sldId id="288" r:id="rId6"/>
    <p:sldId id="290" r:id="rId7"/>
    <p:sldId id="291" r:id="rId8"/>
    <p:sldId id="292" r:id="rId9"/>
    <p:sldId id="299" r:id="rId10"/>
    <p:sldId id="301" r:id="rId11"/>
    <p:sldId id="304" r:id="rId12"/>
    <p:sldId id="302" r:id="rId13"/>
    <p:sldId id="305" r:id="rId14"/>
    <p:sldId id="303" r:id="rId15"/>
    <p:sldId id="306" r:id="rId16"/>
    <p:sldId id="269" r:id="rId17"/>
    <p:sldId id="260" r:id="rId1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02" autoAdjust="0"/>
    <p:restoredTop sz="94660"/>
  </p:normalViewPr>
  <p:slideViewPr>
    <p:cSldViewPr>
      <p:cViewPr varScale="1">
        <p:scale>
          <a:sx n="69" d="100"/>
          <a:sy n="69" d="100"/>
        </p:scale>
        <p:origin x="-14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D286AB-D78E-4072-81EA-AB8E692EDF7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D37B8D-57B5-40F5-86BA-98AFFAA7FF6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1BE92E-2DDB-4A83-9D50-D39B567A099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DE3B35-8E17-44F4-8CB6-6A86E416E54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178001-727F-41F8-9580-E1F848C48DC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2A3FCD-8911-4877-8D72-9398C117C48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C87CD-C8DB-4712-898E-DCC5F234DBB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52A53E-80CD-4908-B247-B40BAD68017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4BB763-9966-49DF-88DA-E5A4745DAB0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A9B478-80F4-47A0-A005-9F630F7F772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Klepnutím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82A38D-A0C1-4819-9290-EF293F96FD7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fld id="{6596B2CB-0DA5-4421-81F8-531D473D3C9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3" name="Obrázek 4" descr="OPVK_hor_zakladni_logolink_CMYK_cz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80200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515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1364107"/>
              </p:ext>
            </p:extLst>
          </p:nvPr>
        </p:nvGraphicFramePr>
        <p:xfrm>
          <a:off x="533400" y="2209800"/>
          <a:ext cx="8001000" cy="3735391"/>
        </p:xfrm>
        <a:graphic>
          <a:graphicData uri="http://schemas.openxmlformats.org/drawingml/2006/table">
            <a:tbl>
              <a:tblPr/>
              <a:tblGrid>
                <a:gridCol w="2535238"/>
                <a:gridCol w="5465762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VY_32_INOVACE_494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Sloh/Jazykové prostředky </a:t>
                      </a:r>
                      <a:r>
                        <a:rPr kumimoji="0" lang="cs-CZ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oadministrativního</a:t>
                      </a: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stylu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Mgr. Pavla Zdražilová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Březen 2014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3. ročník maturitního oboru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ČESKÝ JAZYK A LITERATURA – termín, terminologická sousloví, větná stavba, syntaktická kondenzace, ustálené formulace a schémata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12" name="Text Box 464"/>
          <p:cNvSpPr txBox="1">
            <a:spLocks noChangeArrowheads="1"/>
          </p:cNvSpPr>
          <p:nvPr/>
        </p:nvSpPr>
        <p:spPr bwMode="auto">
          <a:xfrm>
            <a:off x="533400" y="6172200"/>
            <a:ext cx="8001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cs-CZ" b="1" dirty="0">
                <a:latin typeface="Times New Roman" pitchFamily="18" charset="0"/>
                <a:cs typeface="Times New Roman" pitchFamily="18" charset="0"/>
              </a:rPr>
              <a:t>Autor prohlašuje, že řádně uvedl všechny použité zdroje.</a:t>
            </a:r>
            <a:br>
              <a:rPr lang="cs-CZ" b="1" dirty="0">
                <a:latin typeface="Times New Roman" pitchFamily="18" charset="0"/>
                <a:cs typeface="Times New Roman" pitchFamily="18" charset="0"/>
              </a:rPr>
            </a:br>
            <a:r>
              <a:rPr lang="cs-CZ" b="1" dirty="0">
                <a:latin typeface="Times New Roman" pitchFamily="18" charset="0"/>
                <a:cs typeface="Times New Roman" pitchFamily="18" charset="0"/>
              </a:rPr>
              <a:t>Pokud není uvedeno jinak, použitý materiál je z vlastních zdrojů autora.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461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Jazykové prostředky </a:t>
            </a:r>
            <a:r>
              <a:rPr lang="cs-CZ" sz="40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administrativního </a:t>
            </a:r>
            <a:r>
              <a:rPr lang="cs-CZ" sz="40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stylu - cvičení</a:t>
            </a:r>
            <a:endParaRPr lang="cs-CZ" sz="40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04800" y="1667454"/>
            <a:ext cx="8610600" cy="5232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b="1" dirty="0" smtClean="0"/>
              <a:t>Výňatek z úředního dopisu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Vážený pane/Vážená paní,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na základě Vašeho požadavku zasíláme v příloze originál technického průkazu.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Po vyřízení potřebných záležitostí vraťte TP na výše uvedenou adresu nejpozději do 30 dnů od data zapůjčení.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V případě prodlení s navrácením TP se vystavujete negativním důsledkům ze smlouvy vyplývajícím.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S pozdravem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Martina Nová,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Odd. financování automobilů</a:t>
            </a:r>
          </a:p>
        </p:txBody>
      </p:sp>
      <p:sp>
        <p:nvSpPr>
          <p:cNvPr id="2" name="TextovéPole 1"/>
          <p:cNvSpPr txBox="1"/>
          <p:nvPr/>
        </p:nvSpPr>
        <p:spPr>
          <a:xfrm>
            <a:off x="4114800" y="5562600"/>
            <a:ext cx="5029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Vyhledejte ustálené formulace.</a:t>
            </a:r>
            <a:endParaRPr lang="cs-CZ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9005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461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Jazykové prostředky </a:t>
            </a:r>
            <a:r>
              <a:rPr lang="cs-CZ" sz="40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administrativního </a:t>
            </a:r>
            <a:r>
              <a:rPr lang="cs-CZ" sz="40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stylu - cvičení</a:t>
            </a:r>
            <a:endParaRPr lang="cs-CZ" sz="40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04800" y="1667454"/>
            <a:ext cx="8610600" cy="5232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b="1" dirty="0" smtClean="0"/>
              <a:t>Výňatek z úředního dopisu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>
                <a:solidFill>
                  <a:srgbClr val="00B050"/>
                </a:solidFill>
              </a:rPr>
              <a:t>Vážený pane/Vážená paní</a:t>
            </a:r>
            <a:r>
              <a:rPr lang="cs-CZ" sz="2400" dirty="0" smtClean="0"/>
              <a:t>,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>
                <a:solidFill>
                  <a:srgbClr val="00B050"/>
                </a:solidFill>
              </a:rPr>
              <a:t>na základě Vašeho požadavku</a:t>
            </a:r>
            <a:r>
              <a:rPr lang="cs-CZ" sz="2400" dirty="0" smtClean="0"/>
              <a:t> zasíláme v příloze originál technického průkazu.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Po vyřízení potřebných záležitostí vraťte TP </a:t>
            </a:r>
            <a:r>
              <a:rPr lang="cs-CZ" sz="2400" dirty="0" smtClean="0">
                <a:solidFill>
                  <a:srgbClr val="00B050"/>
                </a:solidFill>
              </a:rPr>
              <a:t>na výše uvedenou adresu</a:t>
            </a:r>
            <a:r>
              <a:rPr lang="cs-CZ" sz="2400" dirty="0" smtClean="0"/>
              <a:t> nejpozději do 30 dnů </a:t>
            </a:r>
            <a:r>
              <a:rPr lang="cs-CZ" sz="2400" dirty="0" smtClean="0">
                <a:solidFill>
                  <a:srgbClr val="00B050"/>
                </a:solidFill>
              </a:rPr>
              <a:t>od data zapůjčení</a:t>
            </a:r>
            <a:r>
              <a:rPr lang="cs-CZ" sz="2400" dirty="0" smtClean="0"/>
              <a:t>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V případě </a:t>
            </a:r>
            <a:r>
              <a:rPr lang="cs-CZ" sz="2400" dirty="0" smtClean="0">
                <a:solidFill>
                  <a:srgbClr val="00B050"/>
                </a:solidFill>
              </a:rPr>
              <a:t>prodlení s navrácením </a:t>
            </a:r>
            <a:r>
              <a:rPr lang="cs-CZ" sz="2400" dirty="0" smtClean="0"/>
              <a:t>TP se vystavujete </a:t>
            </a:r>
            <a:r>
              <a:rPr lang="cs-CZ" sz="2400" dirty="0" smtClean="0">
                <a:solidFill>
                  <a:srgbClr val="00B050"/>
                </a:solidFill>
              </a:rPr>
              <a:t>negativním důsledkům ze smlouvy vyplývajícím.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>
                <a:solidFill>
                  <a:srgbClr val="00B050"/>
                </a:solidFill>
              </a:rPr>
              <a:t>S pozdravem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Martina Nová,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Odd. financování automobilů</a:t>
            </a:r>
          </a:p>
        </p:txBody>
      </p:sp>
      <p:sp>
        <p:nvSpPr>
          <p:cNvPr id="2" name="TextovéPole 1"/>
          <p:cNvSpPr txBox="1"/>
          <p:nvPr/>
        </p:nvSpPr>
        <p:spPr>
          <a:xfrm>
            <a:off x="4114800" y="5562600"/>
            <a:ext cx="5029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Vyhledejte ustálené formulace.</a:t>
            </a:r>
            <a:endParaRPr lang="cs-CZ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2811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461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Jazykové prostředky </a:t>
            </a:r>
            <a:r>
              <a:rPr lang="cs-CZ" sz="40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administrativního </a:t>
            </a:r>
            <a:r>
              <a:rPr lang="cs-CZ" sz="40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stylu - cvičení</a:t>
            </a:r>
            <a:endParaRPr lang="cs-CZ" sz="40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04800" y="1667454"/>
            <a:ext cx="8610600" cy="5232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b="1" dirty="0" smtClean="0"/>
              <a:t>Výňatek z úředního dopisu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Vážený pane/Vážená paní,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na základě Vašeho požadavku zasíláme v příloze originál technického průkazu.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Po vyřízení potřebných záležitostí vraťte TP na výše uvedenou adresu nejpozději do 30 dnů od data zapůjčení.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V případě prodlení s navrácením TP se vystavujete negativním důsledkům ze smlouvy vyplývajícím.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S pozdravem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Martina Nová,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Odd. financování automobilů</a:t>
            </a:r>
          </a:p>
        </p:txBody>
      </p:sp>
      <p:sp>
        <p:nvSpPr>
          <p:cNvPr id="2" name="TextovéPole 1"/>
          <p:cNvSpPr txBox="1"/>
          <p:nvPr/>
        </p:nvSpPr>
        <p:spPr>
          <a:xfrm>
            <a:off x="4114800" y="5562600"/>
            <a:ext cx="5029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>
                <a:solidFill>
                  <a:srgbClr val="FF0000"/>
                </a:solidFill>
              </a:rPr>
              <a:t>V</a:t>
            </a:r>
            <a:r>
              <a:rPr lang="cs-CZ" sz="2400" b="1" dirty="0" smtClean="0">
                <a:solidFill>
                  <a:srgbClr val="FF0000"/>
                </a:solidFill>
              </a:rPr>
              <a:t>ysvětlete význam zkratek.</a:t>
            </a:r>
            <a:endParaRPr lang="cs-CZ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6239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461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Jazykové prostředky </a:t>
            </a:r>
            <a:r>
              <a:rPr lang="cs-CZ" sz="40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administrativního </a:t>
            </a:r>
            <a:r>
              <a:rPr lang="cs-CZ" sz="40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stylu - cvičení</a:t>
            </a:r>
            <a:endParaRPr lang="cs-CZ" sz="40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04800" y="1667454"/>
            <a:ext cx="8610600" cy="5232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b="1" dirty="0" smtClean="0"/>
              <a:t>Výňatek z úředního dopisu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Vážený pane/Vážená paní,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na základě Vašeho požadavku zasíláme v příloze originál technického průkazu.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Po vyřízení potřebných záležitostí vraťte </a:t>
            </a:r>
            <a:r>
              <a:rPr lang="cs-CZ" sz="2400" dirty="0" smtClean="0">
                <a:solidFill>
                  <a:srgbClr val="00B050"/>
                </a:solidFill>
              </a:rPr>
              <a:t>TP</a:t>
            </a:r>
            <a:r>
              <a:rPr lang="cs-CZ" sz="2400" dirty="0" smtClean="0"/>
              <a:t> na výše uvedenou adresu nejpozději do 30 dnů od data zapůjčení.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V případě prodlení s navrácením </a:t>
            </a:r>
            <a:r>
              <a:rPr lang="cs-CZ" sz="2400" dirty="0" smtClean="0">
                <a:solidFill>
                  <a:srgbClr val="00B050"/>
                </a:solidFill>
              </a:rPr>
              <a:t>TP</a:t>
            </a:r>
            <a:r>
              <a:rPr lang="cs-CZ" sz="2400" dirty="0" smtClean="0"/>
              <a:t> se vystavujete negativním důsledkům ze smlouvy vyplývajícím.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S pozdravem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Martina Nová,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>
                <a:solidFill>
                  <a:srgbClr val="00B050"/>
                </a:solidFill>
              </a:rPr>
              <a:t>Odd. </a:t>
            </a:r>
            <a:r>
              <a:rPr lang="cs-CZ" sz="2400" dirty="0" smtClean="0"/>
              <a:t>financování automobilů</a:t>
            </a:r>
          </a:p>
        </p:txBody>
      </p:sp>
      <p:sp>
        <p:nvSpPr>
          <p:cNvPr id="2" name="TextovéPole 1"/>
          <p:cNvSpPr txBox="1"/>
          <p:nvPr/>
        </p:nvSpPr>
        <p:spPr>
          <a:xfrm>
            <a:off x="4114800" y="5562600"/>
            <a:ext cx="5029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>
                <a:solidFill>
                  <a:srgbClr val="FF0000"/>
                </a:solidFill>
              </a:rPr>
              <a:t>V</a:t>
            </a:r>
            <a:r>
              <a:rPr lang="cs-CZ" sz="2400" b="1" dirty="0" smtClean="0">
                <a:solidFill>
                  <a:srgbClr val="FF0000"/>
                </a:solidFill>
              </a:rPr>
              <a:t>ysvětlete význam zkratek.</a:t>
            </a:r>
            <a:endParaRPr lang="cs-CZ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4684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461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Jazykové prostředky </a:t>
            </a:r>
            <a:r>
              <a:rPr lang="cs-CZ" sz="40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administrativního </a:t>
            </a:r>
            <a:r>
              <a:rPr lang="cs-CZ" sz="40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stylu - cvičení</a:t>
            </a:r>
            <a:endParaRPr lang="cs-CZ" sz="40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04800" y="1667454"/>
            <a:ext cx="8610600" cy="5232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b="1" dirty="0" smtClean="0"/>
              <a:t>Výňatek z úředního dopisu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Vážený pane/Vážená paní,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na základě Vašeho požadavku zasíláme v příloze originál technického průkazu.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Po vyřízení potřebných záležitostí vraťte TP na výše uvedenou adresu nejpozději do 30 dnů od data zapůjčení.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V případě prodlení s navrácením TP se vystavujete negativním důsledkům ze smlouvy vyplývajícím.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S pozdravem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Martina Nová,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Odd. financování automobilů</a:t>
            </a:r>
          </a:p>
        </p:txBody>
      </p:sp>
      <p:sp>
        <p:nvSpPr>
          <p:cNvPr id="2" name="TextovéPole 1"/>
          <p:cNvSpPr txBox="1"/>
          <p:nvPr/>
        </p:nvSpPr>
        <p:spPr>
          <a:xfrm>
            <a:off x="4114800" y="5562600"/>
            <a:ext cx="5029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Vyhledejte odborné názvy.</a:t>
            </a:r>
            <a:endParaRPr lang="cs-CZ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9342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461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Jazykové prostředky </a:t>
            </a:r>
            <a:r>
              <a:rPr lang="cs-CZ" sz="40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administrativního </a:t>
            </a:r>
            <a:r>
              <a:rPr lang="cs-CZ" sz="40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stylu - cvičení</a:t>
            </a:r>
            <a:endParaRPr lang="cs-CZ" sz="40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04800" y="1667454"/>
            <a:ext cx="8610600" cy="5232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b="1" dirty="0" smtClean="0"/>
              <a:t>Výňatek z úředního dopisu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Vážený pane/Vážená paní,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na základě Vašeho požadavku zasíláme v </a:t>
            </a:r>
            <a:r>
              <a:rPr lang="cs-CZ" sz="2400" dirty="0" smtClean="0">
                <a:solidFill>
                  <a:srgbClr val="00B050"/>
                </a:solidFill>
              </a:rPr>
              <a:t>příloze</a:t>
            </a:r>
            <a:r>
              <a:rPr lang="cs-CZ" sz="2400" dirty="0" smtClean="0"/>
              <a:t> </a:t>
            </a:r>
            <a:r>
              <a:rPr lang="cs-CZ" sz="2400" dirty="0" smtClean="0">
                <a:solidFill>
                  <a:srgbClr val="FF0000"/>
                </a:solidFill>
              </a:rPr>
              <a:t>originál technického průkazu</a:t>
            </a:r>
            <a:r>
              <a:rPr lang="cs-CZ" sz="2400" dirty="0" smtClean="0"/>
              <a:t>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Po vyřízení potřebných záležitostí vraťte TP na výše uvedenou adresu nejpozději do 30 dnů od data zapůjčení.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V případě </a:t>
            </a:r>
            <a:r>
              <a:rPr lang="cs-CZ" sz="2400" dirty="0" smtClean="0">
                <a:solidFill>
                  <a:srgbClr val="7030A0"/>
                </a:solidFill>
              </a:rPr>
              <a:t>prodlení</a:t>
            </a:r>
            <a:r>
              <a:rPr lang="cs-CZ" sz="2400" dirty="0" smtClean="0"/>
              <a:t> s navrácením TP se vystavujete </a:t>
            </a:r>
            <a:r>
              <a:rPr lang="cs-CZ" sz="2400" dirty="0" smtClean="0">
                <a:solidFill>
                  <a:srgbClr val="0070C0"/>
                </a:solidFill>
              </a:rPr>
              <a:t>negativním důsledkům </a:t>
            </a:r>
            <a:r>
              <a:rPr lang="cs-CZ" sz="2400" dirty="0" smtClean="0"/>
              <a:t>ze smlouvy vyplývajícím.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S pozdravem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Martina Nová,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Odd. </a:t>
            </a:r>
            <a:r>
              <a:rPr lang="cs-CZ" sz="2400" dirty="0" smtClean="0">
                <a:solidFill>
                  <a:srgbClr val="002060"/>
                </a:solidFill>
              </a:rPr>
              <a:t>financování automobilů</a:t>
            </a:r>
          </a:p>
        </p:txBody>
      </p:sp>
      <p:sp>
        <p:nvSpPr>
          <p:cNvPr id="2" name="TextovéPole 1"/>
          <p:cNvSpPr txBox="1"/>
          <p:nvPr/>
        </p:nvSpPr>
        <p:spPr>
          <a:xfrm>
            <a:off x="4114800" y="5562600"/>
            <a:ext cx="5029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Vyhledejte odborné názvy.</a:t>
            </a:r>
            <a:endParaRPr lang="cs-CZ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0116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7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ZÁVĚR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371600"/>
            <a:ext cx="86106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Jazykové prostředky jsou součástí slohových norem administrativního stylu. Jejich vhodným užitím se dosáhne jednoznačnosti a srozumitelnosti psaných textů administrativního stylu.</a:t>
            </a:r>
          </a:p>
        </p:txBody>
      </p:sp>
    </p:spTree>
    <p:extLst>
      <p:ext uri="{BB962C8B-B14F-4D97-AF65-F5344CB8AC3E}">
        <p14:creationId xmlns:p14="http://schemas.microsoft.com/office/powerpoint/2010/main" val="1840988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ovéPole 3"/>
          <p:cNvSpPr txBox="1">
            <a:spLocks noChangeArrowheads="1"/>
          </p:cNvSpPr>
          <p:nvPr/>
        </p:nvSpPr>
        <p:spPr bwMode="auto">
          <a:xfrm>
            <a:off x="304800" y="285999"/>
            <a:ext cx="8610600" cy="76944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SEZNAM</a:t>
            </a:r>
            <a:r>
              <a:rPr lang="cs-CZ" sz="3200" b="1" dirty="0">
                <a:latin typeface="+mj-lt"/>
                <a:cs typeface="Times New Roman" pitchFamily="18" charset="0"/>
              </a:rPr>
              <a:t>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POUŽITÝCH</a:t>
            </a:r>
            <a:r>
              <a:rPr lang="cs-CZ" sz="3200" b="1" dirty="0">
                <a:latin typeface="+mj-lt"/>
                <a:cs typeface="Times New Roman" pitchFamily="18" charset="0"/>
              </a:rPr>
              <a:t>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ZDROJŮ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685800" y="1371600"/>
            <a:ext cx="8001000" cy="2769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lvl="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MUŽÍKOVÁ, Olga. </a:t>
            </a:r>
            <a:r>
              <a:rPr lang="cs-CZ" sz="2000" i="1" dirty="0"/>
              <a:t>Odmaturuj! z českého jazyka</a:t>
            </a:r>
            <a:r>
              <a:rPr lang="cs-CZ" sz="2000" dirty="0"/>
              <a:t>. Vyd. 2. Brno: </a:t>
            </a:r>
            <a:r>
              <a:rPr lang="cs-CZ" sz="2000" dirty="0" err="1"/>
              <a:t>Didaktis</a:t>
            </a:r>
            <a:r>
              <a:rPr lang="cs-CZ" sz="2000" dirty="0"/>
              <a:t>, c2002, 104 s. ISBN 80-862-8536-7. </a:t>
            </a:r>
          </a:p>
          <a:p>
            <a:pPr marL="34290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 smtClean="0"/>
              <a:t>MAŠKOVÁ</a:t>
            </a:r>
            <a:r>
              <a:rPr lang="cs-CZ" sz="2000" dirty="0"/>
              <a:t>, Drahuše. </a:t>
            </a:r>
            <a:r>
              <a:rPr lang="cs-CZ" sz="2000" i="1" dirty="0"/>
              <a:t>Český jazyk: přehled středoškolského učiva</a:t>
            </a:r>
            <a:r>
              <a:rPr lang="cs-CZ" sz="2000" dirty="0"/>
              <a:t>. 1. vyd. Třebíč: Petra </a:t>
            </a:r>
            <a:r>
              <a:rPr lang="cs-CZ" sz="2000" dirty="0" err="1"/>
              <a:t>Velanová</a:t>
            </a:r>
            <a:r>
              <a:rPr lang="cs-CZ" sz="2000" dirty="0"/>
              <a:t>, 2005, 175 s. Maturita. ISBN 80-902-5715-1. </a:t>
            </a:r>
            <a:endParaRPr lang="cs-CZ" sz="2000" dirty="0" smtClean="0"/>
          </a:p>
          <a:p>
            <a:pPr marL="342900" lvl="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SOCHROVÁ, Marie. Český jazyk v kostce. 1. vyd. Havlíčkův Brod: Fragment, 1996, 104 s. ISBN 80-720-0041-1</a:t>
            </a:r>
            <a:r>
              <a:rPr lang="cs-CZ" sz="2000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304800" y="123983"/>
            <a:ext cx="85344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ANOTACE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Vzdělávací materiál seznamuje s jazykovými prostředky, které jsou závazné pro slohové útvary administrativního stylu.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304800" y="2850892"/>
            <a:ext cx="8305800" cy="234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METODICKÝ POKYN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Ve cvičení žáci přečtou výňatek z úředního dopisu. Pak v tomto výňatku vyhledají ustálené formulace, </a:t>
            </a:r>
            <a:r>
              <a:rPr lang="cs-CZ" sz="2000" dirty="0">
                <a:latin typeface="Times New Roman" pitchFamily="18" charset="0"/>
                <a:ea typeface="Calibri" pitchFamily="34" charset="0"/>
              </a:rPr>
              <a:t>n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aleznou zkratky a vysvětlí jejich význam, nakonec vyhledají odborné názvy. Po kliknutí se vždy zobrazí správné odpovědi.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58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Jazykové prostředky administrativního stylu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2133600"/>
            <a:ext cx="86106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Administrativní styl užívá v oficiálních psaných projevech spisovný jazyk. V neoficiálních mluvených projevech se objevují slangová pojmenování a profesionalismy (sešívačka, děrovačka, koník, </a:t>
            </a:r>
            <a:r>
              <a:rPr lang="cs-CZ" sz="2800" dirty="0" err="1" smtClean="0"/>
              <a:t>žrádýlko</a:t>
            </a:r>
            <a:r>
              <a:rPr lang="cs-CZ" sz="2800" dirty="0" smtClean="0"/>
              <a:t>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58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Jazykové prostředky administrativního stylu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2133600"/>
            <a:ext cx="8610600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Pro oficiální administrativní styl jsou závazné tyto jazykové prostředky: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spisovný jazyk;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/>
              <a:t>odborné názvy (termíny);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ustálené formulace;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zhuštěné vyjadřování (kondenzace);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zkratky a zkratková slova;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nepůvodní předložky (za účelem, v rozporu s).</a:t>
            </a:r>
          </a:p>
        </p:txBody>
      </p:sp>
    </p:spTree>
    <p:extLst>
      <p:ext uri="{BB962C8B-B14F-4D97-AF65-F5344CB8AC3E}">
        <p14:creationId xmlns:p14="http://schemas.microsoft.com/office/powerpoint/2010/main" val="1357193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58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Jazykové prostředky administrativního stylu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2133600"/>
            <a:ext cx="8610600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Odborné názvy (termíny)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Užívají se zejména v ekonomické oblasti, </a:t>
            </a:r>
            <a:r>
              <a:rPr lang="cs-CZ" sz="2800" smtClean="0"/>
              <a:t>slouží </a:t>
            </a:r>
            <a:r>
              <a:rPr lang="cs-CZ" sz="2800" smtClean="0"/>
              <a:t/>
            </a:r>
            <a:br>
              <a:rPr lang="cs-CZ" sz="2800" smtClean="0"/>
            </a:br>
            <a:r>
              <a:rPr lang="cs-CZ" sz="2800" smtClean="0"/>
              <a:t>k </a:t>
            </a:r>
            <a:r>
              <a:rPr lang="cs-CZ" sz="2800" dirty="0" smtClean="0"/>
              <a:t>přesnému vyjadřování. Dělíme je na: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cs-CZ" sz="2800" dirty="0" smtClean="0"/>
              <a:t>jednoslovné</a:t>
            </a:r>
            <a:r>
              <a:rPr lang="cs-CZ" sz="2800" dirty="0"/>
              <a:t> </a:t>
            </a:r>
            <a:r>
              <a:rPr lang="cs-CZ" sz="2800" dirty="0" smtClean="0"/>
              <a:t>(zmocněnec, zmocnitel, odběratel, adresát);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cs-CZ" sz="2800" dirty="0" smtClean="0"/>
              <a:t>víceslovné - terminologická sousloví (nájemní smlouva, stanovená lhůta, likvidace pojistné události).</a:t>
            </a:r>
          </a:p>
        </p:txBody>
      </p:sp>
    </p:spTree>
    <p:extLst>
      <p:ext uri="{BB962C8B-B14F-4D97-AF65-F5344CB8AC3E}">
        <p14:creationId xmlns:p14="http://schemas.microsoft.com/office/powerpoint/2010/main" val="3255827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58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Jazykové prostředky administrativního stylu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2133600"/>
            <a:ext cx="8610600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Ustálené formulace (ustálené konstrukce)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Ustálené formulace podporují srozumitelnost a jednoznačnost textu.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Příklady:</a:t>
            </a:r>
            <a:r>
              <a:rPr lang="cs-CZ" sz="2800" dirty="0" smtClean="0"/>
              <a:t> 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obracím se s žádostí;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předem děkuji za kladné vyřízení;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vyhovuje se Vaší žádosti.</a:t>
            </a:r>
          </a:p>
        </p:txBody>
      </p:sp>
    </p:spTree>
    <p:extLst>
      <p:ext uri="{BB962C8B-B14F-4D97-AF65-F5344CB8AC3E}">
        <p14:creationId xmlns:p14="http://schemas.microsoft.com/office/powerpoint/2010/main" val="2443351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58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Jazykové prostředky administrativního stylu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2133600"/>
            <a:ext cx="861060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Zhuštěné vyjadřování (kondenzace)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Kondenzace dosáhneme například náhradou určitých slovesných tvarů trpným rodem: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je dojednáno;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bylo ověřeno;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bude oznámeno.</a:t>
            </a:r>
          </a:p>
        </p:txBody>
      </p:sp>
    </p:spTree>
    <p:extLst>
      <p:ext uri="{BB962C8B-B14F-4D97-AF65-F5344CB8AC3E}">
        <p14:creationId xmlns:p14="http://schemas.microsoft.com/office/powerpoint/2010/main" val="1152531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58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Jazykové prostředky administrativního stylu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2133600"/>
            <a:ext cx="8610600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Zkratky a zkratková slova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Zkratky a zkratková slova se užívají ve snaze </a:t>
            </a:r>
            <a:br>
              <a:rPr lang="cs-CZ" sz="2800" dirty="0" smtClean="0"/>
            </a:br>
            <a:r>
              <a:rPr lang="cs-CZ" sz="2800" dirty="0" smtClean="0"/>
              <a:t>o jednoduchost a rychlost. Jsou všeobecně známé: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p. (pan, pánové);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pí (paní);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ks (kus);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resp. (respektive);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p. o. (příspěvková organizace).</a:t>
            </a:r>
          </a:p>
        </p:txBody>
      </p:sp>
    </p:spTree>
    <p:extLst>
      <p:ext uri="{BB962C8B-B14F-4D97-AF65-F5344CB8AC3E}">
        <p14:creationId xmlns:p14="http://schemas.microsoft.com/office/powerpoint/2010/main" val="3069542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1461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Jazykové prostředky </a:t>
            </a:r>
            <a:r>
              <a:rPr lang="cs-CZ" sz="40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administrativního </a:t>
            </a:r>
            <a:r>
              <a:rPr lang="cs-CZ" sz="40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stylu - cvičení</a:t>
            </a:r>
            <a:endParaRPr lang="cs-CZ" sz="40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04800" y="1667454"/>
            <a:ext cx="8610600" cy="5232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b="1" dirty="0" smtClean="0"/>
              <a:t>Výňatek z úředního dopisu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Vážený pane/Vážená paní,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na základě Vašeho požadavku zasíláme v příloze originál technického průkazu.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Po vyřízení potřebných záležitostí vraťte TP na výše uvedenou adresu nejpozději do 30 dnů od data zapůjčení.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V případě prodlení s navrácením TP se vystavujete negativním důsledkům ze smlouvy vyplývajícím.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S pozdravem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Martina Nová,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Odd. financování automobilů</a:t>
            </a:r>
          </a:p>
        </p:txBody>
      </p:sp>
    </p:spTree>
    <p:extLst>
      <p:ext uri="{BB962C8B-B14F-4D97-AF65-F5344CB8AC3E}">
        <p14:creationId xmlns:p14="http://schemas.microsoft.com/office/powerpoint/2010/main" val="1203585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Arkýř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Motiv sady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ékárna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otiv sady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1425</TotalTime>
  <Words>900</Words>
  <Application>Microsoft Office PowerPoint</Application>
  <PresentationFormat>Předvádění na obrazovce (4:3)</PresentationFormat>
  <Paragraphs>132</Paragraphs>
  <Slides>17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17</vt:i4>
      </vt:variant>
    </vt:vector>
  </HeadingPairs>
  <TitlesOfParts>
    <vt:vector size="18" baseType="lpstr">
      <vt:lpstr>Motiv sady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Erda</dc:creator>
  <cp:lastModifiedBy>EU_9</cp:lastModifiedBy>
  <cp:revision>134</cp:revision>
  <cp:lastPrinted>1601-01-01T00:00:00Z</cp:lastPrinted>
  <dcterms:created xsi:type="dcterms:W3CDTF">2013-06-25T23:31:44Z</dcterms:created>
  <dcterms:modified xsi:type="dcterms:W3CDTF">2014-05-03T18:33:39Z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