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63" r:id="rId2"/>
    <p:sldId id="264" r:id="rId3"/>
    <p:sldId id="265" r:id="rId4"/>
    <p:sldId id="261" r:id="rId5"/>
    <p:sldId id="256" r:id="rId6"/>
    <p:sldId id="259" r:id="rId7"/>
    <p:sldId id="258" r:id="rId8"/>
    <p:sldId id="260" r:id="rId9"/>
    <p:sldId id="266" r:id="rId10"/>
    <p:sldId id="262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37" autoAdjust="0"/>
  </p:normalViewPr>
  <p:slideViewPr>
    <p:cSldViewPr>
      <p:cViewPr>
        <p:scale>
          <a:sx n="100" d="100"/>
          <a:sy n="100" d="100"/>
        </p:scale>
        <p:origin x="-516" y="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45114-8B35-4FD0-9B34-D9562BC59051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E6413-D812-4048-B72E-825E417280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17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E6413-D812-4048-B72E-825E417280F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385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E6413-D812-4048-B72E-825E417280F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9680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E6413-D812-4048-B72E-825E417280F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576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E6413-D812-4048-B72E-825E417280FF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8806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3943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569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318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708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5059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785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578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11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657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81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45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083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4" descr="OPVK_hor_zakladni_logolink_CMYK_cz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562" y="113343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690197"/>
              </p:ext>
            </p:extLst>
          </p:nvPr>
        </p:nvGraphicFramePr>
        <p:xfrm>
          <a:off x="543612" y="1903086"/>
          <a:ext cx="8001000" cy="4012464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02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5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7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PŘÍMÉ  OVLÁDÁNÍ  DVOJČINNÉHO  PNEU -  MOTORU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3. a 4. ročníky 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maturitních oborů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82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VLASTNÍ MATERIÁLY,  POŘÍZENÉ  NA  AUTOMATIZOVANÉ  LINCE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A  PANELU  PRACOVIŠTĚ  PNEUMATICKÝCH  SYSTÉMŮ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(žáci 4.roč. 18 let , souhlasili s uveřejněním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svých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AUTORA.</a:t>
            </a:r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5536" y="1484784"/>
            <a:ext cx="82089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44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74786" y="120033"/>
            <a:ext cx="8800922" cy="498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74777" y="618631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4786" y="3049160"/>
            <a:ext cx="8800927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84830" y="3485313"/>
            <a:ext cx="8800926" cy="31700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POSLEDNÍ JSOU VYPRACOVÁNY JAKO ANIMACE S NÁZORNOU UKÁZKOU FUNKCE KOMPONENTŮ JEDNOTLIVÝCH ZAPOJENÍ. ŽÁCI JSOU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NĚJDŘÍVE  SEZNÁMENI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 ZÁKLADNÍMI INFORMACEMI, NÁŘADÍM, BEZPEČNOSTÍ PRÁCE. NA DALŠÍM SNÍMKU  MUSÍ  POZNAT ZNAČKU A  K  NÍ PŘIŘADIT REÁLNÝ KOMPONENT.  DALŠÍ SNÍMEK  ZACHYCUJE PROPOJENÍ PNEU SYSTÉMU TRUBIČKAMI 6mm.  POKROČILEJŠÍ ZAPOJENÍ JSOU AŽ PŘÍLIŠ SLOŽITÁ NA ZAPAMATOVÁNÍ, SPÍŠ BY NÁM MĚLO JÍT O POCHOPENÍ FUNKCÍ JEDNOTLIVÝCH KOMPONENTŮ  A  K TOMU JE URČENO VŽDY  POSLEDNÍ SCHÉMA S  ANIMACEMI. ZNAČKY, FOTOGRAFIE, SCHÉMATA  A  ANIMACE SE NACHÁZÍ NA LEVÉ  POLOVINĚ  SNÍMKU PREZENTACE. TEXTY,  ZADÁNÍ A DALŠÍ INFORMACE NA PRAVÉ POLOVINĚ SNÍMKU. PODROBNĚ O 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NICH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INFORMUJE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OBSAH. INTERAKTIVNÍ ÚLOHY  A  ZÁVĚREČNÉ OT ÁZKY JSOU ZAŘAZENY JAKO POSLEDNÍ SNÍMEK URČENÝ PRO ŽÁKA.  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40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107"/>
            <a:ext cx="8640960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1521" y="604232"/>
            <a:ext cx="8640960" cy="600164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UČEBNÍ MATERIÁLY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ŽÁKA</a:t>
            </a:r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r>
              <a:rPr lang="cs-CZ" sz="1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72566" y="-6271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34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6"/>
            <a:ext cx="9144000" cy="646068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67543" y="515956"/>
            <a:ext cx="139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 1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67543" y="1490625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10014" y="2075541"/>
            <a:ext cx="3931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79512" y="2708920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OVLÁDÁNÍ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DVOJČINNÉHO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PNEU -  MOTORU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783685" y="667027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795453" y="230657"/>
            <a:ext cx="4176464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PROPOJENÍ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DRÁŽKOVÝ 6 mm,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KŘÍŽOVÝ  POSIT-DRIVE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V),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KLÍČ  2 mm.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30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21"/>
            <a:ext cx="9144000" cy="6460685"/>
          </a:xfrm>
          <a:prstGeom prst="rect">
            <a:avLst/>
          </a:prstGeom>
        </p:spPr>
      </p:pic>
      <p:sp>
        <p:nvSpPr>
          <p:cNvPr id="5" name="Vývojový diagram: paměť s přímým přístupem 4"/>
          <p:cNvSpPr/>
          <p:nvPr/>
        </p:nvSpPr>
        <p:spPr>
          <a:xfrm>
            <a:off x="252711" y="195158"/>
            <a:ext cx="1368152" cy="432048"/>
          </a:xfrm>
          <a:prstGeom prst="flowChartMagneticDru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52711" y="241905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 1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076056" y="30404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4826112" y="411182"/>
            <a:ext cx="4230978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PŘÍMÉ RUČNÍ OVLÁDÁNÍ</a:t>
            </a:r>
          </a:p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DVOJČINNÉHO  PNEU – MOTORU</a:t>
            </a:r>
          </a:p>
          <a:p>
            <a:r>
              <a:rPr lang="cs-CZ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  ÚLOHY:  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ZAPOJTE 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BISTABILNÍ  </a:t>
            </a:r>
            <a:endParaRPr lang="cs-CZ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PNEUMATICKÝ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VÁLEC 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 TAK  ABY  BYL</a:t>
            </a: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PŘÍMO OVLÁDÁN  RUČNĚ, PNEUMATICKÝM  </a:t>
            </a: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VENTILEM  5/2  S  ARETACÍ POLOHY RVA 1</a:t>
            </a: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RYCHLOST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VYSUNUTÍ  A  ZASUNUTÍ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PÍSTU</a:t>
            </a:r>
            <a:endParaRPr lang="cs-CZ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BUDE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OVLÁDÁNA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ŠKRTÍCÍMI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VENTILY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</a:t>
            </a: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HVA 1.</a:t>
            </a:r>
          </a:p>
          <a:p>
            <a:endParaRPr lang="cs-CZ" sz="1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POUŽITÍ ZAPOJENÍ:</a:t>
            </a: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NAPŘÍKLAD 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RUČNÍ  TŘÍDĚNÍ  DÍLŮ.</a:t>
            </a:r>
          </a:p>
          <a:p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ZVOLTE  SPRÁVNÉ TYPY PŘÍSTROJŮ NA  </a:t>
            </a: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MONTÁŽNÍM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PANELU.</a:t>
            </a: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PROPOJTE PŘÍSTROJE HADIČKAMI </a:t>
            </a:r>
            <a:endParaRPr lang="cs-CZ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  <a:endParaRPr lang="cs-CZ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3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PŘIPRAVTE SI  PÍSEMNOU  FORMOU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VYSVĚTLENÍ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FUNKCE  JEDNOTLIVÝCH </a:t>
            </a:r>
            <a:endParaRPr lang="cs-CZ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PŘÍSTROJŮ  </a:t>
            </a:r>
            <a:r>
              <a:rPr lang="cs-CZ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ZAPOJENÍ.</a:t>
            </a:r>
          </a:p>
          <a:p>
            <a:endParaRPr lang="cs-CZ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cs-CZ" sz="1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68551" y="304040"/>
            <a:ext cx="3090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02631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3" y="80235"/>
            <a:ext cx="9144000" cy="6460685"/>
          </a:xfrm>
          <a:prstGeom prst="rect">
            <a:avLst/>
          </a:prstGeom>
        </p:spPr>
      </p:pic>
      <p:sp>
        <p:nvSpPr>
          <p:cNvPr id="11" name="Vývojový diagram: paměť s přímým přístupem 10"/>
          <p:cNvSpPr/>
          <p:nvPr/>
        </p:nvSpPr>
        <p:spPr>
          <a:xfrm>
            <a:off x="251520" y="166952"/>
            <a:ext cx="1368152" cy="432048"/>
          </a:xfrm>
          <a:prstGeom prst="flowChartMagneticDru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251520" y="1011123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Ú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LOHA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</a:t>
            </a: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4792831" y="199681"/>
            <a:ext cx="417646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PROVEDENÍ :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VÝBĚR  PŘÍSTROJŮ  DLE  ZADÁNÍ :</a:t>
            </a:r>
          </a:p>
          <a:p>
            <a:r>
              <a:rPr lang="cs-CZ" sz="16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NOVÉ KOMPONENTY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 VENTIL  S  ARETACÍ (3/2)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PŘIVÁDÍ  MÉDIUM  ZE  ZDROJE,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PÁČKOVÉ NEBO OTOČNÉ PROVEDENÍ.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   VENTIL  S  ARETACÍ (5/2) 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OVLÁDANÝ VENTIL   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POLOHY  MONOSTABILNÍ,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PŘIVÁDÍ   PRACOVNÍ  VZDUCH  PRO VÝSUN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 A  ODVÁDÍ  NETLAKOVÝ  VZDUCH (PŘED PÍSTEM) PŘES  TLUMIČE  HLUKU (MRKVE)  PÁČKOVÉ  NEBO OTOČNÉ.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(1/2)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NASTAVITELNÝ  VENTIL 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SLOUŽÍ  K  REGULACI  PRŮTOKU VZDUCHU.</a:t>
            </a: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 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VÁLEC  VYKONÁVÁ  PÍSTEM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PŘÍMOČARÝ DVOJČINNÝ PRACOVNÍ POHYB.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STAV MŮŽEME SLEDOVAT  INDUKČNÍMI 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SENZORY  UMÍSTĚNÝMI  V  MEZNÍCH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ÚVRATÍCH NA TĚLE  PNEU –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VÁLCE, OBVOD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JE PROTO OPATŘEN  PERMANENT-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NÍM  MAGNETEM  A  TLUMENÍM.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Šipka doleva 2"/>
          <p:cNvSpPr/>
          <p:nvPr/>
        </p:nvSpPr>
        <p:spPr>
          <a:xfrm>
            <a:off x="3586029" y="865045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281854" y="213699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1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22014" y="238901"/>
            <a:ext cx="2987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KONPONENTY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523757" y="2348880"/>
            <a:ext cx="1040679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RVA </a:t>
            </a:r>
            <a:r>
              <a:rPr lang="cs-CZ" sz="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</a:t>
            </a:r>
            <a:endParaRPr lang="cs-CZ" sz="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Šipka doleva 12"/>
          <p:cNvSpPr/>
          <p:nvPr/>
        </p:nvSpPr>
        <p:spPr>
          <a:xfrm>
            <a:off x="3586029" y="3746837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86029" y="5078089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57" y="5621524"/>
            <a:ext cx="4460179" cy="103808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47427"/>
            <a:ext cx="1354101" cy="1622879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0" y="681348"/>
            <a:ext cx="1995105" cy="1307491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98" y="1483523"/>
            <a:ext cx="1152127" cy="221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92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9" grpId="0" animBg="1"/>
      <p:bldP spid="1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" y="207889"/>
            <a:ext cx="9144000" cy="646068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3" name="Vývojový diagram: paměť s přímým přístupem 2"/>
          <p:cNvSpPr/>
          <p:nvPr/>
        </p:nvSpPr>
        <p:spPr>
          <a:xfrm>
            <a:off x="242417" y="228839"/>
            <a:ext cx="1368152" cy="432048"/>
          </a:xfrm>
          <a:prstGeom prst="flowChartMagneticDrum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70409" y="27558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1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844898" y="444863"/>
            <a:ext cx="419159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BISTABILNÍ  (PVD 1 ), PNEU – VÁLEC S PERMANENTNÍM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MAGNETEM  (KROUŽKEM) NA PÍSTU, SE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VSTUPY  (4) A (2), (PRO  VÝFUK  A  ZÁFUK PÍSTU OVLÁDÁNÝ  IMPULZEM ).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ŠKRTÍCÍ VENTILY  (ŠVR 1)  A (ŠVR 2), RUČNĚ  NASTAVITELNÉ,  ( PRO REGULACI  RYCHLOSTI  VÝSUNUTÍ   A  ZASUNUTÍ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).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RUČNĚ  OVLÁDANÝ  VENTIL  5/2,           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(RVA 1)  (OTOČNÝ NEBO PÁČKOVÝ), SE DVĚMA TLUMIČI  HLUKU.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HLAVNÍ  VENTIL  3/2  (HVA1 ),  ( PÁČKOVÝ, RUČNĚ  OVLÁDANÝ  S  PŘÍVODEM  ZDROJE  MÉDIA ).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1671724" y="306363"/>
            <a:ext cx="3162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SPRÁVNÉ  PROPOJENÍ  ÚLOHY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06996" y="494116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971600" y="283533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dirty="0"/>
          </a:p>
        </p:txBody>
      </p:sp>
      <p:sp>
        <p:nvSpPr>
          <p:cNvPr id="10" name="Obdélník 9"/>
          <p:cNvSpPr/>
          <p:nvPr/>
        </p:nvSpPr>
        <p:spPr>
          <a:xfrm>
            <a:off x="2699791" y="283221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dirty="0"/>
          </a:p>
        </p:txBody>
      </p:sp>
      <p:sp>
        <p:nvSpPr>
          <p:cNvPr id="12" name="Obdélník 11"/>
          <p:cNvSpPr/>
          <p:nvPr/>
        </p:nvSpPr>
        <p:spPr>
          <a:xfrm>
            <a:off x="971600" y="218395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149740" y="3717032"/>
            <a:ext cx="5613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  <a:endParaRPr lang="cs-CZ" sz="1000" dirty="0"/>
          </a:p>
        </p:txBody>
      </p:sp>
      <p:sp>
        <p:nvSpPr>
          <p:cNvPr id="14" name="Obdélník 13"/>
          <p:cNvSpPr/>
          <p:nvPr/>
        </p:nvSpPr>
        <p:spPr>
          <a:xfrm>
            <a:off x="1033836" y="3774115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  <a:endParaRPr lang="cs-CZ" sz="1000" dirty="0"/>
          </a:p>
        </p:txBody>
      </p:sp>
      <p:sp>
        <p:nvSpPr>
          <p:cNvPr id="7" name="Obdélník 6"/>
          <p:cNvSpPr/>
          <p:nvPr/>
        </p:nvSpPr>
        <p:spPr>
          <a:xfrm>
            <a:off x="2051720" y="2883319"/>
            <a:ext cx="1933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n>
                <a:solidFill>
                  <a:schemeClr val="bg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71325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0" y="157271"/>
            <a:ext cx="9144000" cy="6552729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4891768" y="338094"/>
            <a:ext cx="424847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TLAKOVÝ VZDUCH PŘIVÁDÍ  HLAVNÍ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  VENTIL  (HVA1)  K VSTUPU 1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VENTILU (RVA1).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2/  SEPNUTÍM  RUČNÍHO  VENTILU  (RVA 1)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OTEVŘENA  CESTA  1- 4 , PRO  VÝSUN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(VÝFUK)  PÍSTU  PŘES  ŠKRTÍCÍ  VENTIL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1).  SOUČASNĚ  JE  ODVÁDĚN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 VZDUCH  PŘED  PÍSTEM  PŘES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(ŠVR 2) CESTOU  2- 3  PŘES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 (MRKEV)  VENTILU  (5/2).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ARETACÍ  JE  DRŽENA  CESTA   A  PÍSTNICE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VYSUNUTÁ  POLOHA (I.)  PRACOVNÍ.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 PÍSTNICE  VÁLCE  JE   VYSUNUTA  A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VYKONÁVÁ PRACOVNÍ ČÁSTÍ  DANÝ ŮKOL.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SEPNUTÍM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2)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1- 2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PRO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ZÁSUN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(ZÁFUK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PÍSTU  PŘES  ŠKRTÍCÍ  VENTIL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(ŠVR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2).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JE  ODVÁDĚN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PŘES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(ŠVR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4- 5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(MRKEV)  VENTILU  (5/2).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ARETACÍ  JE  DRŽENA  CESTA   A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ZASUNUTÁ  POLOHA (0.)  KLIDOVÁ.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PÍSTNICE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VÁLCE  JE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ZASUNUTA,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ALE  I  PŘI  NÁVRATU  MŮŽE  VYKONÁVÁT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ČÁSTÍ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JINÝ ÚKOL.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14347" y="297623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</a:t>
            </a: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LOHA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479401" y="561149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Ú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LOHA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</a:t>
            </a: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37717" y="552815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Ú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LOHA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1C</a:t>
            </a: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51459" y="533527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Ú</a:t>
            </a:r>
            <a:r>
              <a:rPr lang="cs-CZ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LOHA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1</a:t>
            </a: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60" y="4636"/>
            <a:ext cx="4722773" cy="6858000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4993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179512" y="248927"/>
            <a:ext cx="13071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3" name="Obdélník 22"/>
          <p:cNvSpPr/>
          <p:nvPr/>
        </p:nvSpPr>
        <p:spPr>
          <a:xfrm>
            <a:off x="1304477" y="988130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24" name="Obdélník 23"/>
          <p:cNvSpPr/>
          <p:nvPr/>
        </p:nvSpPr>
        <p:spPr>
          <a:xfrm>
            <a:off x="2514956" y="982197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25" name="Obdélník 24"/>
          <p:cNvSpPr/>
          <p:nvPr/>
        </p:nvSpPr>
        <p:spPr>
          <a:xfrm>
            <a:off x="2494278" y="3448097"/>
            <a:ext cx="2270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2494278" y="3737196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</a:t>
            </a:r>
            <a:r>
              <a:rPr lang="cs-CZ" sz="1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ZASUNUTÍ</a:t>
            </a:r>
            <a:endParaRPr lang="cs-CZ" sz="1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Šipka doleva 1"/>
          <p:cNvSpPr/>
          <p:nvPr/>
        </p:nvSpPr>
        <p:spPr>
          <a:xfrm>
            <a:off x="368710" y="998987"/>
            <a:ext cx="688288" cy="30184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 doprava 6"/>
          <p:cNvSpPr/>
          <p:nvPr/>
        </p:nvSpPr>
        <p:spPr>
          <a:xfrm>
            <a:off x="3782990" y="979047"/>
            <a:ext cx="688288" cy="301845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591" y="4059238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956" y="4400550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853" y="4400550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1079498" y="206084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/>
          </a:p>
        </p:txBody>
      </p:sp>
      <p:sp>
        <p:nvSpPr>
          <p:cNvPr id="16" name="Obdélník 15"/>
          <p:cNvSpPr/>
          <p:nvPr/>
        </p:nvSpPr>
        <p:spPr>
          <a:xfrm>
            <a:off x="1056998" y="277155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906301" y="277155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2123728" y="2771555"/>
            <a:ext cx="278425" cy="3694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1199481" y="3767973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  <a:endParaRPr lang="cs-CZ" sz="1000" dirty="0"/>
          </a:p>
        </p:txBody>
      </p:sp>
      <p:sp>
        <p:nvSpPr>
          <p:cNvPr id="22" name="Obdélník 21"/>
          <p:cNvSpPr/>
          <p:nvPr/>
        </p:nvSpPr>
        <p:spPr>
          <a:xfrm>
            <a:off x="198715" y="501317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410" y="1628092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444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54 -0.0037 L 0.05677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07014 -4.8148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78 -0.0037 L 0.01823 -0.0027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4 -0.00047 L -2.77778E-6 2.22222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41768" y="518084"/>
            <a:ext cx="8894728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 PNEU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BISTABILNÍ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(DVOJČINNÝ), PNEU- VÁLEC S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PERMANENTNÍM 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 (KROUŽKEM)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PÍSTU  SE  NACHÁZÍ  NA  OBRÁZKU ?</a:t>
            </a:r>
            <a:endParaRPr lang="cs-CZ" sz="1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29874"/>
            <a:ext cx="2627784" cy="71734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453" y="1932132"/>
            <a:ext cx="3364582" cy="7177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522" y="1564388"/>
            <a:ext cx="2232248" cy="1080119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42970" y="1529384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050522" y="1534889"/>
            <a:ext cx="540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282770" y="152976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58977" y="2852936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RUČNÍ  PNEU - VENTIL  5/2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 ARETACÍ  SE  AUTOMATIKY  VRACÍ  DO  VÝCHOZÍ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POLOHY PO  PŘEPNUTÍ ? TVRZENÍ .</a:t>
            </a:r>
            <a:endParaRPr lang="cs-CZ" sz="1400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11722" y="3825748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933564" y="3825748"/>
            <a:ext cx="540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983752" y="382574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754024" y="391808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NEVRACÍ SE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6668525" y="3871914"/>
            <a:ext cx="2353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ZAUJME MEZIPOLOHU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626898" y="3722574"/>
            <a:ext cx="1979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AUTOMATICKY  SE VRÁTÍ DO VÝCHOZÍ POLOHY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2672226" y="4869160"/>
            <a:ext cx="579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158977" y="4684494"/>
            <a:ext cx="8877519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VYSUNUTÍ  PÍSTU TÍMTO  RUČNÍM  PNEU – VENTILEM  5/2  S  ARETACÍ  (BISTABILNÍM) JE 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REALIZOVÁNO  VSTUPY  A  VÝSTUPY?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23996" y="5634534"/>
            <a:ext cx="1215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  </a:t>
            </a:r>
            <a:r>
              <a:rPr lang="cs-CZ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5 - 2</a:t>
            </a:r>
            <a:endParaRPr lang="cs-CZ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3203848" y="563453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 </a:t>
            </a:r>
            <a:r>
              <a:rPr lang="cs-CZ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1 - 2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5858834" y="5634534"/>
            <a:ext cx="1256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  </a:t>
            </a:r>
            <a:r>
              <a:rPr lang="cs-CZ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1 - 4</a:t>
            </a:r>
            <a:endParaRPr lang="cs-CZ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0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16" grpId="0"/>
      <p:bldP spid="20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7349</TotalTime>
  <Words>1410</Words>
  <Application>Microsoft Office PowerPoint</Application>
  <PresentationFormat>Předvádění na obrazovce (4:3)</PresentationFormat>
  <Paragraphs>267</Paragraphs>
  <Slides>10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339</cp:revision>
  <dcterms:created xsi:type="dcterms:W3CDTF">2014-01-08T18:12:59Z</dcterms:created>
  <dcterms:modified xsi:type="dcterms:W3CDTF">2014-09-02T12:08:50Z</dcterms:modified>
</cp:coreProperties>
</file>