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61" r:id="rId3"/>
    <p:sldId id="262" r:id="rId4"/>
    <p:sldId id="263" r:id="rId5"/>
    <p:sldId id="259" r:id="rId6"/>
    <p:sldId id="256" r:id="rId7"/>
    <p:sldId id="257" r:id="rId8"/>
    <p:sldId id="258" r:id="rId9"/>
    <p:sldId id="260" r:id="rId10"/>
    <p:sldId id="265" r:id="rId11"/>
    <p:sldId id="264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>
        <p:scale>
          <a:sx n="100" d="100"/>
          <a:sy n="100" d="100"/>
        </p:scale>
        <p:origin x="-5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FEB140-18B4-4E6D-9AB0-BB7FF804E5B9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BA787-3528-4326-B9F6-B02F368B2C9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2065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1BA787-3528-4326-B9F6-B02F368B2C9B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4430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929B-8A97-4D07-88A4-C0301771BE2D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2BC12-8C61-43F6-A595-8FF7439A7F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8147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929B-8A97-4D07-88A4-C0301771BE2D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2BC12-8C61-43F6-A595-8FF7439A7F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7612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929B-8A97-4D07-88A4-C0301771BE2D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2BC12-8C61-43F6-A595-8FF7439A7F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9240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21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98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0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73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20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25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59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2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929B-8A97-4D07-88A4-C0301771BE2D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2BC12-8C61-43F6-A595-8FF7439A7F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68125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01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27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9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929B-8A97-4D07-88A4-C0301771BE2D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2BC12-8C61-43F6-A595-8FF7439A7F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8750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929B-8A97-4D07-88A4-C0301771BE2D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2BC12-8C61-43F6-A595-8FF7439A7F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144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929B-8A97-4D07-88A4-C0301771BE2D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2BC12-8C61-43F6-A595-8FF7439A7F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1630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929B-8A97-4D07-88A4-C0301771BE2D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2BC12-8C61-43F6-A595-8FF7439A7F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1521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929B-8A97-4D07-88A4-C0301771BE2D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2BC12-8C61-43F6-A595-8FF7439A7F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796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929B-8A97-4D07-88A4-C0301771BE2D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2BC12-8C61-43F6-A595-8FF7439A7F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6815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929B-8A97-4D07-88A4-C0301771BE2D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2BC12-8C61-43F6-A595-8FF7439A7F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6554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F929B-8A97-4D07-88A4-C0301771BE2D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2BC12-8C61-43F6-A595-8FF7439A7F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9641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3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3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534469"/>
              </p:ext>
            </p:extLst>
          </p:nvPr>
        </p:nvGraphicFramePr>
        <p:xfrm>
          <a:off x="533400" y="2204864"/>
          <a:ext cx="8001000" cy="431238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526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VY_32_INOVACE_464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3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NEPŘÍMÉ  OVLÁDÁNÍ  DVOJČINNÉHO  PNEU -  MOTORU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DVOJČINNÝM  PNEU - VENTILEM, OVLÁDANÝM                               RUČNÍMI  ARETOVANÝMI  VENTILY .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Richard WITTEK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1.4. 2014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ročníky maturitních oborů elektrotechnických škol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PNEUMATIKA  PRO  AUTOMATIZACI, PNEU-MOTOR, PNEU- VENTIL, PNEU-SNÍMAČ, </a:t>
                      </a:r>
                      <a:r>
                        <a:rPr kumimoji="0" lang="cs-CZ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VAKUOVÝ EJEKTOR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2556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99142" y="188321"/>
            <a:ext cx="8568952" cy="3385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SEZNAM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POUŽITÝCH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ZDROJŮ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99142" y="526875"/>
            <a:ext cx="8568952" cy="59093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POUŽITÁ LITERATURA: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FOTODOKUMENTACE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   VLASTNÍ MATERIÁLY,  POŘÍZENÉ  NA  AUTOMATIZOVANÉ  LINCE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A  PANELU  PRACOVIŠTĚ  PNEUMATICKÝCH  SYSTÉMŮ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(žáci 4.roč. 18 let , souhlasili s uveřejněním  svých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fotografií)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 PROHLAŠUJE, ŽE ŘÁDNĚ UVEDL VŠECHNY POUŽITÉ ZDROJE.</a:t>
            </a:r>
            <a:b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POKUD NENÍ UVEDENO JINAK, POUŽITÝ MATERIÁL JE Z VLASTNÍCH ZDROJŮ AUTORA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467544" y="1340768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ING.SÝKOROVÁ.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ÚLOHY A ZAPOJENÍ, ZÁKLADNÍ A POKROČILÉ PNEUMATICKÉ SYSTÉMY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Ostrava, 2012.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MOC, Pavel.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ELEKTROPNEUMATIKA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Plzeň.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BEUTH BERLIN.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PNEUMATIK , PNEUMATICHE STEUERUNGEN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[sborník]. 1. vyd. </a:t>
            </a:r>
            <a:r>
              <a:rPr lang="cs-CZ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1995,                               100 s. [cit. 2014].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FESTO DIDACTIC GMBH + CO.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KG and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Systems . </a:t>
            </a:r>
            <a:r>
              <a:rPr lang="cs-CZ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FluidSim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De, 2005.</a:t>
            </a:r>
          </a:p>
          <a:p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66281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63562" y="227431"/>
            <a:ext cx="8792494" cy="49859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base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ANOTACE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3557" y="692696"/>
            <a:ext cx="8800931" cy="24314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ZÁKLADNÍ  PNEUMATICKÉ  ÚLOHY </a:t>
            </a:r>
          </a:p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PRO  AUTOMATIZOVANÉ VÝROBNÍ  LINKY</a:t>
            </a:r>
          </a:p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URČENO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ŽÁKY  STŘEDNÍCH  ELEKTROTECHNICKÝCH  ŠKOL,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 ROČNÍKŮ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OBORŮ    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SILNOPROUDÝCH I  SLABOPROUDÝCH UKONČENÝCH MATURITNÍ  ZKOUŠKOU, JAKO  ZÁKLADNÍ SEZNÁMENÍ S  PNEUMATICKÝMI  SYSTÉMY  K  DALŠÍMU  STUDIU  ELEKTRO -  PNEUMATIKY NEBO  PŘÍPADNĚ  HYDRAULIKY A   ELEKTROHYDRAULIKY. ÚLOHY JSOU  ODVOZENY OD PRAKTICKÝCH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POUŽÍVANÝCH U  AUTOMATIZOVANÝCH LINEK  A  JSOU ZÁROVEŇ URČENY PRO PRACOVIŠTĚ VYBAVENÁ REÁLNÝMI KOMPONENTY NIKOLI  LABORATORNÍMI PŘÍSTROJI  A KONEKTORY.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63561" y="3212976"/>
            <a:ext cx="8800927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METODICKÉ POKYNY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63562" y="3674641"/>
            <a:ext cx="8800926" cy="295465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USPOŘÁDÁNÍ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 JSOU POSTUPNĚ SLOŽITĚJŠÍ TAK,  ABY  ŽÁCI POCHOPILI  FUNKCI JEDNOTLIVÝCH KOMPONENTŮ  A  POSTUPNĚ  ROZVÍJELI SVÉ  ZNALOSTI  A  DOVEDNOSTI. PREZENTACE OBSAHUJE NĚKOLIK SNÍMKŮ Z  NICHŽ NĚKTERÉ JSOU VYPRACOVÁNY JAKO ANIMACE, S  NÁZORNOU UKÁZKOU FUNKCE KOMPONENTŮ JEDNOTLIVÝCH ZAPOJENÍ. ŽÁCI JSOU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NĚJŘÍVE  SEZNÁMENÍ SE  ZÁKLADNÍMI INFORMACEMI, NÁŘADÍM, BEZPEČNOSTÍ PRÁCE.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DALŠ Í SNÍMEK  OBSAHUJE    NA DALŠÍM SNÍMKU  MUSÍ  POZNAT ZNAČKU A  K  NÍ PŘIŘADIT REÁLNÝ KOMPONENT. DALŠÍ SNÍMEK  ZACHYCUJE PROPOJENÍ PNEU SYSTÉMU TRUBIČKAMI 6mm.  POKROČILEJŠÍ ZAPOJENÍ JSOU AŽ PŘÍLIŠ SLOŽITÁ NA ZAPAMATOVÁNÍ, SPÍŠ BY NÁM MĚLO JÍT POCHOPENÍ FUNKCÍ JEDNOTLIVÝCH KOMPONENTŮ A  K TOMU JE URČENO VŽDY  POSLEDNÍ SCHÉMA S  ANIMACEMI. ZNAČKY, FOTOGRAFIE, SCHÉMATA  A  ANIMACE SE NACHÁZÍ   NA LEVÉ  POLOVINĚ  SNÍMKU PREZENTACE. TEXTY, ZADÁNÍ A DALŠÍ  INFORMACE  NA  PRAVÉ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POLOVINĚ SNÍMKU. PODROBNĚ O NICH IFORMUJE OBSAH. ÚLOHY JSOU ZAŘAZENY POSLEDNÍ.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251521" y="175671"/>
            <a:ext cx="8640959" cy="3970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OBSAH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51521" y="572703"/>
            <a:ext cx="8640959" cy="6001643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DIGITÁLNÍ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UČEBNÍ MATERIÁLY</a:t>
            </a:r>
          </a:p>
          <a:p>
            <a:pPr lvl="0"/>
            <a:endParaRPr lang="cs-CZ" sz="16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   -  ADMINISTRATIVNÍ ÚVOD                                                                        </a:t>
            </a:r>
            <a:r>
              <a:rPr lang="cs-CZ" sz="1400" b="1" u="sng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</a:t>
            </a:r>
            <a:r>
              <a:rPr lang="cs-CZ" sz="14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UOV</a:t>
            </a:r>
            <a:endParaRPr lang="cs-CZ" sz="14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č.2   -  ANOTACE A METODICKÉ POKYNY                                                       </a:t>
            </a:r>
            <a:r>
              <a:rPr lang="cs-CZ" sz="1400" b="1" u="sng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</a:t>
            </a:r>
            <a:r>
              <a:rPr lang="cs-CZ" sz="14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UOV</a:t>
            </a:r>
            <a:r>
              <a:rPr lang="cs-CZ" sz="14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u="sng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č.3   -  OBSAH                             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</a:t>
            </a:r>
            <a:r>
              <a:rPr lang="cs-CZ" sz="14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UOV                                                                                        </a:t>
            </a:r>
            <a:endParaRPr lang="cs-CZ" sz="14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č.4   -  ÚVOD DO ÚLOHY č.1                                                                               </a:t>
            </a:r>
            <a:r>
              <a:rPr lang="cs-CZ" sz="1400" b="1" u="sng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č.5   -  POPIS ÚLOHY č.1     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č.6   -  PROVEDENÍ - VÝBĚR - POPIS PŘÍSTROJŮ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č.7   -  ZAPOJENÍ PNEUMATICKÉHO OBVODU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č.8   -  ANIMACE  PNEUMATICKÉHO OBVODU S POPISY FUNKCÍ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č.9   -  CVIČENÍ - INTERAKCE -  ZHODNOCENÍ -  ZÁVĚR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č.10 -  POUŽITÁ LITERATURA -  ZDROJE - AUTOŘI -  FOTOGRAFIJE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PRO ŽÁKA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SNÍMKY č. </a:t>
            </a:r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4 - 5 - 6 - 7 - 8 - 9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896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22" y="520606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délník 2"/>
          <p:cNvSpPr/>
          <p:nvPr/>
        </p:nvSpPr>
        <p:spPr>
          <a:xfrm>
            <a:off x="444020" y="579929"/>
            <a:ext cx="14225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ÚLOHA    4 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52397" y="1484784"/>
            <a:ext cx="1937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: </a:t>
            </a:r>
          </a:p>
        </p:txBody>
      </p:sp>
      <p:sp>
        <p:nvSpPr>
          <p:cNvPr id="5" name="Obdélník 4"/>
          <p:cNvSpPr/>
          <p:nvPr/>
        </p:nvSpPr>
        <p:spPr>
          <a:xfrm>
            <a:off x="77821" y="220486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NEPŘÍMÉ  OVLÁDÁNÍ      </a:t>
            </a: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DVOJČINNÉHO  PNEU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MOTORU</a:t>
            </a: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DVOJČINNÝM  PNEU -  VENTILEM,</a:t>
            </a: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OVLÁDANÝM  RUČNÍMI  ARETOVANÝMI </a:t>
            </a: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VENTILY .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4802599" y="287832"/>
            <a:ext cx="41764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ÚVOD: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ZAPOJENÍ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JEDNODUCHÉHO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PNEUMATICKÉHO  OBVODU,  PRAKTICKÁ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ÚLOHA,  VYUŽITÍ  ZNALOSTÍ  Z  OBLASTI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PNEUMATIKY  V  PRAXI,  JAKO  PŘÍPRAVA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STUDIUM  ELEKTROPNEUMATIKY.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JEDNOTLIVÉ PNEUMATICKÉ PRVKY JSOU,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JIŽ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NAMONTOVÁNY NA MONTÁŽNÍ SÍTO, JEN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TŘEBA PROPOJIT PNEUMATICKÝ OBVOD.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BEZPEČNOST  PRÁCE 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 PRÁCI  SE STLAČENÝM  VZDUCHEM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TŘEBA  DODRŽOVAT  BEZPEČNSTNÍ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PŘEDPISY, KONTROLOVAT  VÝVODY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OBVODU  PŘED PŘIPOJENÍM TLAKU.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POZOR </a:t>
            </a:r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ROZKMITÁNÍ  VOLNÝCH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HADIČEK POD TLAKEM, HROZÍ PORANĚNÍ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OKA. PROVEĎ NEJPRVE KONTROLU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PROPOJENÍ.</a:t>
            </a:r>
          </a:p>
          <a:p>
            <a:pPr lvl="0"/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4840974" y="5584444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NÁŘADÍ: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DRÁŽKOVÝ  6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mm,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KŘÍŽOVÝ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POSIT-DRIVE (V),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IMBUSOVÝ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KLÍČ  2 mm.</a:t>
            </a:r>
          </a:p>
        </p:txBody>
      </p:sp>
    </p:spTree>
    <p:extLst>
      <p:ext uri="{BB962C8B-B14F-4D97-AF65-F5344CB8AC3E}">
        <p14:creationId xmlns:p14="http://schemas.microsoft.com/office/powerpoint/2010/main" val="2130758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4788024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657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délník 2"/>
          <p:cNvSpPr/>
          <p:nvPr/>
        </p:nvSpPr>
        <p:spPr>
          <a:xfrm>
            <a:off x="304870" y="232527"/>
            <a:ext cx="1361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4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711284" y="288757"/>
            <a:ext cx="30767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SCHÉMATICKÉ  ZNAČKY  PRO  ÚLOHU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4814921" y="406879"/>
            <a:ext cx="424847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NEPŘÍMÉ  OVLÁDÁNÍ  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DVOJČINNÉHO 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PNEU-MOTORU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DVOJČINNÝM   PNEU - VENTILEM 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POPIS  ÚLOHY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ZAPOJTE  BISTABILNÍ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PNEUMATICKÝ  VÁLEC  PVD 1 TAK,  ABY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BYL  OVLÁDÁN  NEPŘÍMO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BISTASTABILNÍM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PNEU - VENTILEM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5/2  SVD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  JEHO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OVLÁDÁNÍ  DO  PNEUMATICKÉHO  OBVODU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ZAPOJTE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DVA RUČNÍ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–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VENTILY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3/2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RVA 1  A RVA 2  S  ARETACÍ.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VYSUNUTÍ  A ZASUNUTÍ  JE  REGULOVÁNO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ŠKRTÍCÍMI RUČNÍMI VENTILY ŠVR 1-2.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ZAPOJENÍ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 HLAVNÍ  VENTIL  HVA 1.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POUŽITÍ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ZAPOJENÍ: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NAPŘÍKLAD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PRO  OVLÁDÁNÍ  VETŠÍCH  VENTILŮ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VETŠÍ  SILOU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NEPŘÍMO.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POKYNY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ÚLOHY: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ZVOLTE  SPRÁVNÉ TYPY PŘÍSTROJŮ NA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MONTÁŽNÍM PANELU.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PROPOJTE  PŘÍSTROJE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HADIČKAMI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 = 6MM.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PŘIPRAVTE SI  PÍSEMNOU  FORMOU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VYSVĚTLENÍ  FUNKCE  JEDNOTLIVÝCH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PŘÍSTROJŮ  A  ZAPOJENÍ.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0788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270"/>
            <a:ext cx="9144000" cy="646068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8" y="202826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269204" y="878016"/>
            <a:ext cx="13071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ÚLOHA </a:t>
            </a:r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4 </a:t>
            </a:r>
            <a:endParaRPr lang="cs-CZ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Šipka doleva 4"/>
          <p:cNvSpPr/>
          <p:nvPr/>
        </p:nvSpPr>
        <p:spPr>
          <a:xfrm>
            <a:off x="3569479" y="568754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Šipka doleva 5"/>
          <p:cNvSpPr/>
          <p:nvPr/>
        </p:nvSpPr>
        <p:spPr>
          <a:xfrm>
            <a:off x="3597536" y="458112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endParaRPr lang="cs-CZ" dirty="0"/>
          </a:p>
        </p:txBody>
      </p:sp>
      <p:sp>
        <p:nvSpPr>
          <p:cNvPr id="7" name="Šipka doleva 6"/>
          <p:cNvSpPr/>
          <p:nvPr/>
        </p:nvSpPr>
        <p:spPr>
          <a:xfrm>
            <a:off x="3561791" y="3525156"/>
            <a:ext cx="1014153" cy="484632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SVD 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Šipka doleva 7"/>
          <p:cNvSpPr/>
          <p:nvPr/>
        </p:nvSpPr>
        <p:spPr>
          <a:xfrm>
            <a:off x="3579663" y="242088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RVA </a:t>
            </a:r>
            <a:endParaRPr lang="cs-CZ" dirty="0"/>
          </a:p>
        </p:txBody>
      </p:sp>
      <p:sp>
        <p:nvSpPr>
          <p:cNvPr id="9" name="Šipka doleva 8"/>
          <p:cNvSpPr/>
          <p:nvPr/>
        </p:nvSpPr>
        <p:spPr>
          <a:xfrm>
            <a:off x="3548106" y="134076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12458" y="232643"/>
            <a:ext cx="1297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cs-CZ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763688" y="324976"/>
            <a:ext cx="29354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SPRÁVNĚ  VYBRANÉ  KONPONENTY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4855616" y="431426"/>
            <a:ext cx="180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PROVEDENÍ :</a:t>
            </a:r>
            <a:endParaRPr lang="cs-CZ" dirty="0"/>
          </a:p>
        </p:txBody>
      </p:sp>
      <p:sp>
        <p:nvSpPr>
          <p:cNvPr id="12" name="Obdélník 11"/>
          <p:cNvSpPr/>
          <p:nvPr/>
        </p:nvSpPr>
        <p:spPr>
          <a:xfrm>
            <a:off x="4864284" y="75119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VÝBĚR  PŘÍSTROJŮ  DLE  ZADÁNÍ :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4843241" y="2148955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 </a:t>
            </a:r>
            <a:r>
              <a:rPr lang="cs-CZ"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</a:t>
            </a:r>
            <a:r>
              <a:rPr lang="cs-CZ" sz="16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 (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3/2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JIŽ  V ÚLOZE  2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4843241" y="1216570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  VENTIL  S  ARETACÍ  (3/2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1,2,3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4843241" y="2746878"/>
            <a:ext cx="410887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  DVOJČINNÝ  VENTIL  (5/2)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ÚČEL: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PŘESTAVĚNÍ  VENTILU  PRO VYSUNUTÍ  CESTOU  1- 4  OVLÁDÁNO   TLAKOVÝM  SIGNÁLEM .  PŘESTAVĚNÍ  VENTILU  PRO  ZASUNUTÍ  OVLÁDÁNO  TLAKOVÝM  SIGNÁLEM  CESTOU  1- 2  ODFUK  VYSUNUTÍ  PŘES  2 - 3, ODFUK  ZASUNUTÍ  PŘES  4 – 5.</a:t>
            </a:r>
          </a:p>
          <a:p>
            <a:pPr lvl="0"/>
            <a:r>
              <a:rPr lang="cs-CZ" sz="1400" b="1" dirty="0" smtClean="0">
                <a:solidFill>
                  <a:srgbClr val="4BACC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NOVÝ  </a:t>
            </a:r>
            <a:r>
              <a:rPr lang="cs-CZ" sz="1400" b="1" dirty="0">
                <a:solidFill>
                  <a:srgbClr val="4BACC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KOMPONENT</a:t>
            </a: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 VENTIL  RUČNÍ 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(1/2)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JIŽ  V 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1.2,3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4855616" y="5678652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MOTOR  LINEÁRNÍ  BISTABILNÍ   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JIŽ  V 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1,3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Obrázek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464" y="660026"/>
            <a:ext cx="2002242" cy="1312169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93" y="899789"/>
            <a:ext cx="989791" cy="1856686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2" y="5906643"/>
            <a:ext cx="3470726" cy="807794"/>
          </a:xfrm>
          <a:prstGeom prst="rect">
            <a:avLst/>
          </a:prstGeom>
        </p:spPr>
      </p:pic>
      <p:pic>
        <p:nvPicPr>
          <p:cNvPr id="21" name="Obrázek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19" y="2526855"/>
            <a:ext cx="2470921" cy="2555260"/>
          </a:xfrm>
          <a:prstGeom prst="rect">
            <a:avLst/>
          </a:prstGeom>
        </p:spPr>
      </p:pic>
      <p:pic>
        <p:nvPicPr>
          <p:cNvPr id="22" name="Obrázek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02" y="4392813"/>
            <a:ext cx="1215063" cy="145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38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657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" y="0"/>
            <a:ext cx="4620899" cy="6858000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2304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bdélník 5"/>
          <p:cNvSpPr/>
          <p:nvPr/>
        </p:nvSpPr>
        <p:spPr>
          <a:xfrm>
            <a:off x="152907" y="247630"/>
            <a:ext cx="13853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4 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1056564" y="206084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056564" y="2804295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2941007" y="279029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2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596532" y="4221088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RVA 1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3541181" y="4209846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RVA 2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178083" y="5059029"/>
            <a:ext cx="561371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  <a:endParaRPr lang="cs-CZ" sz="1000" b="1" dirty="0"/>
          </a:p>
        </p:txBody>
      </p:sp>
      <p:sp>
        <p:nvSpPr>
          <p:cNvPr id="14" name="Obdélník 13"/>
          <p:cNvSpPr/>
          <p:nvPr/>
        </p:nvSpPr>
        <p:spPr>
          <a:xfrm>
            <a:off x="1072105" y="3552111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SVD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671475" y="315210"/>
            <a:ext cx="30767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SCHÉMATICKÉ  ZNAČKY  PRO  ÚLOHU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4860032" y="366623"/>
            <a:ext cx="4176464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ÚLOHY: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 PNEU - MOTOR  LINEÁRNÍ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BISTABILNÍ              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(PNEU – VÁLEC) S PERMANENTNÍM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MAGNETEM (KROUŽKEM) NA PÍSTU, K    VÝFUKU PÍSTU NENÍ  POTŘEBA  PŘEKONÁNÍ  PRUŽINY, NETLAKOVÝ VZDUCH PŘED  PÍSTEM JE ODVÁDĚN  PŘES VENTIL 5/2 (2-3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ZÁFUK PŘES VÝVODY VENTILU 5/2 (4-5).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ŠKRTÍCÍ  VENTILY  ŠVR  RUČNĚ  NASTAVITELNÉ ( PRO REGULACI VÝSUNUTÍ      A  ZASUNUTÍ PÍSTNICE ).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SELENOIDOVÝ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DVOJČINNÝ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SVD  BISTABILNÍ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5/2), VÝFUK PŘES  VÝSTUPY 1-4 ,  ZÁFUK 1-2, ODFUK VYSUNUTÍ 2-3, ODFUK ZASUNUTÍ 4-5,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SIGNÁL VÝFUKU LEVÁ (S), SIGNÁL  ZÁFUKU PRAVÁ (S).</a:t>
            </a: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OVLÁDANÉ  VENTILY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RVA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ARETACÍ  3/2  (OTOČNÝ NEBO PÁČKOVÝ),     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JEDNÍM TLUMIČEM   HLUKU  PRO    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ODVEDENÍ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ZBYTKOVÉHO TLAKU MEZI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VENTILY. </a:t>
            </a:r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HLAVNÍ VENTIL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(PÁČKOVÝ)  3/2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RUČNĚ  OVLÁDANÝ  S PŘÍVODEM  ZDROJE  MÉDIA.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656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282"/>
            <a:ext cx="9144000" cy="6460685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7238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262948" y="240683"/>
            <a:ext cx="13071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ÚLOHA    4 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" y="13047"/>
            <a:ext cx="4620899" cy="684743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79" y="181360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bdélník 5"/>
          <p:cNvSpPr/>
          <p:nvPr/>
        </p:nvSpPr>
        <p:spPr>
          <a:xfrm>
            <a:off x="244063" y="247282"/>
            <a:ext cx="12494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cs-CZ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144" y="4707537"/>
            <a:ext cx="427113" cy="340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38" y="4707537"/>
            <a:ext cx="481638" cy="340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délník 7"/>
          <p:cNvSpPr/>
          <p:nvPr/>
        </p:nvSpPr>
        <p:spPr>
          <a:xfrm>
            <a:off x="2653762" y="811883"/>
            <a:ext cx="1157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</a:t>
            </a:r>
            <a:r>
              <a:rPr lang="cs-CZ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1130646" y="866455"/>
            <a:ext cx="10919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11493" y="4252617"/>
            <a:ext cx="464641" cy="29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661" y="4172112"/>
            <a:ext cx="292083" cy="464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791887" y="5222675"/>
            <a:ext cx="464641" cy="29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bdélník 12"/>
          <p:cNvSpPr/>
          <p:nvPr/>
        </p:nvSpPr>
        <p:spPr>
          <a:xfrm>
            <a:off x="1083397" y="2060847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1047435" y="278092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1047433" y="3573016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SVD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3628909" y="4135179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RVA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délník 28"/>
          <p:cNvSpPr/>
          <p:nvPr/>
        </p:nvSpPr>
        <p:spPr>
          <a:xfrm>
            <a:off x="486061" y="4135180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RVA 1</a:t>
            </a:r>
          </a:p>
        </p:txBody>
      </p:sp>
      <p:sp>
        <p:nvSpPr>
          <p:cNvPr id="20" name="Obdélník 19"/>
          <p:cNvSpPr/>
          <p:nvPr/>
        </p:nvSpPr>
        <p:spPr>
          <a:xfrm>
            <a:off x="179512" y="5137487"/>
            <a:ext cx="561371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  <a:endParaRPr lang="cs-CZ" sz="1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792" y="5137487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185" y="834624"/>
            <a:ext cx="712787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62" y="834624"/>
            <a:ext cx="71278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107" y="1628800"/>
            <a:ext cx="10731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Obdélník 11"/>
          <p:cNvSpPr/>
          <p:nvPr/>
        </p:nvSpPr>
        <p:spPr>
          <a:xfrm>
            <a:off x="2955927" y="2780910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2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2598087" y="3128987"/>
            <a:ext cx="22300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VYSUNUTÍ</a:t>
            </a:r>
            <a:endParaRPr lang="cs-CZ" sz="1400" dirty="0"/>
          </a:p>
        </p:txBody>
      </p:sp>
      <p:sp>
        <p:nvSpPr>
          <p:cNvPr id="18" name="Obdélník 17"/>
          <p:cNvSpPr/>
          <p:nvPr/>
        </p:nvSpPr>
        <p:spPr>
          <a:xfrm>
            <a:off x="2600359" y="3416414"/>
            <a:ext cx="22781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ZASUNUTÍ </a:t>
            </a:r>
          </a:p>
        </p:txBody>
      </p:sp>
      <p:sp>
        <p:nvSpPr>
          <p:cNvPr id="28" name="Obdélník 27"/>
          <p:cNvSpPr/>
          <p:nvPr/>
        </p:nvSpPr>
        <p:spPr>
          <a:xfrm>
            <a:off x="1820938" y="5696421"/>
            <a:ext cx="21923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400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 </a:t>
            </a:r>
            <a:r>
              <a:rPr lang="cs-CZ" sz="1400" b="1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VYPNUTÍ</a:t>
            </a:r>
            <a:endParaRPr lang="cs-CZ" sz="1400" b="1" dirty="0">
              <a:solidFill>
                <a:srgbClr val="F79646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bdélník 29"/>
          <p:cNvSpPr/>
          <p:nvPr/>
        </p:nvSpPr>
        <p:spPr>
          <a:xfrm>
            <a:off x="1792832" y="6027252"/>
            <a:ext cx="22313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4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  </a:t>
            </a:r>
            <a:r>
              <a:rPr lang="cs-CZ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VYPNUTÍ</a:t>
            </a:r>
            <a:endParaRPr lang="cs-CZ" sz="14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4828184" y="305106"/>
            <a:ext cx="4208311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ZAPOJENÍ :</a:t>
            </a:r>
          </a:p>
          <a:p>
            <a:pPr lvl="0"/>
            <a:r>
              <a:rPr lang="cs-CZ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POSTUP SPÍNÁNÍ  A  STAVY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VENTILŮ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 HLAVNÍ VENTIL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 1) PŘÍVOD VZDUCHU.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 SEPNUTÍM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RUČNÍHO  VENTILU  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RVA 1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OTEVŘENA  CESTA  1-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NA SELENOIDU (BISTABILNÍM  VENTILU  5/2  (SVD 1), PRO  VÝSUN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  PŘES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 SOUČASNĚ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ODVÁDĚN VZDUCH PŘED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PÍSTEM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ŠKRTÍCÍ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(ŠVR 2) CESTOU  2-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3, SELENOIDU  SVD 1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TLUMIČE  HLUKU.  ARETACÍ JE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DRŽENA  CESTA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PÍST JE  VYSUNUT  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VYKONÁVÁ PRACOVNÍ ČÁSTÍ  DANÝ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ŮKOL, POLOHA (1).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SEPNUTÍM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RUČNÍHO  VENTILU  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RVA 2)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OTEVŘENA  CESTA  1- 2 , PRO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ZÁSUNUTÍ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 ŠKRTÍCÍ  VENTIL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(ŠVR 2).  SOUČASNĚ  JE  ODVÁDĚN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NETLAKOVÝ  VZDUCH  PŘED  PÍSTEM  PŘES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ŠKRTÍCÍ  VENTIL  (ŠVR 1) CESTOU  4- 5  PŘES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TLUMIČ  HLUKU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SELENOIDU (SVD 1)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VENTILU  5/2.  ARETACÍ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 DRŽENA  CESTA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PÍST JE ZASUNUTÉ  POLOZE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(0.)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KLIDOVÉ.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PÍSTNICE  VÁLCE  JE   ZASUNUTA,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  PŘI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NÁVRATU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MŮŽE  VYKONÁVÁT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PRACOVNÍ ČÁSTÍ  JINÝ ÚKOL.</a:t>
            </a:r>
          </a:p>
        </p:txBody>
      </p:sp>
    </p:spTree>
    <p:extLst>
      <p:ext uri="{BB962C8B-B14F-4D97-AF65-F5344CB8AC3E}">
        <p14:creationId xmlns:p14="http://schemas.microsoft.com/office/powerpoint/2010/main" val="294783735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2647E-6 L 0.05486 4.8264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7037E-6 L 0.06702 -0.0002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1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86 4.82647E-6 L 4.72222E-6 4.82647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4 -0.00116 L 0.04756 -0.0011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01 -0.00024 L -0.0026 -0.00024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8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8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56 -0.00116 L 0.00034 -0.00116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/>
      <p:bldP spid="18" grpId="0"/>
      <p:bldP spid="28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16" y="1516707"/>
            <a:ext cx="1907704" cy="988889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407" y="1203103"/>
            <a:ext cx="1774162" cy="1834718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281" y="1124744"/>
            <a:ext cx="945080" cy="1772816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41768" y="518084"/>
            <a:ext cx="8894728" cy="55399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OTÁZKY  K  ÚLOZE č.4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1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  SELENOIDOVÝ  BISTABILNÍ  (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DVOJČINNÝ</a:t>
            </a:r>
            <a:r>
              <a:rPr lang="cs-CZ" sz="1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 PNEU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VENTIL  (5/2)  SE  NACHÁZÍ  NA  OBRÁZKU ? </a:t>
            </a:r>
            <a:endParaRPr lang="cs-CZ" sz="14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160640" y="3094608"/>
            <a:ext cx="885698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RUČNÍ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 ARETOVANÝ  (3/2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SE  NAZÝVÁ ROVNĚŽ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62772" y="4365101"/>
            <a:ext cx="8877519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3.)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RUČNÍ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 ARETOVANÝ  (3/2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NEBO (5/2)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NEMŮŽE MÍT  OVLÁDACÍCÍ  HLAVICI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41768" y="159125"/>
            <a:ext cx="889472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CVIČENÍ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INTERAKCE -  ZHODNOCENÍ -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ZÁVĚR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3203848" y="1236380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cs-CZ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cs-CZ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443363" y="1236380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6084168" y="1236380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415646" y="5085184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3203848" y="3668804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6084168" y="3668804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434368" y="3640487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3230782" y="5100918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8" name="Obdélník 17"/>
          <p:cNvSpPr/>
          <p:nvPr/>
        </p:nvSpPr>
        <p:spPr>
          <a:xfrm>
            <a:off x="6058550" y="5133122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982295" y="3686653"/>
            <a:ext cx="1451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ASTABILNÍ</a:t>
            </a:r>
          </a:p>
        </p:txBody>
      </p:sp>
      <p:sp>
        <p:nvSpPr>
          <p:cNvPr id="22" name="Obdélník 21"/>
          <p:cNvSpPr/>
          <p:nvPr/>
        </p:nvSpPr>
        <p:spPr>
          <a:xfrm>
            <a:off x="3747510" y="3714971"/>
            <a:ext cx="11780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BISTABILNÍ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délník 22"/>
          <p:cNvSpPr/>
          <p:nvPr/>
        </p:nvSpPr>
        <p:spPr>
          <a:xfrm>
            <a:off x="6706007" y="3732820"/>
            <a:ext cx="15563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MONOSTABILNÍ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3708833" y="5100918"/>
            <a:ext cx="20162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STISKACÍ  TLAČÍTKOVOU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 NÁVRATEM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982295" y="5133122"/>
            <a:ext cx="1933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PÁČKOVOU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6724613" y="5147084"/>
            <a:ext cx="15563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OTOČNOU</a:t>
            </a:r>
          </a:p>
        </p:txBody>
      </p:sp>
    </p:spTree>
    <p:extLst>
      <p:ext uri="{BB962C8B-B14F-4D97-AF65-F5344CB8AC3E}">
        <p14:creationId xmlns:p14="http://schemas.microsoft.com/office/powerpoint/2010/main" val="965035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  <p:bldP spid="14" grpId="0"/>
      <p:bldP spid="15" grpId="0"/>
      <p:bldP spid="16" grpId="0"/>
      <p:bldP spid="18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4710</TotalTime>
  <Words>1352</Words>
  <Application>Microsoft Office PowerPoint</Application>
  <PresentationFormat>Předvádění na obrazovce (4:3)</PresentationFormat>
  <Paragraphs>245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1_Motiv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EU_7</dc:creator>
  <cp:lastModifiedBy>EU_7</cp:lastModifiedBy>
  <cp:revision>157</cp:revision>
  <dcterms:created xsi:type="dcterms:W3CDTF">2014-01-18T13:17:01Z</dcterms:created>
  <dcterms:modified xsi:type="dcterms:W3CDTF">2014-09-02T10:42:49Z</dcterms:modified>
</cp:coreProperties>
</file>