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2" r:id="rId3"/>
    <p:sldId id="263" r:id="rId4"/>
    <p:sldId id="264" r:id="rId5"/>
    <p:sldId id="259" r:id="rId6"/>
    <p:sldId id="256" r:id="rId7"/>
    <p:sldId id="257" r:id="rId8"/>
    <p:sldId id="258" r:id="rId9"/>
    <p:sldId id="260" r:id="rId10"/>
    <p:sldId id="265" r:id="rId11"/>
    <p:sldId id="261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66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24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3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8099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30498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60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12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099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691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810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783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60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35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642376"/>
              </p:ext>
            </p:extLst>
          </p:nvPr>
        </p:nvGraphicFramePr>
        <p:xfrm>
          <a:off x="565485" y="2132855"/>
          <a:ext cx="8215064" cy="4460104"/>
        </p:xfrm>
        <a:graphic>
          <a:graphicData uri="http://schemas.openxmlformats.org/drawingml/2006/table">
            <a:tbl>
              <a:tblPr/>
              <a:tblGrid>
                <a:gridCol w="2603067"/>
                <a:gridCol w="5611997"/>
              </a:tblGrid>
              <a:tr h="5292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VY_32_INOVACE_473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OVLÁDÁNÍ  DVOJČINNÉHO  PNEU -  MOTORU,  POMOCÍ  RUČNÍCH  TLAČÍTKOVÝCH  VENTILŮ,   ŠKRTÍCÍCH  VENTILŮ,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REGULAČNÍHO  VENTILU  TLAKU  A  RYCHLO - ODVZDUŠŇOVACÍHO  VENTILU  PRO  SNÍŽENÍ   SÍLY  VYSUNUTÍ.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3. a 4. ročníky  maturitních oborů  elektrotechnických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98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485" y="240632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7646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527194"/>
            <a:ext cx="8568952" cy="7048083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Z VLASTNÍCH ZDROJŮ 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95536" y="1556792"/>
            <a:ext cx="82809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585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63557" y="225485"/>
            <a:ext cx="8809382" cy="4670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72012" y="3225552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1521" y="152843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51521" y="549875"/>
            <a:ext cx="8640959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UČEBNÍ MATERIÁLY</a:t>
            </a:r>
          </a:p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494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" y="198657"/>
            <a:ext cx="9144000" cy="6460685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788024" y="328788"/>
            <a:ext cx="418331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cs-CZ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OBVODU,  PRAKTICKÁ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 VYUŽITÍ  ZNALOSTÍ  Z  OBLASTI      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 PRAXI,  JAKO  PŘÍPRAVA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STUDIUM  ELEKTROPNEUMATIKY.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JEDNOTLIVÉ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NAMONTOVÁNY NA MONTÁŽNÍ SÍTO,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JEN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PRÁCI  SE STLAČENÝM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VZDUCHEM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584483" y="535995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cs-CZ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52484" y="1503963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: 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8712" y="227687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 DVOJČINNÉHO  PNEU - 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MOTORU,  POMOCÍ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RUČNÍCH    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TLAČÍTKOVÝCH  VENTILŮ,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ŠKRTÍCÍCH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VENTILŮ,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REGULAČNÍHO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VENTILU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TLAKU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A  RYCHLO - ODVZDUŠŇOVACÍHO           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VENTILU  PRO  SNÍŽENÍ  SÍLY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VYSUNUTÍ.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4790281" y="5671442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NÁŘADÍ: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DRÁŽKOVÝ  6 mm,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ŠROUBOVÁK  KŘÍŽOVÝ  POSIT-DRIVE (V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IMBUSOVÝ  KLÍČ  2 mm.</a:t>
            </a:r>
          </a:p>
        </p:txBody>
      </p:sp>
    </p:spTree>
    <p:extLst>
      <p:ext uri="{BB962C8B-B14F-4D97-AF65-F5344CB8AC3E}">
        <p14:creationId xmlns:p14="http://schemas.microsoft.com/office/powerpoint/2010/main" val="285595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404" y="0"/>
            <a:ext cx="4737032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6366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304693" y="270300"/>
            <a:ext cx="139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763688" y="361145"/>
            <a:ext cx="29901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PRO ÚLOHU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4835624" y="361145"/>
            <a:ext cx="428396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PNEU-MOTORU</a:t>
            </a:r>
          </a:p>
          <a:p>
            <a:pPr lvl="0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(DVOJČINNÉHO), REGULAČNÍHO</a:t>
            </a:r>
          </a:p>
          <a:p>
            <a:pPr lvl="0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VENTILU, TLAČÍTKY A VENTILEM  RYCHLOODVZDUŠŇOVACÍM 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POPIS  ÚLOHY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ZAPOJTE BISTABILNÍ 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PNEUMATICKÝ VÁLEC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(PVD 1),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TAK  ABY BYL  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 BISTABILNÍM PNEU-VENTILEM 5/2,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RYCHLOST PÍSTU OVLÁDÁJÍ ŠKRTÍCÍ VENTILY ŠVR 1-2,  VYSUNUTÍ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 (1-4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 A REGULAČNÍ VENTIL RVO 1, ODFUK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(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2-3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 RYCHLO-ODVZDUŠNOVACÍ VENTIL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(ROV 1).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PŘES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1-2,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PŘES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4-5.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VYSUNUTÍ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ZASUNUTÍ MONOSTABILNÍMI  PNEU-TLAČÍTKY 3/2 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RVT 1-2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 NÁVRATEM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OVLÁDÁ HLAVNÍ VENTIL HVA 1.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POUŽITÍ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ZAPOJENÍ: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NAPŘÍKLAD OVLÁDÁNÍ PŘÍTLAKU PŘI LEPENÍ SOUČÁSTÍ.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PRO ZAPOJENÍ ÚLOHY: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1/ ZVOLTE  SPRÁVNÉ TYPY PŘÍSTROJŮ NA 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MONTÁŽNÍM PANELU.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2/ PROPOJTE PŘÍSTROJE HADIČKAMI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 mm.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3/ PŘIPRAVTE SI  PÍSEMNOU  FORMOU 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FUNKCE  JEDNOTLIVÝCH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28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614"/>
            <a:ext cx="9144000" cy="6460685"/>
          </a:xfrm>
          <a:prstGeom prst="rect">
            <a:avLst/>
          </a:prstGeom>
        </p:spPr>
      </p:pic>
      <p:sp>
        <p:nvSpPr>
          <p:cNvPr id="7" name="Šipka doleva 6"/>
          <p:cNvSpPr/>
          <p:nvPr/>
        </p:nvSpPr>
        <p:spPr>
          <a:xfrm>
            <a:off x="3649759" y="602128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4949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323528" y="26888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13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411760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14" name="Šipka doleva 13"/>
          <p:cNvSpPr/>
          <p:nvPr/>
        </p:nvSpPr>
        <p:spPr>
          <a:xfrm>
            <a:off x="3611032" y="88391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Šipka doleva 14"/>
          <p:cNvSpPr/>
          <p:nvPr/>
        </p:nvSpPr>
        <p:spPr>
          <a:xfrm>
            <a:off x="3622475" y="170080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RVT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Šipka doleva 16"/>
          <p:cNvSpPr/>
          <p:nvPr/>
        </p:nvSpPr>
        <p:spPr>
          <a:xfrm>
            <a:off x="3611032" y="249289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Šipka doleva 24"/>
          <p:cNvSpPr/>
          <p:nvPr/>
        </p:nvSpPr>
        <p:spPr>
          <a:xfrm>
            <a:off x="3647744" y="3442339"/>
            <a:ext cx="978408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RVO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Šipka doleva 25"/>
          <p:cNvSpPr/>
          <p:nvPr/>
        </p:nvSpPr>
        <p:spPr>
          <a:xfrm>
            <a:off x="3658847" y="436510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ROV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Šipka doleva 26"/>
          <p:cNvSpPr/>
          <p:nvPr/>
        </p:nvSpPr>
        <p:spPr>
          <a:xfrm>
            <a:off x="3622475" y="524437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1739234" y="315049"/>
            <a:ext cx="29530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</a:t>
            </a:r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4932040" y="407382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4932040" y="697283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Obdélník 4"/>
          <p:cNvSpPr/>
          <p:nvPr/>
        </p:nvSpPr>
        <p:spPr>
          <a:xfrm>
            <a:off x="4906635" y="3182735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REGULAČNÍ  VENTIL  OTOČNÝ</a:t>
            </a: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ÚČEL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REGULÁTOR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TLAKU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UMOŽŇUJE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ZVÝŠENÍ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NEBO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SNÍŽENÍ TLAKU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PNEUMATICKÉM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OBVODU.</a:t>
            </a:r>
          </a:p>
          <a:p>
            <a:pPr lvl="0"/>
            <a:r>
              <a:rPr lang="cs-CZ" sz="1400" b="1" dirty="0" smtClean="0">
                <a:solidFill>
                  <a:srgbClr val="4BACC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NOVÝ  </a:t>
            </a:r>
            <a:r>
              <a:rPr lang="cs-CZ" sz="1400" b="1" dirty="0">
                <a:solidFill>
                  <a:srgbClr val="4BACC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</a:t>
            </a:r>
          </a:p>
        </p:txBody>
      </p:sp>
      <p:sp>
        <p:nvSpPr>
          <p:cNvPr id="6" name="Obdélník 5"/>
          <p:cNvSpPr/>
          <p:nvPr/>
        </p:nvSpPr>
        <p:spPr>
          <a:xfrm>
            <a:off x="4879885" y="4437957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RYCHLO -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ODVZDUŠŇOVACÍ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</a:t>
            </a:r>
          </a:p>
          <a:p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  12,</a:t>
            </a:r>
          </a:p>
          <a:p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880" y="642268"/>
            <a:ext cx="1684152" cy="1103709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59" y="5888718"/>
            <a:ext cx="3417525" cy="795411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901" y="1807616"/>
            <a:ext cx="1985792" cy="2053572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01" y="3284984"/>
            <a:ext cx="1243843" cy="1246709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86" y="774415"/>
            <a:ext cx="985682" cy="1943124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501" y="3823674"/>
            <a:ext cx="1104910" cy="1328375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50" y="4507300"/>
            <a:ext cx="1152630" cy="1381418"/>
          </a:xfrm>
          <a:prstGeom prst="rect">
            <a:avLst/>
          </a:prstGeom>
        </p:spPr>
      </p:pic>
      <p:sp>
        <p:nvSpPr>
          <p:cNvPr id="21" name="Obdélník 20"/>
          <p:cNvSpPr/>
          <p:nvPr/>
        </p:nvSpPr>
        <p:spPr>
          <a:xfrm>
            <a:off x="4871056" y="1016417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VENTIL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(1/3) 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1,2,3,4,5,6,7,8,9,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10,11,12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4897061" y="1756927"/>
            <a:ext cx="36835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VENTIL  TLAČÍTKOVÝ  (3/2)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dirty="0"/>
          </a:p>
        </p:txBody>
      </p:sp>
      <p:sp>
        <p:nvSpPr>
          <p:cNvPr id="23" name="Obdélník 22"/>
          <p:cNvSpPr/>
          <p:nvPr/>
        </p:nvSpPr>
        <p:spPr>
          <a:xfrm>
            <a:off x="4890579" y="1973184"/>
            <a:ext cx="40858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5,6,7,8,9,10,12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4906635" y="2418028"/>
            <a:ext cx="39768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  DVOJČINNÝ  VENTIL  (5/2) 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28" name="Obdélník 27"/>
          <p:cNvSpPr/>
          <p:nvPr/>
        </p:nvSpPr>
        <p:spPr>
          <a:xfrm>
            <a:off x="4932040" y="2664144"/>
            <a:ext cx="37877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4,5,7,10,12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4932040" y="5254341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1.,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3,4,5,6,7,8,9,10,11,12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4932040" y="597121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MOTOR  LINEÁRNÍ  BISTABILNÍ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1,3,4,5,7,8,9,10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11,12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70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  <p:bldP spid="15" grpId="0" animBg="1"/>
      <p:bldP spid="17" grpId="0" animBg="1"/>
      <p:bldP spid="25" grpId="0" animBg="1"/>
      <p:bldP spid="26" grpId="0" animBg="1"/>
      <p:bldP spid="27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662"/>
            <a:ext cx="9144000" cy="6460685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9" y="0"/>
            <a:ext cx="4716016" cy="6858000"/>
          </a:xfrm>
          <a:prstGeom prst="rect">
            <a:avLst/>
          </a:prstGeom>
        </p:spPr>
      </p:pic>
      <p:sp>
        <p:nvSpPr>
          <p:cNvPr id="18" name="Obdélník 17"/>
          <p:cNvSpPr/>
          <p:nvPr/>
        </p:nvSpPr>
        <p:spPr>
          <a:xfrm>
            <a:off x="1931049" y="505155"/>
            <a:ext cx="2536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2605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ovéPole 20"/>
          <p:cNvSpPr txBox="1"/>
          <p:nvPr/>
        </p:nvSpPr>
        <p:spPr>
          <a:xfrm>
            <a:off x="251520" y="474378"/>
            <a:ext cx="1385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   13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1014214" y="1505824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1016429" y="206084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23" name="Obdélník 22"/>
          <p:cNvSpPr/>
          <p:nvPr/>
        </p:nvSpPr>
        <p:spPr>
          <a:xfrm>
            <a:off x="990427" y="2640172"/>
            <a:ext cx="567784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ROV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379061" y="3407371"/>
            <a:ext cx="567784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RVO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25" name="Obdélník 24"/>
          <p:cNvSpPr/>
          <p:nvPr/>
        </p:nvSpPr>
        <p:spPr>
          <a:xfrm>
            <a:off x="3114098" y="2069999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2</a:t>
            </a:r>
          </a:p>
        </p:txBody>
      </p:sp>
      <p:sp>
        <p:nvSpPr>
          <p:cNvPr id="26" name="Obdélník 25"/>
          <p:cNvSpPr/>
          <p:nvPr/>
        </p:nvSpPr>
        <p:spPr>
          <a:xfrm>
            <a:off x="1145705" y="422108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27" name="Obdélník 26"/>
          <p:cNvSpPr/>
          <p:nvPr/>
        </p:nvSpPr>
        <p:spPr>
          <a:xfrm>
            <a:off x="598760" y="5021842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</a:p>
        </p:txBody>
      </p:sp>
      <p:sp>
        <p:nvSpPr>
          <p:cNvPr id="28" name="Obdélník 27"/>
          <p:cNvSpPr/>
          <p:nvPr/>
        </p:nvSpPr>
        <p:spPr>
          <a:xfrm>
            <a:off x="3851920" y="5030295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2</a:t>
            </a:r>
          </a:p>
        </p:txBody>
      </p:sp>
      <p:sp>
        <p:nvSpPr>
          <p:cNvPr id="29" name="Obdélník 28"/>
          <p:cNvSpPr/>
          <p:nvPr/>
        </p:nvSpPr>
        <p:spPr>
          <a:xfrm>
            <a:off x="249660" y="5599554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860032" y="332656"/>
            <a:ext cx="417646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PNEU - MOTOR  LINEÁRNÍ  BISTABILNÍ  PVD  (PNEU - VÁLEC) S  PERMANENTNÍM  MAGNETEM  (KROUŽKEM) NA PÍSTU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  VENTILY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 RUČNĚ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NASTAVITELNÉ  (PRO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REGULACI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VÝSUNUTÍ       A  ZASUNUTÍ  PÍSTNICE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RYCHLOODVZDUŠŇOVACÍ  VENTIL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ROV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(RYCHLÉ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 PÍSTU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REGULAČNÍ  VENTIL  OTOČNÝ  RVO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(PRO REGULACI  SÍLY  PŘI  VYSUNUTÍ  PÍSTU)                                    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 SELENOIDOVÝ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DVOJČINNÝ  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SVD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  (5/2), VÝFUK PŘES  VÝSTUPY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1-4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  ZÁFUK 1-2, ODFUK VYSUNUTÍ  2-3, ODFUK ZASUNUTÍ 4-5, SIGNÁL VÝFUKU LEVÁ (S), SIGNÁL  ZÁFUKU PRAVÁ (S).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6/  RUČNĚ  OVLÁDANÉ  VENTILY  RVT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BEZ  ARETACE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3/2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(STISKACÍ S NÁVRATEM),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JEDNÍM TLUMIČEM HLUKU PRO ODFUK  ZBYTKOVÉHO TLAKU.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7/  HLAVNÍ VENTIL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PÁČKOVÝ) 3/2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RUČNĚ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OVLÁDANÝ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PŘÍVODEM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ZDROJE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MÉDIA.</a:t>
            </a:r>
            <a:endParaRPr lang="cs-CZ" dirty="0">
              <a:solidFill>
                <a:prstClr val="black"/>
              </a:solidFill>
            </a:endParaRPr>
          </a:p>
          <a:p>
            <a:pPr lvl="0"/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85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8" y="0"/>
            <a:ext cx="9144000" cy="685800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3663739" y="1659441"/>
            <a:ext cx="1390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1777863" y="6351565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b="1" dirty="0">
              <a:solidFill>
                <a:srgbClr val="F79646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37032" cy="6858000"/>
          </a:xfrm>
          <a:prstGeom prst="rect">
            <a:avLst/>
          </a:prstGeom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701" y="759190"/>
            <a:ext cx="633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542" y="1156065"/>
            <a:ext cx="1073150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2797951" y="808899"/>
            <a:ext cx="10935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</a:p>
        </p:txBody>
      </p:sp>
      <p:sp>
        <p:nvSpPr>
          <p:cNvPr id="18" name="Obdélník 17"/>
          <p:cNvSpPr/>
          <p:nvPr/>
        </p:nvSpPr>
        <p:spPr>
          <a:xfrm>
            <a:off x="958336" y="803738"/>
            <a:ext cx="1091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650" y="759190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ovéPole 45"/>
          <p:cNvSpPr txBox="1"/>
          <p:nvPr/>
        </p:nvSpPr>
        <p:spPr>
          <a:xfrm>
            <a:off x="3318376" y="1587928"/>
            <a:ext cx="1390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650" y="236908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25" y="270454"/>
            <a:ext cx="13843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TextovéPole 49"/>
          <p:cNvSpPr txBox="1"/>
          <p:nvPr/>
        </p:nvSpPr>
        <p:spPr>
          <a:xfrm>
            <a:off x="3663739" y="2849479"/>
            <a:ext cx="1225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RYCHLÝ ODFUK</a:t>
            </a:r>
            <a:endParaRPr lang="cs-CZ" sz="14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Šipka doprava 50"/>
          <p:cNvSpPr/>
          <p:nvPr/>
        </p:nvSpPr>
        <p:spPr>
          <a:xfrm>
            <a:off x="2805989" y="3004688"/>
            <a:ext cx="480715" cy="23693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53" name="Obdélník 2052"/>
          <p:cNvSpPr/>
          <p:nvPr/>
        </p:nvSpPr>
        <p:spPr>
          <a:xfrm>
            <a:off x="1777863" y="3480699"/>
            <a:ext cx="14760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400" b="1" dirty="0" smtClean="0">
                <a:solidFill>
                  <a:srgbClr val="1F497D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MENŠÍ</a:t>
            </a:r>
          </a:p>
          <a:p>
            <a:pPr lvl="0"/>
            <a:r>
              <a:rPr lang="cs-CZ" sz="1400" b="1" dirty="0" smtClean="0">
                <a:solidFill>
                  <a:srgbClr val="1F497D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TLAK</a:t>
            </a:r>
            <a:endParaRPr lang="cs-CZ" sz="1400" b="1" dirty="0">
              <a:solidFill>
                <a:srgbClr val="1F497D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888" y="4795914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16" y="4795914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739" y="5767094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368" y="5767094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472" y="5351176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31" y="5365736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4" name="Obdélník 2053"/>
          <p:cNvSpPr/>
          <p:nvPr/>
        </p:nvSpPr>
        <p:spPr>
          <a:xfrm>
            <a:off x="1945648" y="6230644"/>
            <a:ext cx="22300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VYSUNUTÍ </a:t>
            </a:r>
          </a:p>
        </p:txBody>
      </p:sp>
      <p:sp>
        <p:nvSpPr>
          <p:cNvPr id="2055" name="Obdélník 2054"/>
          <p:cNvSpPr/>
          <p:nvPr/>
        </p:nvSpPr>
        <p:spPr>
          <a:xfrm>
            <a:off x="1936390" y="6496766"/>
            <a:ext cx="2228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ZASUNUTÍ</a:t>
            </a:r>
          </a:p>
        </p:txBody>
      </p:sp>
      <p:sp>
        <p:nvSpPr>
          <p:cNvPr id="2056" name="Obdélník 2055"/>
          <p:cNvSpPr/>
          <p:nvPr/>
        </p:nvSpPr>
        <p:spPr>
          <a:xfrm>
            <a:off x="1084823" y="1536330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2057" name="Obdélník 2056"/>
          <p:cNvSpPr/>
          <p:nvPr/>
        </p:nvSpPr>
        <p:spPr>
          <a:xfrm>
            <a:off x="1063768" y="2172379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2058" name="Obdélník 2057"/>
          <p:cNvSpPr/>
          <p:nvPr/>
        </p:nvSpPr>
        <p:spPr>
          <a:xfrm>
            <a:off x="1084823" y="2629222"/>
            <a:ext cx="567784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ROV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2059" name="Obdélník 2058"/>
          <p:cNvSpPr/>
          <p:nvPr/>
        </p:nvSpPr>
        <p:spPr>
          <a:xfrm>
            <a:off x="301629" y="3225314"/>
            <a:ext cx="567784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RVO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2060" name="Obdélník 2059"/>
          <p:cNvSpPr/>
          <p:nvPr/>
        </p:nvSpPr>
        <p:spPr>
          <a:xfrm>
            <a:off x="1099250" y="4241476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2061" name="Obdélník 2060"/>
          <p:cNvSpPr/>
          <p:nvPr/>
        </p:nvSpPr>
        <p:spPr>
          <a:xfrm>
            <a:off x="549531" y="4915073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</a:p>
        </p:txBody>
      </p:sp>
      <p:sp>
        <p:nvSpPr>
          <p:cNvPr id="2062" name="Obdélník 2061"/>
          <p:cNvSpPr/>
          <p:nvPr/>
        </p:nvSpPr>
        <p:spPr>
          <a:xfrm>
            <a:off x="3783462" y="4915072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2</a:t>
            </a:r>
          </a:p>
        </p:txBody>
      </p:sp>
      <p:sp>
        <p:nvSpPr>
          <p:cNvPr id="2063" name="Obdélník 2062"/>
          <p:cNvSpPr/>
          <p:nvPr/>
        </p:nvSpPr>
        <p:spPr>
          <a:xfrm>
            <a:off x="3050638" y="2195625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2</a:t>
            </a:r>
          </a:p>
        </p:txBody>
      </p:sp>
      <p:sp>
        <p:nvSpPr>
          <p:cNvPr id="2064" name="Obdélník 2063"/>
          <p:cNvSpPr/>
          <p:nvPr/>
        </p:nvSpPr>
        <p:spPr>
          <a:xfrm>
            <a:off x="64807" y="573688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827668" y="162068"/>
            <a:ext cx="425523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SPÍNÁNÍ  A  STAVY VENTILŮ: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1/   HLAVNÍ VENTIL  (HVA1) PŘIVÁDÍ VZDUCH.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 STLAČENÍM RUČNÍHO MONOSTABILNÍHO  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VENTILU (RVT 1)  PŘIVÁDÍME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TLAK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 VSTUP 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(S) SELENOIDU BISTABILNÍHO VENTILU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 (SVD 1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PRO VÝSUN  PÍSTU, CESTOU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1-4, PŘES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REGULAČNÍ VENTIL (RVO 1),  PRO NASTAVENÍ SÍLY  A  RYCHLO-ODVZDUŠŇOVACÍ VENTIL (ROV 1),  (KTERÝ ZMENŠÍ RYCHLOST ZASUNUTÍ) PŘES ŠKRTÍCÍ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(ŠVR 1),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SOUČASNĚ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ODVÁDĚN VZDUCH PŘED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PÍSTEM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ŠKRTÍCÍ  VENTIL  (ŠVR 2)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CESTOU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2-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  NA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SELENOIDU  (SVD 1)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TLUMIČE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HLUKU.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VYSUNUT  A  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VYKONÁVÁ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PRACOVNÍ ČÁSTÍ  DANÝ ŮKOL, 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POLOHA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(1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PRACOVNÍ.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STLAČENÍM  RUČNÍHO VENTILU (RVT 2) MONOSTABILNÍHO JE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OTEVŘENA  CESTA  1- 2  NA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BISTABILNÍM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(SVD 1) PRO ZÁSUNUTÍ PÍSTU  PŘES ŠKRTÍCÍ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2).  SOUČASNĚ  JE  ODVÁDĚN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NETLAKOVÝ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VZDUCH  PŘED  PÍSTEM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RYCHLOODVZDUŠŇOVACÍ VENTIL (ROV 1) A  REGULAČNÍ VENTIL (RVO 1)     ŠKRTÍCÍ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1), CESTOU 4- 5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PŘES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HLUKU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SELENOIDU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 (SVD 1)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BISTABILNÍHO VENTILU ZVÝŠENOU  RYCHLOSTÍ. PÍSTNICE JE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 ZASUNUTÉ  POLOZE (0.) KLIDOVÁ.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61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39 1.85185E-6 L 0.00208 0.00069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5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0.05139 1.85185E-6 " pathEditMode="relative" rAng="0" ptsTypes="AA">
                                      <p:cBhvr>
                                        <p:cTn id="18" dur="2000" spd="-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06615 2.96296E-6 " pathEditMode="relative" rAng="0" ptsTypes="AA">
                                      <p:cBhvr>
                                        <p:cTn id="57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0069 L 0.05504 -2.59259E-6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04 -2.59259E-6 L 0.00191 -0.00069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6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14 -9.00255E-7 L 0.00312 -9.00255E-7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50" grpId="0"/>
      <p:bldP spid="51" grpId="0" animBg="1"/>
      <p:bldP spid="2053" grpId="0"/>
      <p:bldP spid="2054" grpId="0"/>
      <p:bldP spid="20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092" y="1656579"/>
            <a:ext cx="1296144" cy="1299131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88635"/>
            <a:ext cx="1213752" cy="117444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251936"/>
            <a:ext cx="1377788" cy="1656442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150372" y="497833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č.13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REGULAČNÍ  VENTIL  OTOČNÝ  SE  NACHÁZÍ  NA  OBRÁZKU  ? </a:t>
            </a:r>
            <a:endParaRPr lang="cs-CZ" sz="1400" dirty="0">
              <a:solidFill>
                <a:prstClr val="black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41768" y="3094608"/>
            <a:ext cx="885698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2.)                                                                               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58977" y="4684494"/>
            <a:ext cx="8877519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 ŠKRTÍCÍHO  VENTIL   RUČNÍ JE NUTNO  ZAŘADIT DO OBVODU TAKTO ?      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41768" y="128501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386657" y="3097345"/>
            <a:ext cx="73448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REGULAČNÍ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OTOČNÝ  SLOUŽÍ  KE SNÍŽĚNÍ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endParaRPr lang="cs-CZ" sz="1400" dirty="0">
              <a:solidFill>
                <a:prstClr val="black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251520" y="125193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333047" y="354884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329333" y="515719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3318870" y="1287247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3393557" y="354884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3318868" y="5159635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6300192" y="1287247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6300192" y="359231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18" name="Obdélník 17"/>
          <p:cNvSpPr/>
          <p:nvPr/>
        </p:nvSpPr>
        <p:spPr>
          <a:xfrm>
            <a:off x="6291642" y="515719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821777" y="3592310"/>
            <a:ext cx="1661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TLAKU V OBVODU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3923928" y="359231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RYCHLOSTI 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6948264" y="3592310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ZAMEZENÍ 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ROTACE PÍSTU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853824" y="5264914"/>
            <a:ext cx="22780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 VÝSTUPU  ŠKRTÍCÍHO VENTILU (2) NA  PNEU – MOTOR  VSTUP (4)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3923928" y="5264914"/>
            <a:ext cx="22322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VSTUPU  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ŠKRTÍCÍHO VENTILU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(1) 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  PNEU – MOTOR  VSTUP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(2)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6876256" y="5264914"/>
            <a:ext cx="16561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VENTIL FUNGUJE OBOUSTRANNĚ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38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3124</TotalTime>
  <Words>1427</Words>
  <Application>Microsoft Office PowerPoint</Application>
  <PresentationFormat>Předvádění na obrazovce (4:3)</PresentationFormat>
  <Paragraphs>254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130</cp:revision>
  <dcterms:created xsi:type="dcterms:W3CDTF">2014-01-18T13:23:08Z</dcterms:created>
  <dcterms:modified xsi:type="dcterms:W3CDTF">2014-09-02T12:10:38Z</dcterms:modified>
</cp:coreProperties>
</file>