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61" r:id="rId3"/>
    <p:sldId id="262" r:id="rId4"/>
    <p:sldId id="263" r:id="rId5"/>
    <p:sldId id="259" r:id="rId6"/>
    <p:sldId id="256" r:id="rId7"/>
    <p:sldId id="257" r:id="rId8"/>
    <p:sldId id="258" r:id="rId9"/>
    <p:sldId id="260" r:id="rId10"/>
    <p:sldId id="265" r:id="rId11"/>
    <p:sldId id="264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9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141D5-3576-43FD-B0FE-0EE355B169EA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FF115-DF5E-434F-8593-04321EBC8BA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1170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8FF115-DF5E-434F-8593-04321EBC8BA2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7556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8FF115-DF5E-434F-8593-04321EBC8BA2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5650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7CB4-340F-497D-83C7-16A320E59E3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FD5F-7127-4AFC-8EE5-9617D8200A4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2846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7CB4-340F-497D-83C7-16A320E59E3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FD5F-7127-4AFC-8EE5-9617D8200A4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0897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7CB4-340F-497D-83C7-16A320E59E3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FD5F-7127-4AFC-8EE5-9617D8200A4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4897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21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698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07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73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7202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525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59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32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7CB4-340F-497D-83C7-16A320E59E3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FD5F-7127-4AFC-8EE5-9617D8200A4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75279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501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827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9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7CB4-340F-497D-83C7-16A320E59E3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FD5F-7127-4AFC-8EE5-9617D8200A4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9526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7CB4-340F-497D-83C7-16A320E59E3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FD5F-7127-4AFC-8EE5-9617D8200A4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8748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7CB4-340F-497D-83C7-16A320E59E3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FD5F-7127-4AFC-8EE5-9617D8200A4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7603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7CB4-340F-497D-83C7-16A320E59E3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FD5F-7127-4AFC-8EE5-9617D8200A4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8911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7CB4-340F-497D-83C7-16A320E59E3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FD5F-7127-4AFC-8EE5-9617D8200A4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4085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7CB4-340F-497D-83C7-16A320E59E3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FD5F-7127-4AFC-8EE5-9617D8200A4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4587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B7CB4-340F-497D-83C7-16A320E59E3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FD5F-7127-4AFC-8EE5-9617D8200A4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4273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B7CB4-340F-497D-83C7-16A320E59E36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CFD5F-7127-4AFC-8EE5-9617D8200A4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0900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4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3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.png"/><Relationship Id="rId7" Type="http://schemas.openxmlformats.org/officeDocument/2006/relationships/image" Target="../media/image15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0.png"/><Relationship Id="rId5" Type="http://schemas.openxmlformats.org/officeDocument/2006/relationships/image" Target="../media/image3.png"/><Relationship Id="rId10" Type="http://schemas.openxmlformats.org/officeDocument/2006/relationships/image" Target="../media/image19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084193"/>
              </p:ext>
            </p:extLst>
          </p:nvPr>
        </p:nvGraphicFramePr>
        <p:xfrm>
          <a:off x="533400" y="2057399"/>
          <a:ext cx="8001000" cy="4539953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579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4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36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VY_32_INOVACE_479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02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NEPŘÍMÉ  OVLÁDÁNÍ  DVOJČINNÉHO  PNEU - MOTORU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DVOJČINNÝM  PNEU - VENTILEM , ČASOVÝM  PNEU - VENTILEM, SENZOREM  POLOHY  PÍSTU,  A  TLAČÍTKOVÝMI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MONOSTABILNÍMI  VENTILY.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4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Richard WITTEK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4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1.4. 2014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4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3. a 4. ročníky  maturitních oborů  elektrotechnických  škol 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47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PNEUMATIKA  PRO  AUTOMATIZACI, PNEU-MOTOR, PNEU- VENTIL, PNEU-SNÍMAČ, VAKUOVÝ EJEKTOR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437" y="18864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0296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188640"/>
            <a:ext cx="8568952" cy="33855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SEZNAM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POUŽITÝCH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ZDROJŮ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51520" y="527194"/>
            <a:ext cx="8568952" cy="618630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POUŽITÁ LITERATURA: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FOTODOKUMENTACE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   VLASTNÍ MATERIÁLY,  POŘÍZENÉ  NA  AUTOMATIZOVANÉ  LINCE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A  PANELU  PRACOVIŠTĚ  PNEUMATICKÝCH  SYSTÉMŮ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(žáci 4.roč. 18 let , souhlasili s uveřejněním  svých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fotografií)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 PROHLAŠUJE, ŽE ŘÁDNĚ UVEDL VŠECHNY POUŽITÉ ZDROJE.</a:t>
            </a:r>
            <a:b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POKUD NENÍ UVEDENO JINAK, POUŽITÝ MATERIÁL JE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Z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VLASTNÍCH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ZDROJŮ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AUTORA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386895" y="120604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365840" y="1421097"/>
            <a:ext cx="82089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ING.SÝKOROVÁ.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ÚLOHY A ZAPOJENÍ, ZÁKLADNÍ A POKROČILÉ PNEUMATICKÉ SYSTÉMY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Ostrava, 2012.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MOC, Pavel.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ELEKTROPNEUMATIKA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Plzeň.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BEUTH BERLIN.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PNEUMATIK , PNEUMATICHE STEUERUNGEN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[sborník]. 1. vyd. </a:t>
            </a:r>
            <a:r>
              <a:rPr lang="cs-CZ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Berlin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1995,                               100 s. [cit. 2014].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FESTO DIDACTIC GMBH + CO.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KG and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Systems . </a:t>
            </a:r>
            <a:r>
              <a:rPr lang="cs-CZ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FluidSim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De, 2005.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7530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63562" y="225645"/>
            <a:ext cx="8800926" cy="49859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 fontAlgn="base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ANOTACE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3557" y="692696"/>
            <a:ext cx="8800931" cy="243143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ZÁKLADNÍ  PNEUMATICKÉ  ÚLOHY </a:t>
            </a:r>
          </a:p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PRO  AUTOMATIZOVANÉ VÝROBNÍ  LINKY</a:t>
            </a:r>
          </a:p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URČENO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ŽÁKY  STŘEDNÍCH  ELEKTROTECHNICKÝCH  ŠKOL,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 ROČNÍKŮ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OBORŮ    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SILNOPROUDÝCH I  SLABOPROUDÝCH UKONČENÝCH MATURITNÍ  ZKOUŠKOU, JAKO  ZÁKLADNÍ SEZNÁMENÍ S  PNEUMATICKÝMI  SYSTÉMY  K  DALŠÍMU  STUDIU  ELEKTRO -  PNEUMATIKY NEBO  PŘÍPADNĚ  HYDRAULIKY A   ELEKTROHYDRAULIKY. ÚLOHY JSOU  ODVOZENY OD PRAKTICKÝCH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POUŽÍVANÝCH U  AUTOMATIZOVANÝCH LINEK  A  JSOU ZÁROVEŇ URČENY PRO PRACOVIŠTĚ VYBAVENÁ REÁLNÝMI KOMPONENTY NIKOLI  LABORATORNÍMI PŘÍSTROJI  A KONEKTORY.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63561" y="3212976"/>
            <a:ext cx="8800927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</a:t>
            </a: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METODICKÉ POKYNY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63562" y="3674641"/>
            <a:ext cx="8800926" cy="295465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USPOŘÁDÁNÍ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 JSOU POSTUPNĚ SLOŽITĚJŠÍ TAK,  ABY  ŽÁCI POCHOPILI  FUNKCI JEDNOTLIVÝCH KOMPONENTŮ  A  POSTUPNĚ  ROZVÍJELI SVÉ  ZNALOSTI  A  DOVEDNOSTI. PREZENTACE OBSAHUJE NĚKOLIK SNÍMKŮ Z  NICHŽ NĚKTERÉ JSOU VYPRACOVÁNY JAKO ANIMACE, S  NÁZORNOU UKÁZKOU FUNKCE KOMPONENTŮ JEDNOTLIVÝCH ZAPOJENÍ. ŽÁCI JSOU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NĚJŘÍVE SEZNÁMENÍ SE  ZÁKLADNÍMI INFORMACEMI, NÁŘADÍM, BEZPEČNOSTÍ PRÁCE.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DALŠ Í SNÍMEK  OBSAHUJE    NA DALŠÍM SNÍMKU  MUSÍ  POZNAT ZNAČKU A  K  NÍ PŘIŘADIT REÁLNÝ KOMPONENT. DALŠÍ SNÍMEK  ZACHYCUJE PROPOJENÍ PNEU SYSTÉMU TRUBIČKAMI 6mm.  POKROČILEJŠÍ ZAPOJENÍ JSOU AŽ PŘÍLIŠ SLOŽITÁ NA ZAPAMATOVÁNÍ, SPÍŠ BY NÁM MĚLO JÍT POCHOPENÍ FUNKCÍ JEDNOTLIVÝCH KOMPONENTŮ A  K TOMU JE URČENO VŽDY  POSLEDNÍ SCHÉMA S  ANIMACEMI. ZNAČKY, FOTOGRAFIE, SCHÉMATA  A  ANIMACE SE NACHÁZÍ   NA LEVÉ  POLOVINĚ  SNÍMKU PREZENTACE. TEXTY, ZADÁNÍ A DALŠÍ  INFORMACE  NA  PRAVÉ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POLOVINĚ SNÍMKU. PODROBNĚ O NICH IFORMUJE OBSAH. ÚLOHY JSOU ZAŘAZENY POSLEDNÍ.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0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51521" y="152843"/>
            <a:ext cx="8640959" cy="3970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OBSAH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251521" y="549875"/>
            <a:ext cx="8640959" cy="61247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DIGITÁLNÍ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UČEBNÍ MATERIÁLY</a:t>
            </a:r>
          </a:p>
          <a:p>
            <a:pPr lvl="0"/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   -  ADMINISTRATIVNÍ ÚVOD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č.2   -  ANOTACE A METODICKÉ POKYNY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  <a:r>
              <a:rPr lang="cs-CZ" sz="14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č.3   -  OBSAH                             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                                            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č.4   -  ÚVOD DO ÚLOHY č.1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č.5   -  POPIS ÚLOHY č.1     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č.6   -  PROVEDENÍ - VÝBĚR - POPIS PŘÍSTROJŮ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č.7   -  ZAPOJENÍ PNEUMATICKÉHO OBVODU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č.8   -  ANIMACE  PNEUMATICKÉHO OBVODU S POPISY FUNKCÍ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č.9   -  CVIČENÍ - INTERAKCE -  ZHODNOCENÍ -  ZÁVĚR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č.10 -  POUŽITÁ LITERATURA -  ZDROJE - AUTOŘI -  FOTOGRAFIJE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PRO ŽÁKA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SNÍMKY č.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4 - 5 - 6 - 7 - 8 - 9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18071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809502" y="301294"/>
            <a:ext cx="420680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cs-CZ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ÚVOD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ZAPOJENÍ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JEDNODUCHÉHO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PNEUMATICKÉHO  OBVODU,  PRAKTICKÁ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ÚLOHA,  VYUŽITÍ  ZNALOSTÍ  Z  OBLASTI   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PNEUMATIKY  V  PRAXI,  JAKO  PŘÍPRAVA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 STUDIUM  ELEKTROPNEUMATIKY.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JEDNOTLIVÉ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PNEUMATICKÉ PRVKY JSOU,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JIŽ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NAMONTOVÁNY NA MONTÁŽNÍ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SÍTO, JEN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TŘEBA PROPOJIT PNEUMATICKÝ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OBVOD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BEZPEČNOST  PRÁCE 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PRÁCI  SE STLAČENÝM  VZDUCHEM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TŘEBA  DODRŽOVAT  BEZPEČNSTNÍ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PŘEDPISY, KONTROLOVAT  VÝVODY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OBVODU  PŘED PŘIPOJENÍM TLAKU.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POZOR </a:t>
            </a:r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ROZKMITÁNÍ  VOLNÝCH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HADIČEK POD TLAKEM, HROZÍ PORANĚNÍ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OKA. PROVEĎ NEJPRVE KONTROLU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PROPOJENÍ.</a:t>
            </a:r>
          </a:p>
          <a:p>
            <a:pPr lvl="0"/>
            <a:endParaRPr lang="cs-CZ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518917" y="531663"/>
            <a:ext cx="13632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19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395536" y="1484784"/>
            <a:ext cx="16810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:</a:t>
            </a:r>
            <a:endParaRPr lang="cs-CZ" sz="1600" dirty="0"/>
          </a:p>
        </p:txBody>
      </p:sp>
      <p:sp>
        <p:nvSpPr>
          <p:cNvPr id="6" name="Obdélník 5"/>
          <p:cNvSpPr/>
          <p:nvPr/>
        </p:nvSpPr>
        <p:spPr>
          <a:xfrm>
            <a:off x="107504" y="2204864"/>
            <a:ext cx="45365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NEPŘÍMÉ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OVLÁDÁNÍ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DVOJČINNÉHO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- MOTORU</a:t>
            </a: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DVOJČINNÝM  PNEU - VENTILEM , </a:t>
            </a:r>
          </a:p>
          <a:p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ČASOVÝM  PNEU -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VENTILEM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SENZOREM  POLOHY  PÍSTU,                       </a:t>
            </a:r>
          </a:p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A  TLAČÍTKOVÝMI  MONOSTABILNÍMI           </a:t>
            </a:r>
          </a:p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VENTILY.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4809502" y="5733256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NÁŘADÍ: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ŠROUBOVÁK   DRÁŽKOVÝ  6 mm,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ŠROUBOVÁK  KŘÍŽOVÝ  POSIT-DRIVE (</a:t>
            </a:r>
            <a:r>
              <a:rPr lang="cs-CZ" sz="14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cs-CZ" sz="14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IMBUSOVÝ  KLÍČ  2 mm.</a:t>
            </a:r>
          </a:p>
        </p:txBody>
      </p:sp>
    </p:spTree>
    <p:extLst>
      <p:ext uri="{BB962C8B-B14F-4D97-AF65-F5344CB8AC3E}">
        <p14:creationId xmlns:p14="http://schemas.microsoft.com/office/powerpoint/2010/main" val="273460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sp>
        <p:nvSpPr>
          <p:cNvPr id="2" name="Obdélník 1"/>
          <p:cNvSpPr/>
          <p:nvPr/>
        </p:nvSpPr>
        <p:spPr>
          <a:xfrm>
            <a:off x="827584" y="1052736"/>
            <a:ext cx="1847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cs-CZ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7" y="-1"/>
            <a:ext cx="4737032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24" y="198656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bdélník 2"/>
          <p:cNvSpPr/>
          <p:nvPr/>
        </p:nvSpPr>
        <p:spPr>
          <a:xfrm>
            <a:off x="267174" y="257979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1634613" y="316461"/>
            <a:ext cx="29901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SCHÉMATICKÉ  ZNAČKY PRO ÚLOHU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4860032" y="316461"/>
            <a:ext cx="4176964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NEPŘÍMÉ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 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DVOJČINNÉHO  PNEU – MOTORU,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SENZOREM, S FUNKCÍ  OR (AND)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POPIS  ÚLOHY: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ZAPOJTE  BISTABILNÍ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PNEUMATICKÝ VÁLEC PVD 1, TAK  ABY BYL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 BISTABILNÍM PNEU-VENTILEM 5/2, RYCHLOST VYSUNUTÍ A ZASUNUTÍ PÍSTU BUDE OVLÁDÁNA ŠKRTÍCÍMI VENTILY ŠVR 1, ŠVR 2. VYSUNUTÍ PŘES  (1-4), ODFUK PŘES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(2-3) ZASUNUTÍ PŘES (1-2), ODFUK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PŘES(4-5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 VYSUNUTÍ  MONOSTABILNÍMI PNEU-TLAČÍTKY 3/2   RVT 1-2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NÁVRATEM), S FUNKCÍ NEBO (OR). ZASUNUTÍ SENZOREM,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(INDUKČNÍM) VENTILEM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ISB, KTERÉ JE ZPOŽDĚNO ČASOVÝM VENTILEM ČŘV.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OVLÁDÁ  HLAVNÍ VENTIL  HVA 1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POUŽITÍ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NAPŘÍKLAD OVLÁDÁNÍ VÝSUNU ZE DVOU 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MÍST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AUTOMATICKÝ ZASUN SENZOREM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sz="1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POKYNY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ZAPOJENÍ ÚLOHY: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1/ ZVOLTE  SPRÁVNÉ TYPY PŘÍSTROJŮ NA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MONTÁŽNÍM PANELU.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2/ PROPOJTE PŘÍSTROJE HADIČKAMI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D = 6 mm.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3/ PŘIPRAVTE SI  PÍSEMNOU  FORMOU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VYSVĚTLENÍ FUNKCE  JEDNOTLIVÝCH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PŘÍSTROJŮ  A  ZAPOJENÍ.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64198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894"/>
            <a:ext cx="9144000" cy="6460685"/>
          </a:xfrm>
          <a:prstGeom prst="rect">
            <a:avLst/>
          </a:prstGeom>
        </p:spPr>
      </p:pic>
      <p:sp>
        <p:nvSpPr>
          <p:cNvPr id="3" name="Šipka doleva 2"/>
          <p:cNvSpPr/>
          <p:nvPr/>
        </p:nvSpPr>
        <p:spPr>
          <a:xfrm>
            <a:off x="3593592" y="671531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HVA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Šipka doleva 3"/>
          <p:cNvSpPr/>
          <p:nvPr/>
        </p:nvSpPr>
        <p:spPr>
          <a:xfrm>
            <a:off x="3614946" y="148478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RVT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Šipka doleva 4"/>
          <p:cNvSpPr/>
          <p:nvPr/>
        </p:nvSpPr>
        <p:spPr>
          <a:xfrm>
            <a:off x="3659539" y="2276872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ISB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Šipka doleva 5"/>
          <p:cNvSpPr/>
          <p:nvPr/>
        </p:nvSpPr>
        <p:spPr>
          <a:xfrm>
            <a:off x="3659539" y="3068960"/>
            <a:ext cx="978408" cy="484632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ČŘV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Šipka doleva 6"/>
          <p:cNvSpPr/>
          <p:nvPr/>
        </p:nvSpPr>
        <p:spPr>
          <a:xfrm>
            <a:off x="3665136" y="386104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LOR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Šipka doleva 7"/>
          <p:cNvSpPr/>
          <p:nvPr/>
        </p:nvSpPr>
        <p:spPr>
          <a:xfrm>
            <a:off x="3681010" y="465313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SVD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Šipka doleva 8"/>
          <p:cNvSpPr/>
          <p:nvPr/>
        </p:nvSpPr>
        <p:spPr>
          <a:xfrm>
            <a:off x="3681010" y="537321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Šipka doleva 9"/>
          <p:cNvSpPr/>
          <p:nvPr/>
        </p:nvSpPr>
        <p:spPr>
          <a:xfrm>
            <a:off x="3665136" y="609329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PVD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657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Obdélník 10"/>
          <p:cNvSpPr/>
          <p:nvPr/>
        </p:nvSpPr>
        <p:spPr>
          <a:xfrm>
            <a:off x="294070" y="257980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1749464" y="257978"/>
            <a:ext cx="29787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SPRÁVNĚ</a:t>
            </a:r>
            <a:r>
              <a:rPr lang="cs-CZ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VYBRANÉ</a:t>
            </a:r>
            <a:r>
              <a:rPr lang="cs-CZ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KOMPONENTY</a:t>
            </a:r>
            <a:endParaRPr lang="cs-CZ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4952195" y="375556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PROVEDENÍ :</a:t>
            </a:r>
            <a:endParaRPr lang="cs-CZ" dirty="0"/>
          </a:p>
        </p:txBody>
      </p:sp>
      <p:sp>
        <p:nvSpPr>
          <p:cNvPr id="14" name="Obdélník 13"/>
          <p:cNvSpPr/>
          <p:nvPr/>
        </p:nvSpPr>
        <p:spPr>
          <a:xfrm>
            <a:off x="4959041" y="608441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VÝBĚR  PŘÍSTROJŮ  DLE  ZADÁNÍ :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5" name="Obrázek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620" y="589280"/>
            <a:ext cx="1896672" cy="1242984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5" y="5857848"/>
            <a:ext cx="3440291" cy="800710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859" y="3495175"/>
            <a:ext cx="931769" cy="1296676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2" y="3755656"/>
            <a:ext cx="2143282" cy="2216437"/>
          </a:xfrm>
          <a:prstGeom prst="rect">
            <a:avLst/>
          </a:prstGeom>
        </p:spPr>
      </p:pic>
      <p:pic>
        <p:nvPicPr>
          <p:cNvPr id="19" name="Obrázek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088" y="4937133"/>
            <a:ext cx="964681" cy="1156163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2" y="2303208"/>
            <a:ext cx="1488366" cy="1440160"/>
          </a:xfrm>
          <a:prstGeom prst="rect">
            <a:avLst/>
          </a:prstGeom>
        </p:spPr>
      </p:pic>
      <p:pic>
        <p:nvPicPr>
          <p:cNvPr id="22" name="Obrázek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62" y="759471"/>
            <a:ext cx="769726" cy="1517401"/>
          </a:xfrm>
          <a:prstGeom prst="rect">
            <a:avLst/>
          </a:prstGeom>
        </p:spPr>
      </p:pic>
      <p:sp>
        <p:nvSpPr>
          <p:cNvPr id="23" name="Obdélník 22"/>
          <p:cNvSpPr/>
          <p:nvPr/>
        </p:nvSpPr>
        <p:spPr>
          <a:xfrm>
            <a:off x="4959041" y="900828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HLAVNÍ  VENTIL S  ARETACÍ (3/2) </a:t>
            </a:r>
          </a:p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POUŽIT  V  ÚLOZE 1,2,3,4,5,6,7,8,</a:t>
            </a:r>
          </a:p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9,10,11,12,13,14,15,16,17,18</a:t>
            </a:r>
            <a:endParaRPr lang="cs-CZ" dirty="0"/>
          </a:p>
        </p:txBody>
      </p:sp>
      <p:sp>
        <p:nvSpPr>
          <p:cNvPr id="25" name="Obdélník 24"/>
          <p:cNvSpPr/>
          <p:nvPr/>
        </p:nvSpPr>
        <p:spPr>
          <a:xfrm>
            <a:off x="4878146" y="5777708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MOTOR  LINEÁRNÍ  BISTABILNÍ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POPSÁN  A POUŽIT  V JIŽ ÚLOZE  1,3,4,5,7,8,9,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10</a:t>
            </a:r>
            <a:r>
              <a:rPr lang="cs-CZ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,11,12,13,14,15,16,17</a:t>
            </a:r>
            <a:endParaRPr lang="cs-CZ" sz="1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Obdélník 25"/>
          <p:cNvSpPr/>
          <p:nvPr/>
        </p:nvSpPr>
        <p:spPr>
          <a:xfrm>
            <a:off x="4932040" y="4483859"/>
            <a:ext cx="40345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  DVOJČINNÝ  VENTIL   (5/2) 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27" name="Obdélník 26"/>
          <p:cNvSpPr/>
          <p:nvPr/>
        </p:nvSpPr>
        <p:spPr>
          <a:xfrm>
            <a:off x="4959041" y="4782447"/>
            <a:ext cx="41355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4,5,7,10,12,13,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15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délník 27"/>
          <p:cNvSpPr/>
          <p:nvPr/>
        </p:nvSpPr>
        <p:spPr>
          <a:xfrm>
            <a:off x="4952195" y="2133931"/>
            <a:ext cx="31341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INDUKČNÍ  SENZOR  POLOHY</a:t>
            </a:r>
          </a:p>
        </p:txBody>
      </p:sp>
      <p:sp>
        <p:nvSpPr>
          <p:cNvPr id="29" name="Obdélník 28"/>
          <p:cNvSpPr/>
          <p:nvPr/>
        </p:nvSpPr>
        <p:spPr>
          <a:xfrm>
            <a:off x="4932040" y="2388179"/>
            <a:ext cx="37877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7,10,12,15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4857725" y="2597705"/>
            <a:ext cx="410888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ČASOVÝ ŘÍDÍCÍ  VENTIL:</a:t>
            </a:r>
          </a:p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ÚČEL: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ČASOVÝ  ŘÍDÍCÍ  PNEUMATICKÝ 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VENTIL  TYPU  ON-DELAY,  ZPOŽDĚNÉ   </a:t>
            </a: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PŘEPNUTÍ.</a:t>
            </a:r>
          </a:p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NOVÝ  KOMPONENT</a:t>
            </a:r>
            <a:endParaRPr lang="cs-CZ" sz="1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72" name="Obdélník 3071"/>
          <p:cNvSpPr/>
          <p:nvPr/>
        </p:nvSpPr>
        <p:spPr>
          <a:xfrm>
            <a:off x="4880904" y="3886944"/>
            <a:ext cx="34724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LOGICKÁ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FUNKCE  (OR)  NEBO 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3073" name="Obdélník 3072"/>
          <p:cNvSpPr/>
          <p:nvPr/>
        </p:nvSpPr>
        <p:spPr>
          <a:xfrm>
            <a:off x="4906178" y="4143513"/>
            <a:ext cx="36883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6,7,8,9,10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5" name="Obdélník 3074"/>
          <p:cNvSpPr/>
          <p:nvPr/>
        </p:nvSpPr>
        <p:spPr>
          <a:xfrm>
            <a:off x="4930933" y="5088407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  VENTIL  RUČNÍ  (1/2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POPSÁN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JIŽ  V ÚLOZE  1,3,4,5,6,7,8,9,10,11,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12,13,14,15,16,17</a:t>
            </a:r>
            <a:endParaRPr lang="cs-CZ" dirty="0"/>
          </a:p>
        </p:txBody>
      </p:sp>
      <p:sp>
        <p:nvSpPr>
          <p:cNvPr id="24" name="Obdélník 23"/>
          <p:cNvSpPr/>
          <p:nvPr/>
        </p:nvSpPr>
        <p:spPr>
          <a:xfrm>
            <a:off x="4933925" y="1557823"/>
            <a:ext cx="36835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  VENTIL  TLAČÍTKOVÝ  (3/2)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31" name="Obdélník 30"/>
          <p:cNvSpPr/>
          <p:nvPr/>
        </p:nvSpPr>
        <p:spPr>
          <a:xfrm>
            <a:off x="4930069" y="1789713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 5,6,7,8,9,10,12,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13,15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6" name="Obrázek 307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808" y="2062593"/>
            <a:ext cx="796559" cy="1113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9476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1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2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94"/>
            <a:ext cx="4737032" cy="68580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48" y="198657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175148" y="257980"/>
            <a:ext cx="13632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   19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1232108" y="1484784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241025" y="5626520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</a:p>
        </p:txBody>
      </p:sp>
      <p:sp>
        <p:nvSpPr>
          <p:cNvPr id="8" name="Obdélník 7"/>
          <p:cNvSpPr/>
          <p:nvPr/>
        </p:nvSpPr>
        <p:spPr>
          <a:xfrm>
            <a:off x="3059832" y="5013176"/>
            <a:ext cx="503664" cy="24622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ISB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323528" y="4365104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1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686786" y="4365104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232109" y="2132856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12" name="Obdélník 11"/>
          <p:cNvSpPr/>
          <p:nvPr/>
        </p:nvSpPr>
        <p:spPr>
          <a:xfrm>
            <a:off x="3226555" y="2119754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124744"/>
            <a:ext cx="244475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Obdélník 13"/>
          <p:cNvSpPr/>
          <p:nvPr/>
        </p:nvSpPr>
        <p:spPr>
          <a:xfrm>
            <a:off x="3131840" y="1134111"/>
            <a:ext cx="503664" cy="24622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ISB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1242334" y="2862021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4215388" y="3445367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ČŘV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823547" y="3717032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8" name="Obdélník 17"/>
          <p:cNvSpPr/>
          <p:nvPr/>
        </p:nvSpPr>
        <p:spPr>
          <a:xfrm>
            <a:off x="1907704" y="332851"/>
            <a:ext cx="25362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SPRÁVNÉ  PROPOJENÍ  ÚLOHY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4874970" y="346800"/>
            <a:ext cx="4176951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ÚLOHY: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1/  PNEU - MOTOR  LINEÁRNÍ  BISTABILNÍ PVD  (PNEU - VÁLEC)  S  PERMANENTNÍM  MAGNETEM  (KROUŽKEM) NA PÍSTU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NASTAVENÝM SENZOREM POLOHY IBS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 VYSUNUTÉ  ÚVRATI.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ŠKRTÍCÍ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VENTILY  ŠVR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(RUČNĚ  NASTAVITELNÉ).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  SELENOIDOVÝ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DVOJČINNÝ  VENTIL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SVD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BISTABILNÍ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5/2.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4/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LOGICKÁ  FUNKCE  (LOR) NEBO UMOŽNÍ          OVLÁDÁNÍ TLAČÍTKY ZE DVOU MÍST.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ČASOVÝ ŘÍDÍCÍ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PNEUMATICKÝ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(TYPU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ON-DELAY,  ZPOŽDĚNÉ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PŘEPNUTÍ).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6/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OVLÁDANÉ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VENTILY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RVT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BEZ  ARETACE 3/2  (STISKACÍ S NÁVRATEM),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JEDNÍM TLUMIČEM  HLUKU  PRO ODFUK  ZBYTKOVÉHO TLAKU MEZI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VENTILY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LOGICKOU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FUNKCÍ.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7/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INDUKČNÍ  SENZOR  POLOHY  S VENTILEM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3/2.  UMÍSTĚN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 VÁLCI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PNEU-MOTORU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VYSUNUTÉ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ÚVRATI.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8/  HLAVNÍ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HVA (PÁČKOVÝ) 3/2 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OVLÁDANÝ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PŘÍVODEM  ZDROJE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MÉDIA.</a:t>
            </a:r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0295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3"/>
            <a:ext cx="4737032" cy="68580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657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366078" y="257980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251520" y="5638123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</a:p>
        </p:txBody>
      </p:sp>
      <p:sp>
        <p:nvSpPr>
          <p:cNvPr id="7" name="Obdélník 6"/>
          <p:cNvSpPr/>
          <p:nvPr/>
        </p:nvSpPr>
        <p:spPr>
          <a:xfrm>
            <a:off x="1232109" y="1484783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714178" y="4365103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258733" y="4389558"/>
            <a:ext cx="546945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RVT 1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232109" y="2132856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3203848" y="2135424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3650792" y="4389558"/>
            <a:ext cx="518410" cy="24622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ISB 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636" y="1052736"/>
            <a:ext cx="10731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1" y="763630"/>
            <a:ext cx="244475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Obdélník 14"/>
          <p:cNvSpPr/>
          <p:nvPr/>
        </p:nvSpPr>
        <p:spPr>
          <a:xfrm>
            <a:off x="2574413" y="427257"/>
            <a:ext cx="518410" cy="24622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ISB 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1232108" y="2780928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4223228" y="3428999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ČŘV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</a:endParaRPr>
          </a:p>
        </p:txBody>
      </p:sp>
      <p:sp>
        <p:nvSpPr>
          <p:cNvPr id="18" name="Obdélník 17"/>
          <p:cNvSpPr/>
          <p:nvPr/>
        </p:nvSpPr>
        <p:spPr>
          <a:xfrm>
            <a:off x="823547" y="3717032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837" y="724122"/>
            <a:ext cx="639763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1" y="724399"/>
            <a:ext cx="639763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Obdélník 21"/>
          <p:cNvSpPr/>
          <p:nvPr/>
        </p:nvSpPr>
        <p:spPr>
          <a:xfrm>
            <a:off x="3031457" y="763629"/>
            <a:ext cx="10935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</a:t>
            </a:r>
          </a:p>
        </p:txBody>
      </p:sp>
      <p:sp>
        <p:nvSpPr>
          <p:cNvPr id="23" name="Obdélník 22"/>
          <p:cNvSpPr/>
          <p:nvPr/>
        </p:nvSpPr>
        <p:spPr>
          <a:xfrm>
            <a:off x="723894" y="763630"/>
            <a:ext cx="10919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3" y="4755510"/>
            <a:ext cx="481013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121" y="4739171"/>
            <a:ext cx="481013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ovéPole 13"/>
          <p:cNvSpPr txBox="1"/>
          <p:nvPr/>
        </p:nvSpPr>
        <p:spPr>
          <a:xfrm>
            <a:off x="1887007" y="5484234"/>
            <a:ext cx="1374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NEBO  RTV 2</a:t>
            </a:r>
            <a:endParaRPr lang="cs-CZ" sz="14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délník 27"/>
          <p:cNvSpPr/>
          <p:nvPr/>
        </p:nvSpPr>
        <p:spPr>
          <a:xfrm>
            <a:off x="2261123" y="5903388"/>
            <a:ext cx="22963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400" b="1" dirty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</a:t>
            </a:r>
            <a:r>
              <a:rPr lang="cs-CZ" sz="1400" b="1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  VYSUNUTÍ  </a:t>
            </a:r>
            <a:endParaRPr lang="cs-CZ" sz="1400" b="1" dirty="0">
              <a:solidFill>
                <a:srgbClr val="9BBB59">
                  <a:lumMod val="40000"/>
                  <a:lumOff val="6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392" y="3485257"/>
            <a:ext cx="285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073" y="3499703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ovéPole 18"/>
          <p:cNvSpPr txBox="1"/>
          <p:nvPr/>
        </p:nvSpPr>
        <p:spPr>
          <a:xfrm>
            <a:off x="3161289" y="2534706"/>
            <a:ext cx="15252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ŘÍZENÉ ZPOŽDĚNÍ (sec) </a:t>
            </a:r>
            <a:endParaRPr lang="cs-CZ" sz="1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3319037" y="1344836"/>
            <a:ext cx="12529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ZÁCHYT SENZOREM</a:t>
            </a:r>
            <a:endParaRPr lang="cs-CZ" sz="1400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Obdélník 33"/>
          <p:cNvSpPr/>
          <p:nvPr/>
        </p:nvSpPr>
        <p:spPr>
          <a:xfrm>
            <a:off x="2262550" y="6188740"/>
            <a:ext cx="22262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400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 PŘI  </a:t>
            </a:r>
            <a:r>
              <a:rPr lang="cs-CZ" sz="1400" b="1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</a:t>
            </a:r>
            <a:endParaRPr lang="cs-CZ" sz="1400" b="1" dirty="0">
              <a:solidFill>
                <a:srgbClr val="F79646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668" y="5124439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Obdélník 20"/>
          <p:cNvSpPr/>
          <p:nvPr/>
        </p:nvSpPr>
        <p:spPr>
          <a:xfrm rot="16200000">
            <a:off x="3051402" y="5048437"/>
            <a:ext cx="3048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9BBB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</a:p>
        </p:txBody>
      </p:sp>
      <p:pic>
        <p:nvPicPr>
          <p:cNvPr id="35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060" y="5124439"/>
            <a:ext cx="285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816" y="4256438"/>
            <a:ext cx="285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ovéPole 25"/>
          <p:cNvSpPr txBox="1"/>
          <p:nvPr/>
        </p:nvSpPr>
        <p:spPr>
          <a:xfrm>
            <a:off x="4860032" y="333991"/>
            <a:ext cx="4283968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FUNKCE  ZAPOJENÍ :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POSTUP SPÍNÁNÍ  A  STAVY VENTILŮ: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1/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HLAVNÍ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( HVA1) PŘIVÁDÍ VZDUCH.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2/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OBOURUČNÍM  STLAČENÍM  VENTILŮ  3/2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(RVT 1)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(RVT 2) SE PŘIVÁDÍ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TLAK NA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(SVD1)  SELENOIDOVÝ  VENTIL  BISTABILNÍ  5/2  PRO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VÝSUNUTÍ PÍSTU CESTOU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1-4, DÁLE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PŘES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 VENTIL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 1), SOUČASNĚ JE  ODVÁDĚN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VZDUCH  PŘED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PÍSTEM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PŘES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VENTIL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(ŠVR 2)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CESTU 2-3, BISTASTABILNÍHO SELENOIDU 5/2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SVD 1),  PŘES TLUMIČ HLUKU. PÍST JE  VYSUNUT,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VYKONÁVÁ PRACOVNÍ ČÁSTÍ  DANÝ ŮKOL,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POLOHA (1).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3/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NAJETÍM SENZOROVÉHO VENTILU (ISB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1)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(VYSUNUTÁ ÚVRAŤ)  JE PŘIVEDEN TLAK  NA  ČASOVÝ VENTIL  A JE TAKTO  AKTIVOVÁNO ODMĚŘENÍ ČASU, PO ODMĚŘENÍ  ČASU 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OTEVŘENA CESTA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1-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 NA BISTABILNÍM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SELENOIDOVÉM VENTILU 5/2  (SVD 1), PŘES ŠKRTÍCÍ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VENTIL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(ŠVR 2).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4/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 JE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AUTOMATICKÉ,  ALE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ZPOŽDĚNÉ  ŘÍDÍCÍM  ČASOVAČEM  (ČŘV 1).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5/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NETLAKOVÝ VZDUCH PŘED PÍSTEM  JE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VEDEN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PŘES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  VENTIL (ŠVR 1),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CESTOU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4-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PŘES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TLUMIČ HLUKU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SELENOIDU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(SVD </a:t>
            </a:r>
            <a:r>
              <a:rPr lang="cs-CZ" sz="14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cs-CZ" sz="14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5/2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VENTILU.   PÍST JE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 ZASUNUTÉ  POLOZE (0.) KLIDOVÁ. 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2195737" y="1868056"/>
            <a:ext cx="720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907007" y="1776082"/>
            <a:ext cx="10064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1875635" y="1772816"/>
            <a:ext cx="9270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cs-CZ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6608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6 L 0.03941 -3.7037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41 2.96296E-6 L -5.55556E-7 0.0023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48148E-6 L 0.07291 -0.0002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46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22109E-6 L 0.11736 0.57308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68" y="286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00416 L -0.11701 -0.5814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33" y="-288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9.99537E-7 L 0.03159 9.99537E-7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86" dur="2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87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8" dur="1250" fill="hold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9" dur="125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0" dur="1250" fill="hold">
                                          <p:stCondLst>
                                            <p:cond delay="37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291 -0.00023 L 3.61111E-6 -0.00023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4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59 2.8459E-6 L 2.77778E-6 2.8459E-6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3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22" grpId="0"/>
      <p:bldP spid="23" grpId="0"/>
      <p:bldP spid="14" grpId="0"/>
      <p:bldP spid="28" grpId="0"/>
      <p:bldP spid="19" grpId="0"/>
      <p:bldP spid="20" grpId="0"/>
      <p:bldP spid="34" grpId="0"/>
      <p:bldP spid="21" grpId="0"/>
      <p:bldP spid="21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96752"/>
            <a:ext cx="1584176" cy="1532867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1196752"/>
            <a:ext cx="1152128" cy="1751283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196752"/>
            <a:ext cx="1512168" cy="1515653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141768" y="159125"/>
            <a:ext cx="889472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CVIČENÍ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INTERAKCE -  ZHODNOCENÍ -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ZÁVĚR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41768" y="518084"/>
            <a:ext cx="8894728" cy="55399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OTÁZKY  K  ÚLOZE č.19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1.)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ČASOVÝ  ŘÍDÍCÍ  PNEUMATICKÝ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  NACHÁZÍ  NA  OBRÁZKU ?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129327" y="5098322"/>
            <a:ext cx="8877519" cy="3385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3.)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ČASOVÝ  ŘÍDÍCÍ  PNEUMATICKÝ  VENTIL  S  FUNKCÍ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ZPOŽDĚNÉ  PŘEPNUTÍ  SE NAZÝVÁ TAKÉ ?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98996" y="3068960"/>
            <a:ext cx="8865492" cy="52322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2.) ČASOVÝ  ŘÍDÍCÍ  PNEUMATICKÝ  VENTIL  S  FUNKCÍ  TYPU  ZPOŽDĚNÉ  PŘEPNUTÍ , FUNGUJE     V TOMTO ČASOVÉM SLEDU   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141768" y="1196752"/>
            <a:ext cx="757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158977" y="3746068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184505" y="5481548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3675245" y="1196752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2938210" y="3746068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6" name="Obdélník 15"/>
          <p:cNvSpPr/>
          <p:nvPr/>
        </p:nvSpPr>
        <p:spPr>
          <a:xfrm>
            <a:off x="3014038" y="5452042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7" name="Obdélník 16"/>
          <p:cNvSpPr/>
          <p:nvPr/>
        </p:nvSpPr>
        <p:spPr>
          <a:xfrm>
            <a:off x="6649749" y="1201586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délník 17"/>
          <p:cNvSpPr/>
          <p:nvPr/>
        </p:nvSpPr>
        <p:spPr>
          <a:xfrm>
            <a:off x="6084166" y="3838133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délník 18"/>
          <p:cNvSpPr/>
          <p:nvPr/>
        </p:nvSpPr>
        <p:spPr>
          <a:xfrm>
            <a:off x="6084167" y="5444569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délník 19"/>
          <p:cNvSpPr/>
          <p:nvPr/>
        </p:nvSpPr>
        <p:spPr>
          <a:xfrm>
            <a:off x="558429" y="3592180"/>
            <a:ext cx="2455609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1. </a:t>
            </a:r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AKTIVACE TIMERU</a:t>
            </a:r>
          </a:p>
          <a:p>
            <a:pPr lvl="0"/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2. ODMĚŘENÍ ČASU</a:t>
            </a:r>
          </a:p>
          <a:p>
            <a:pPr lvl="0"/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3. PŘESTAVĚNÍ VENTILU</a:t>
            </a:r>
          </a:p>
          <a:p>
            <a:pPr lvl="0"/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KRÁTKODOBÉ  A  IHNED</a:t>
            </a:r>
          </a:p>
          <a:p>
            <a:pPr lvl="0"/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NÁVRAT DO VÝCHOZÍHO </a:t>
            </a:r>
          </a:p>
          <a:p>
            <a:pPr lvl="0"/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STAVU</a:t>
            </a:r>
            <a:endParaRPr lang="cs-CZ" dirty="0">
              <a:solidFill>
                <a:srgbClr val="00B0F0"/>
              </a:solidFill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3814225" y="3886829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cs-CZ" dirty="0">
              <a:solidFill>
                <a:srgbClr val="00B0F0"/>
              </a:solidFill>
            </a:endParaRPr>
          </a:p>
          <a:p>
            <a:endParaRPr lang="cs-CZ" dirty="0"/>
          </a:p>
        </p:txBody>
      </p:sp>
      <p:sp>
        <p:nvSpPr>
          <p:cNvPr id="25" name="TextovéPole 24"/>
          <p:cNvSpPr txBox="1"/>
          <p:nvPr/>
        </p:nvSpPr>
        <p:spPr>
          <a:xfrm>
            <a:off x="3347864" y="3592180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  AKTIVACE TIMERU IHNED    </a:t>
            </a:r>
          </a:p>
          <a:p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PŘESTAVĚNÍ VENTILU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Obdélník 25"/>
          <p:cNvSpPr/>
          <p:nvPr/>
        </p:nvSpPr>
        <p:spPr>
          <a:xfrm>
            <a:off x="3367505" y="4019397"/>
            <a:ext cx="19111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 ODMĚŘENÍ ČASU</a:t>
            </a:r>
          </a:p>
        </p:txBody>
      </p:sp>
      <p:sp>
        <p:nvSpPr>
          <p:cNvPr id="27" name="Obdélník 26"/>
          <p:cNvSpPr/>
          <p:nvPr/>
        </p:nvSpPr>
        <p:spPr>
          <a:xfrm>
            <a:off x="3141193" y="4248702"/>
            <a:ext cx="25624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ZPĚTNÉ PŘESTAVĚNÍ </a:t>
            </a:r>
          </a:p>
          <a:p>
            <a:pPr lvl="0"/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VENTILU</a:t>
            </a:r>
            <a:endParaRPr lang="cs-CZ" dirty="0">
              <a:solidFill>
                <a:srgbClr val="00B0F0"/>
              </a:solidFill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6639007" y="3574382"/>
            <a:ext cx="21707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 AKTIVACE TIMERU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bdélník 29"/>
          <p:cNvSpPr/>
          <p:nvPr/>
        </p:nvSpPr>
        <p:spPr>
          <a:xfrm>
            <a:off x="6639007" y="3803954"/>
            <a:ext cx="2376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 ODMĚŘENÍ ČASU</a:t>
            </a:r>
          </a:p>
          <a:p>
            <a:pPr lvl="0"/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PŘESTAVĚNÍ VENTILU</a:t>
            </a:r>
          </a:p>
        </p:txBody>
      </p:sp>
      <p:sp>
        <p:nvSpPr>
          <p:cNvPr id="32" name="Obdélník 31"/>
          <p:cNvSpPr/>
          <p:nvPr/>
        </p:nvSpPr>
        <p:spPr>
          <a:xfrm>
            <a:off x="6649749" y="4219431"/>
            <a:ext cx="19111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ODMĚŘENÍ ČASU</a:t>
            </a:r>
          </a:p>
        </p:txBody>
      </p:sp>
      <p:sp>
        <p:nvSpPr>
          <p:cNvPr id="33" name="Obdélník 32"/>
          <p:cNvSpPr/>
          <p:nvPr/>
        </p:nvSpPr>
        <p:spPr>
          <a:xfrm>
            <a:off x="6655659" y="4464144"/>
            <a:ext cx="23236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PŘESTAVĚNÍ VENTILU</a:t>
            </a:r>
          </a:p>
        </p:txBody>
      </p:sp>
      <p:sp>
        <p:nvSpPr>
          <p:cNvPr id="35" name="Obdélník 34"/>
          <p:cNvSpPr/>
          <p:nvPr/>
        </p:nvSpPr>
        <p:spPr>
          <a:xfrm>
            <a:off x="2938210" y="4692483"/>
            <a:ext cx="39577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4</a:t>
            </a:r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NÁVRAT 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36" name="Obdélník 35"/>
          <p:cNvSpPr/>
          <p:nvPr/>
        </p:nvSpPr>
        <p:spPr>
          <a:xfrm>
            <a:off x="5963920" y="4700704"/>
            <a:ext cx="18641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6. </a:t>
            </a:r>
            <a:r>
              <a:rPr lang="cs-CZ" sz="1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NÁVRAT 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676948" y="5629235"/>
            <a:ext cx="1518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OFF - DELAY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3575475" y="5625307"/>
            <a:ext cx="1518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ON - DELAY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6732240" y="5625307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MULTI FUNKČNÍ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542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3761</TotalTime>
  <Words>1530</Words>
  <Application>Microsoft Office PowerPoint</Application>
  <PresentationFormat>Předvádění na obrazovce (4:3)</PresentationFormat>
  <Paragraphs>283</Paragraphs>
  <Slides>10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Motiv systému Office</vt:lpstr>
      <vt:lpstr>1_Motiv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EU_7</dc:creator>
  <cp:lastModifiedBy>EU_7</cp:lastModifiedBy>
  <cp:revision>130</cp:revision>
  <dcterms:created xsi:type="dcterms:W3CDTF">2014-01-18T18:25:51Z</dcterms:created>
  <dcterms:modified xsi:type="dcterms:W3CDTF">2014-09-02T12:08:53Z</dcterms:modified>
</cp:coreProperties>
</file>