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61" r:id="rId3"/>
    <p:sldId id="262" r:id="rId4"/>
    <p:sldId id="263" r:id="rId5"/>
    <p:sldId id="259" r:id="rId6"/>
    <p:sldId id="256" r:id="rId7"/>
    <p:sldId id="257" r:id="rId8"/>
    <p:sldId id="258" r:id="rId9"/>
    <p:sldId id="260" r:id="rId10"/>
    <p:sldId id="265" r:id="rId11"/>
    <p:sldId id="264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38" autoAdjust="0"/>
  </p:normalViewPr>
  <p:slideViewPr>
    <p:cSldViewPr>
      <p:cViewPr>
        <p:scale>
          <a:sx n="60" d="100"/>
          <a:sy n="60" d="100"/>
        </p:scale>
        <p:origin x="-1656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548A9A-9E04-4C7B-A59C-5FB5CD3F081D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03F49-4FA4-4BA3-ABED-F80ED0A46F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8571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03F49-4FA4-4BA3-ABED-F80ED0A46FE6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776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624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433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8099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21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98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0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73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20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25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59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2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30498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501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27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9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7606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0123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0992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6915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8102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7834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9607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350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4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6.png"/><Relationship Id="rId10" Type="http://schemas.openxmlformats.org/officeDocument/2006/relationships/image" Target="../media/image20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705588"/>
              </p:ext>
            </p:extLst>
          </p:nvPr>
        </p:nvGraphicFramePr>
        <p:xfrm>
          <a:off x="542925" y="1889423"/>
          <a:ext cx="8001000" cy="4726008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5235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5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3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VY_32_INOVACE_469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28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NEPŘÍMÉ  OVLÁDÁNÍ  DVOJČINNÉHO  PNEU -  MOTORU  DVOJČINNÉHO,  PNEU -  VENTILEM,  POMOCÍ  RUČNÍCH  TLAČÍTKOVÝCH  </a:t>
                      </a:r>
                      <a:r>
                        <a:rPr kumimoji="0" lang="cs-CZ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VENTILŮ, </a:t>
                      </a: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ŠKRTÍCÍCH  VENTILŮ</a:t>
                      </a:r>
                      <a:r>
                        <a:rPr kumimoji="0" lang="cs-CZ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S APLIKACÍ  </a:t>
                      </a: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LOGICKÉ  FUNKCE  „NEBO“ (OR).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2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Richard WITTEK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1.4. 2014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3. a 4. ročníky  maturitních oborů  elektrotechnických  škol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41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PNEUMATIKA  PRO  AUTOMATIZACI, PNEU-MOTOR, PNEU- VENTIL, PNEU-SNÍMAČ, VAKUOVÝ EJEKTOR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16632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449049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188640"/>
            <a:ext cx="8568952" cy="3385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SEZNAM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POUŽITÝCH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ZDROJŮ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1520" y="509402"/>
            <a:ext cx="8568952" cy="61247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POUŽITÁ LITERATURA: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FOTODOKUMENTACE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   VLASTNÍ MATERIÁLY,  POŘÍZENÉ  NA  AUTOMATIZOVANÉ  LINCE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A  PANELU  PRACOVIŠTĚ  PNEUMATICKÝCH  SYSTÉMŮ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(žáci 4.roč. 18 let , souhlasili s uveřejněním  svých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fotografií)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 PROHLAŠUJE, ŽE ŘÁDNĚ UVEDL VŠECHNY POUŽITÉ ZDROJE.</a:t>
            </a:r>
            <a:b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POKUD NENÍ UVEDENO JINAK, POUŽITÝ MATERIÁL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Z VLASTNÍCH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ZDROJŮ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AUTORA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59532" y="1412776"/>
            <a:ext cx="83529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ING.SÝKOROVÁ.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ÚLOHY A ZAPOJENÍ, ZÁKLADNÍ A POKROČILÉ PNEUMATICKÉ SYSTÉMY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Ostrava, 2012.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MOC, Pavel.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ELEKTROPNEUMATIKA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Plzeň.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BEUTH BERLIN.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PNEUMATIK , PNEUMATICHE STEUERUNGEN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[sborník]. 1. vyd. </a:t>
            </a:r>
            <a:r>
              <a:rPr lang="cs-CZ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Berlin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1995,                               100 s. [cit. 2014].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FESTO DIDACTIC GMBH + CO.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KG and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Systems . </a:t>
            </a:r>
            <a:r>
              <a:rPr lang="cs-CZ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FluidSim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De, 2005.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75365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55106" y="225645"/>
            <a:ext cx="8809382" cy="46705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base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ANOTACE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3557" y="692696"/>
            <a:ext cx="8800931" cy="243143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ZÁKLADNÍ  PNEUMATICKÉ  ÚLOHY </a:t>
            </a:r>
          </a:p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PRO  AUTOMATIZOVANÉ VÝROBNÍ  LINKY</a:t>
            </a:r>
          </a:p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URČENO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ŽÁKY  STŘEDNÍCH  ELEKTROTECHNICKÝCH  ŠKOL,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 ROČNÍKŮ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OBORŮ    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SILNOPROUDÝCH I  SLABOPROUDÝCH UKONČENÝCH MATURITNÍ  ZKOUŠKOU, JAKO  ZÁKLADNÍ SEZNÁMENÍ S  PNEUMATICKÝMI  SYSTÉMY  K  DALŠÍMU  STUDIU  ELEKTRO -  PNEUMATIKY NEBO  PŘÍPADNĚ  HYDRAULIKY A   ELEKTROHYDRAULIKY. ÚLOHY JSOU  ODVOZENY OD PRAKTICKÝCH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POUŽÍVANÝCH U  AUTOMATIZOVANÝCH LINEK  A  JSOU ZÁROVEŇ URČENY PRO PRACOVIŠTĚ VYBAVENÁ REÁLNÝMI KOMPONENTY NIKOLI  LABORATORNÍMI PŘÍSTROJI  A KONEKTORY.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63561" y="3212976"/>
            <a:ext cx="8800927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METODICKÉ POKYNY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63562" y="3674641"/>
            <a:ext cx="8800926" cy="295465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USPOŘÁDÁNÍ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 JSOU POSTUPNĚ SLOŽITĚJŠÍ TAK,  ABY  ŽÁCI POCHOPILI  FUNKCI JEDNOTLIVÝCH KOMPONENTŮ  A  POSTUPNĚ  ROZVÍJELI SVÉ  ZNALOSTI  A  DOVEDNOSTI. PREZENTACE OBSAHUJE NĚKOLIK SNÍMKŮ Z  NICHŽ NĚKTERÉ JSOU VYPRACOVÁNY JAKO ANIMACE, S  NÁZORNOU UKÁZKOU FUNKCE KOMPONENTŮ JEDNOTLIVÝCH ZAPOJENÍ. ŽÁCI JSOU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NĚJŘÍVE  SEZNÁMENÍ SE  ZÁKLADNÍMI INFORMACEMI, NÁŘADÍM, BEZPEČNOSTÍ PRÁCE.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DALŠ Í SNÍMEK  OBSAHUJE    NA DALŠÍM SNÍMKU  MUSÍ  POZNAT ZNAČKU A  K  NÍ PŘIŘADIT REÁLNÝ KOMPONENT. DALŠÍ SNÍMEK  ZACHYCUJE PROPOJENÍ PNEU SYSTÉMU TRUBIČKAMI 6mm.  POKROČILEJŠÍ ZAPOJENÍ JSOU AŽ PŘÍLIŠ SLOŽITÁ NA ZAPAMATOVÁNÍ, SPÍŠ BY NÁM MĚLO JÍT POCHOPENÍ FUNKCÍ JEDNOTLIVÝCH KOMPONENTŮ A  K TOMU JE URČENO VŽDY  POSLEDNÍ SCHÉMA S  ANIMACEMI. ZNAČKY, FOTOGRAFIE, SCHÉMATA  A  ANIMACE SE NACHÁZÍ   NA LEVÉ  POLOVINĚ  SNÍMKU PREZENTACE. TEXTY, ZADÁNÍ A DALŠÍ  INFORMACE  NA  PRAVÉ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POLOVINĚ SNÍMKU. PODROBNĚ O NICH IFORMUJE OBSAH. ÚLOHY JSOU ZAŘAZENY POSLEDNÍ.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51521" y="152843"/>
            <a:ext cx="8640959" cy="3970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OBSAH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51521" y="549875"/>
            <a:ext cx="8640959" cy="59708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DIGITÁLNÍ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UČEBNÍ MATERIÁLY</a:t>
            </a:r>
          </a:p>
          <a:p>
            <a:pPr lvl="0"/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   -  ADMINISTRATIVNÍ ÚVOD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č.2   -  ANOTACE A METODICKÉ POKYNY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  <a:r>
              <a:rPr lang="cs-CZ" sz="14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č.3   -  OBSAH                             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                                            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č.4   -  ÚVOD DO ÚLOHY č.1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č.5   -  POPIS ÚLOHY č.1     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č.6   -  PROVEDENÍ - VÝBĚR - POPIS PŘÍSTROJŮ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č.7   -  ZAPOJENÍ PNEUMATICKÉHO OBVODU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č.8   -  ANIMACE  PNEUMATICKÉHO OBVODU S POPISY FUNKCÍ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č.9   -  CVIČENÍ - INTERAKCE -  ZHODNOCENÍ -  ZÁVĚR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č.10 -  POUŽITÁ LITERATURA -  ZDROJE - AUTOŘI -  FOTOGRAFIJE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PRO ŽÁKA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SNÍMKY č.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4 - 5 - 6 - 7 - 8 - 9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08408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sp>
        <p:nvSpPr>
          <p:cNvPr id="3" name="Obdélník 2"/>
          <p:cNvSpPr/>
          <p:nvPr/>
        </p:nvSpPr>
        <p:spPr>
          <a:xfrm>
            <a:off x="539552" y="520606"/>
            <a:ext cx="1509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ÚLOHA    9 </a:t>
            </a:r>
            <a:endParaRPr lang="cs-CZ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17" y="476672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589519" y="551384"/>
            <a:ext cx="12494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9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4813176" y="280094"/>
            <a:ext cx="417646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ÚVOD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ZAPOJENÍ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JEDNODUCHÉHO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PNEUMATICKÉHO  OBVODU,  PRAKTICKÁ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ÚLOHA,  VYUŽITÍ  ZNALOSTÍ  Z  OBLASTI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PNEUMATIKY  V  PRAXI,  JAKO  PŘÍPRAVA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STUDIUM  ELEKTROPNEUMATIKY.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JEDNOTLIVÉ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PNEUMATICKÉ PRVKY JSOU,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JIŽ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NAMONTOVÁNY NA MONTÁŽNÍ SÍTO, JEN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TŘEBA PROPOJIT PNEUMATICKÝ OBVOD.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BEZPEČNOST  PRÁCE 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PRÁCI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STLAČENÝM  VZDUCHEM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TŘEBA  DODRŽOVAT  BEZPEČNSTNÍ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PŘEDPISY, KONTROLOVAT  VÝVODY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OBVODU  PŘED PŘIPOJENÍM TLAKU.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POZOR </a:t>
            </a:r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ROZKMITÁNÍ  VOLNÝCH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HADIČEK POD TLAKEM, HROZÍ PORANĚNÍ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OKA. PROVEĎ NEJPRVE KONTROLU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PROPOJENÍ.</a:t>
            </a:r>
          </a:p>
          <a:p>
            <a:pPr lvl="0"/>
            <a:r>
              <a:rPr lang="cs-CZ" dirty="0" smtClean="0">
                <a:solidFill>
                  <a:prstClr val="black"/>
                </a:solidFill>
              </a:rPr>
              <a:t> 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366510" y="1335057"/>
            <a:ext cx="1695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  <a:endParaRPr lang="cs-CZ" dirty="0"/>
          </a:p>
        </p:txBody>
      </p:sp>
      <p:sp>
        <p:nvSpPr>
          <p:cNvPr id="8" name="Obdélník 7"/>
          <p:cNvSpPr/>
          <p:nvPr/>
        </p:nvSpPr>
        <p:spPr>
          <a:xfrm>
            <a:off x="120971" y="2061784"/>
            <a:ext cx="447786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NEPŘÍMÉ  OVLÁDÁNÍ  </a:t>
            </a: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(2)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DVOUČINNÉHO  PNEU - MOTORU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JEDNOČINNÝM  PNEU - VENTILEM,     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OVLÁDANÝM  RUČNÍMI   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TLAČÍTKOVÝMI  VENTILY                            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S  NÁVRATEM,  LOGICKÁ      </a:t>
            </a:r>
          </a:p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FUNKCE  NEBO  (OR)  JAKO 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PAMĚŤOVÝ  PRVEK  (MEMORY).</a:t>
            </a:r>
          </a:p>
        </p:txBody>
      </p:sp>
      <p:sp>
        <p:nvSpPr>
          <p:cNvPr id="9" name="Obdélník 8"/>
          <p:cNvSpPr/>
          <p:nvPr/>
        </p:nvSpPr>
        <p:spPr>
          <a:xfrm>
            <a:off x="4813176" y="5661248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NÁŘADÍ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  DRÁŽKOVÝ  6 mm,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ŠROUBOVÁK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KŘÍŽOVÝ  POSIT-DRIVE (V)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IMBUSOVÝ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KLÍČ  2 mm.</a:t>
            </a:r>
          </a:p>
        </p:txBody>
      </p:sp>
    </p:spTree>
    <p:extLst>
      <p:ext uri="{BB962C8B-B14F-4D97-AF65-F5344CB8AC3E}">
        <p14:creationId xmlns:p14="http://schemas.microsoft.com/office/powerpoint/2010/main" val="285595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6012160" y="620052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143" y="-1"/>
            <a:ext cx="4737032" cy="6858000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8320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délník 2"/>
          <p:cNvSpPr/>
          <p:nvPr/>
        </p:nvSpPr>
        <p:spPr>
          <a:xfrm>
            <a:off x="1650616" y="343053"/>
            <a:ext cx="29901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SCHÉMATICKÉ  ZNAČKY PRO ÚLOHU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179761" y="277643"/>
            <a:ext cx="1390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9</a:t>
            </a:r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cs-CZ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4860032" y="344238"/>
            <a:ext cx="4283968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NEPŘÍMÉ OVLÁDÁNÍ</a:t>
            </a:r>
          </a:p>
          <a:p>
            <a:pPr lvl="0"/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DVOJČINNÉHO  PNEU – MOTORU</a:t>
            </a:r>
            <a:r>
              <a:rPr lang="cs-CZ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 </a:t>
            </a:r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cs-CZ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FUNKCÍ OR (MEMORY)  2</a:t>
            </a:r>
          </a:p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POPIS  ÚLOHY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  ZAPOJTE  BISTABILNÍ </a:t>
            </a: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PNEUMATICKÝ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VÁLEC PVD 1, TAK  ABY BYL   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 MONOSTABILNÍM PNEU-VENTILEM 5/2, RYCHLOST  PÍSTU BUDE OVLÁDÁNA ŠKRTÍCÍMI VENTILY ŠVR 1, ŠVR 2. VYSUNUTÍ PŘES  (1-4), ODFUK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(2-3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ZASUNUTÍ </a:t>
            </a:r>
            <a:r>
              <a:rPr lang="cs-CZ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</a:t>
            </a:r>
            <a:r>
              <a:rPr lang="cs-CZ" sz="1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1-2), ODFUK PŘES (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4-5). OVLÁDÁNÍ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 MONOSTABILNÍMI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PNEUTLAČÍTKY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3/2   RVT 1-2  (S NÁVRATEM), S FUNKCÍ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NEBO (OR )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ZÁROVEN.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ZASUNUTÍ PÍSTU AUTOMATICKY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  ZTRÁTĚ TLAKU (NA 5/2) PRUŽINOU MONOSTABILNÍHO VENTILU SVJ 1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OVLÁDÁ  HLAVNÍ VENTIL  HVA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</a:p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POUŽITÍ ZAPOJENÍ: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NAPŘÍKLAD OVLÁDÁNÍ    VÝSUNU BEZPEČNOSTNÍ DVOURUČNÍ  A  AUTOMATICKÉ ZASUNUTÍ PŘI LISOVÁNÍ. (2)</a:t>
            </a:r>
            <a:endParaRPr lang="cs-CZ" sz="1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POKYNY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ZAPOJENÍ ÚLOHY: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1/ ZVOLTE  SPRÁVNÉ TYPY PŘÍSTROJŮ NA  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MONTÁŽNÍM PANELU.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2/ PROPOJTE PŘÍSTROJE HADIČKAMI 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D = 6 mm.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3/ PŘIPRAVTE SI  PÍSEMNOU  FORMOU  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VYSVĚTLENÍ FUNKCE  JEDNOTLIVÝCH </a:t>
            </a:r>
          </a:p>
          <a:p>
            <a:pPr lvl="0"/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PŘÍSTROJŮ  A  ZAPOJENÍ.</a:t>
            </a:r>
          </a:p>
        </p:txBody>
      </p:sp>
    </p:spTree>
    <p:extLst>
      <p:ext uri="{BB962C8B-B14F-4D97-AF65-F5344CB8AC3E}">
        <p14:creationId xmlns:p14="http://schemas.microsoft.com/office/powerpoint/2010/main" val="5392858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368"/>
            <a:ext cx="9144000" cy="6460685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44" y="235801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délník 2"/>
          <p:cNvSpPr/>
          <p:nvPr/>
        </p:nvSpPr>
        <p:spPr>
          <a:xfrm>
            <a:off x="219944" y="279735"/>
            <a:ext cx="1377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9</a:t>
            </a:r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/>
          </a:p>
        </p:txBody>
      </p:sp>
      <p:sp>
        <p:nvSpPr>
          <p:cNvPr id="4" name="Šipka doleva 3"/>
          <p:cNvSpPr/>
          <p:nvPr/>
        </p:nvSpPr>
        <p:spPr>
          <a:xfrm>
            <a:off x="3641141" y="5908332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PVD 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Šipka doleva 4"/>
          <p:cNvSpPr/>
          <p:nvPr/>
        </p:nvSpPr>
        <p:spPr>
          <a:xfrm>
            <a:off x="3639267" y="501317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ŠVR 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6" name="Šipka doleva 5"/>
          <p:cNvSpPr/>
          <p:nvPr/>
        </p:nvSpPr>
        <p:spPr>
          <a:xfrm>
            <a:off x="3614051" y="4077072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LOR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7" name="Šipka doleva 6"/>
          <p:cNvSpPr/>
          <p:nvPr/>
        </p:nvSpPr>
        <p:spPr>
          <a:xfrm>
            <a:off x="3614051" y="314096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SVJ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Šipka doleva 7"/>
          <p:cNvSpPr/>
          <p:nvPr/>
        </p:nvSpPr>
        <p:spPr>
          <a:xfrm>
            <a:off x="3593592" y="2238302"/>
            <a:ext cx="978408" cy="484632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RVT 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9" name="Šipka doleva 8"/>
          <p:cNvSpPr/>
          <p:nvPr/>
        </p:nvSpPr>
        <p:spPr>
          <a:xfrm>
            <a:off x="3597877" y="1296511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 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697344" y="325901"/>
            <a:ext cx="29354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SPRÁVNĚ  VYBRANÉ  KONPONENTY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4932040" y="418234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PROVEDENÍ :</a:t>
            </a:r>
            <a:endParaRPr lang="cs-CZ" dirty="0"/>
          </a:p>
        </p:txBody>
      </p:sp>
      <p:sp>
        <p:nvSpPr>
          <p:cNvPr id="12" name="Obdélník 11"/>
          <p:cNvSpPr/>
          <p:nvPr/>
        </p:nvSpPr>
        <p:spPr>
          <a:xfrm>
            <a:off x="4932040" y="693001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VÝBĚR  PŘÍSTROJŮ  DLE  ZADÁNÍ :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4923537" y="1277776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 VENTIL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  ARETACÍ  (3/2)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1,2,3,4,5,6,7,8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4945853" y="2168936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 VENTIL  TLAČÍTKOVÝ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(3/2)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4932040" y="2447992"/>
            <a:ext cx="34398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5,6,7,8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4973259" y="3073886"/>
            <a:ext cx="40906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SOLENOID  JEDNOČINNÝ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(5/2)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4973259" y="3317823"/>
            <a:ext cx="31416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3,8</a:t>
            </a:r>
          </a:p>
        </p:txBody>
      </p:sp>
      <p:sp>
        <p:nvSpPr>
          <p:cNvPr id="18" name="Obdélník 17"/>
          <p:cNvSpPr/>
          <p:nvPr/>
        </p:nvSpPr>
        <p:spPr>
          <a:xfrm>
            <a:off x="5004214" y="4078953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LOGICKÁ  FUNKCE  (OR)  NEBO      </a:t>
            </a: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400" b="1" dirty="0">
              <a:solidFill>
                <a:srgbClr val="4BACC6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délník 18"/>
          <p:cNvSpPr/>
          <p:nvPr/>
        </p:nvSpPr>
        <p:spPr>
          <a:xfrm>
            <a:off x="4973259" y="4319388"/>
            <a:ext cx="32907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6,7,8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délník 19"/>
          <p:cNvSpPr/>
          <p:nvPr/>
        </p:nvSpPr>
        <p:spPr>
          <a:xfrm>
            <a:off x="4945853" y="4978493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 VENTIL  RUČNÍ   (1/2)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JIŽ  V ÚLOZE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1,3,4,5,6,7,8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4959839" y="585826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MOTOR  LINEÁRNÍ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BISTABILNÍ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JIŽ  V ÚLOZE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1,3,4,5,7,8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Obrázek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719742"/>
            <a:ext cx="1628845" cy="1067464"/>
          </a:xfrm>
          <a:prstGeom prst="rect">
            <a:avLst/>
          </a:prstGeom>
        </p:spPr>
      </p:pic>
      <p:pic>
        <p:nvPicPr>
          <p:cNvPr id="23" name="Obrázek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4" y="5747471"/>
            <a:ext cx="3464541" cy="806354"/>
          </a:xfrm>
          <a:prstGeom prst="rect">
            <a:avLst/>
          </a:prstGeom>
        </p:spPr>
      </p:pic>
      <p:pic>
        <p:nvPicPr>
          <p:cNvPr id="24" name="Obrázek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68" y="1225476"/>
            <a:ext cx="937636" cy="1848410"/>
          </a:xfrm>
          <a:prstGeom prst="rect">
            <a:avLst/>
          </a:prstGeom>
        </p:spPr>
      </p:pic>
      <p:pic>
        <p:nvPicPr>
          <p:cNvPr id="25" name="Obrázek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781" y="2042204"/>
            <a:ext cx="1894201" cy="2340735"/>
          </a:xfrm>
          <a:prstGeom prst="rect">
            <a:avLst/>
          </a:prstGeom>
        </p:spPr>
      </p:pic>
      <p:pic>
        <p:nvPicPr>
          <p:cNvPr id="26" name="Obrázek 2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556" y="3173402"/>
            <a:ext cx="1071065" cy="1623750"/>
          </a:xfrm>
          <a:prstGeom prst="rect">
            <a:avLst/>
          </a:prstGeom>
        </p:spPr>
      </p:pic>
      <p:pic>
        <p:nvPicPr>
          <p:cNvPr id="27" name="Obrázek 2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943" y="4493997"/>
            <a:ext cx="1045876" cy="1253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022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4737032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657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bdélník 4"/>
          <p:cNvSpPr/>
          <p:nvPr/>
        </p:nvSpPr>
        <p:spPr>
          <a:xfrm>
            <a:off x="1792072" y="306056"/>
            <a:ext cx="25362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SPRÁVNÉ  PROPOJENÍ  ÚLOHY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43390" y="257980"/>
            <a:ext cx="1390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9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2135471" y="2013580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2135470" y="2642932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10" name="Obdélník 9"/>
          <p:cNvSpPr/>
          <p:nvPr/>
        </p:nvSpPr>
        <p:spPr>
          <a:xfrm>
            <a:off x="4183675" y="2628111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3875816" y="3521913"/>
            <a:ext cx="530916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SVJ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1072783" y="3428999"/>
            <a:ext cx="455574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251520" y="4149080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2555776" y="4149080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2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251520" y="5157192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4860032" y="306056"/>
            <a:ext cx="4176464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ÚLOHY: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 PNEU - MOTOR  LINEÁRNÍ  BISTASTABILNÍ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(PVD 1)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(PNEU - VÁLEC) S  PERMANENTNÍM  MAGNETEM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KROUŽKEM) NA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ŠKRTÍCÍ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VENTILY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1) A (ŠVR 2)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NASTAVITELNÉ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REGULACI VÝSUNUTÍ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PÍSTNICE.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LOGICKÁ  FUNKCE  (LOR)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NEBO,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UMOŽNÍ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BEZPEČNOSTNÍ OVLÁDÁNÍ MONOSTABILNÍMI TLAČÍTKY (S NÁVRATEM), (RVT 1)  A  (RVT 2)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OBOURUČNĚ.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SELENOIDOVÝ  JEDNOČINNÝ  VENTIL  </a:t>
            </a:r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(SVJ 1)  MONOSTABILNÍ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(5/2), VÝFUK PŘES  VÝSTUPY 1-4 ,  ZÁFUK 1-2, ODFUK VYSUNUTÍ  2-3, ODFUK ZASUNUTÍ 4-5, SIGNÁL VÝFUKU LEVÁ (S),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ZÁFUK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AUTOMATICKY PRUŽINOU.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  RUČNĚ  OVLÁDANÉ  VENTILY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(RVT 1)  A  (RVT 2)  BEZ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ARETACE 3/2  (STISKACÍ S NÁVRATEM), S  JEDNÍM TLUMIČEM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HLUKU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ODFUK  ZBYTKOVÉHO TLAKU MEZI VENTIL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LOGICKOU  FUNKCÍ, MUSÍ BÝT PRO VÝSUN STLAČENY OBA NAJEDNOU.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 VENTIL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(HVA 1)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(PÁČKOVÝ)  3/2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OVLÁDANÝ S PŘÍVODEM  ZDROJE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MÉDIA .</a:t>
            </a:r>
            <a:endParaRPr lang="cs-CZ" dirty="0">
              <a:solidFill>
                <a:prstClr val="black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18582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204"/>
            <a:ext cx="9144000" cy="646068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6325"/>
            <a:ext cx="1384300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délník 6"/>
          <p:cNvSpPr/>
          <p:nvPr/>
        </p:nvSpPr>
        <p:spPr>
          <a:xfrm>
            <a:off x="7164288" y="1700808"/>
            <a:ext cx="2423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600" b="1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68" y="0"/>
            <a:ext cx="4737032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08" y="181650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327" y="908718"/>
            <a:ext cx="639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08" y="908715"/>
            <a:ext cx="639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5492" y="1793967"/>
            <a:ext cx="1073150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76" y="4872132"/>
            <a:ext cx="4810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772" y="4872131"/>
            <a:ext cx="4810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491" y="5373216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051" y="5373216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491" y="4221088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629" y="4221088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2216658" y="2204864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889893" y="4464568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2</a:t>
            </a:r>
          </a:p>
        </p:txBody>
      </p:sp>
      <p:sp>
        <p:nvSpPr>
          <p:cNvPr id="6" name="Obdélník 5"/>
          <p:cNvSpPr/>
          <p:nvPr/>
        </p:nvSpPr>
        <p:spPr>
          <a:xfrm>
            <a:off x="411988" y="4464568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2195413" y="291911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9" name="Obdélník 8"/>
          <p:cNvSpPr/>
          <p:nvPr/>
        </p:nvSpPr>
        <p:spPr>
          <a:xfrm>
            <a:off x="4018642" y="291911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3689541" y="3645024"/>
            <a:ext cx="530916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SVJ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320506" y="3644152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 1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397561" y="5481880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251520" y="240973"/>
            <a:ext cx="1402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 9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1095921" y="961985"/>
            <a:ext cx="12124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</a:t>
            </a:r>
            <a:endParaRPr lang="cs-CZ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2691652" y="967679"/>
            <a:ext cx="11787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</a:t>
            </a:r>
            <a:endParaRPr lang="cs-CZ" sz="14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2432453" y="6329065"/>
            <a:ext cx="2286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ZASUNUTÍ </a:t>
            </a:r>
            <a:endParaRPr lang="cs-CZ" sz="14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2436837" y="6021288"/>
            <a:ext cx="2282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VYSUNUTÍ</a:t>
            </a:r>
            <a:endParaRPr lang="cs-CZ" sz="14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5652120" y="6388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4814461" y="310794"/>
            <a:ext cx="4201768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ZAPOJENÍ :</a:t>
            </a:r>
          </a:p>
          <a:p>
            <a:pPr lvl="0"/>
            <a:r>
              <a:rPr lang="cs-CZ" dirty="0">
                <a:solidFill>
                  <a:prstClr val="black"/>
                </a:solidFill>
              </a:rPr>
              <a:t>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POSTUP SPÍNÁNÍ  A  STAVY VENTILŮ: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1/   HLAVNÍ VENTIL  (HVA1) PŘIVÁDÍ VZDUCH.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2 /  STLAČENÍM  MONOSTABILNÍCH  VENTILŮ,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(RVT 1)  A (RVT 2) LOGIKA VENTILU  (LOR 1)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PŘIVÁDÍ TLAK NA SELENOID, MONOSTABILNÍ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VENTIL 5/2 (SVJ 1), PRO  VÝSUN  PÍSTU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CESTOU 1-4, PŘES  ŠKRTÍCÍ  VENTIL (ŠVR 1),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SOUČASNĚ JE  ODVÁDĚN VZDUCH PŘED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PÍSTEM  PŘES ŠKRTÍCÍ  VENTIL  (ŠVR 2)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CESTOU  2- 3, SELENOIDU  (SVJ 1)  PŘES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TLUMIČE  HLUKU.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 VYSUNUT  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VYKONÁVÁ PRACOVNÍ ČÁSTÍ  DANÝ ŮKOL,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POLOHA (1).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3/  UVOLNĚNÍM  TLAČÍTKOVÝCH  RUČNÍCH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VENTILŮ  JE OTEVŘENA  CESTA  1- 2  NA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MONOSTABILNÍM SELENOIDU  (SVJ 1)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AUTOMATICKY PRUŽINOU,  PRO  ZÁSUNUTÍ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PÍSTU  PŘES ŠKRTÍCÍ  VENTIL (ŠVR 2).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SOUČASNĚ  JE  ODVÁDĚN  NETLAKOVÝ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VZDUCH  PŘED  PÍSTEM  PŘES  ŠKRTÍCÍ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VENTIL  (ŠVR 1), CESTOU  4- 5  PŘES TLUMIČ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HLUKU  SELENOIDU  5/2   MONOSTABILNÍHO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VENTILU  (SVJ 1).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ZÁSUN JE TEDY AUTOMATICKÝ.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PÍST JE V  ZASUNUTÉ  POLOZE (0.) KLIDOVÁ.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4/   VYSUNUTÍ OBOURUČNÍ,  BEZPEČNOSTNÍ.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ZASUNUTÍ  AUTOMATICKÉ (SELENOIDEM).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854826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48148E-6 L 0.04722 1.48148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14524E-7 L 0.06303 3.14524E-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22 1.48148E-6 L 3.33333E-6 1.48148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285 3.14524E-7 L -0.00018 3.14524E-7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6.93802E-7 L 0.03924 6.93802E-7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14524E-7 L 0.06285 3.14524E-7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23 -2.27567E-6 L -0.00018 -2.27567E-6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4" presetClass="emph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02 3.14524E-7 L 3.05556E-6 3.14524E-7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5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5" grpId="0"/>
      <p:bldP spid="15" grpId="1"/>
      <p:bldP spid="17" grpId="1"/>
      <p:bldP spid="17" grpId="2"/>
      <p:bldP spid="17" grpId="3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816" y="1412776"/>
            <a:ext cx="947448" cy="144016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044" y="1290681"/>
            <a:ext cx="1008112" cy="1528312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671" y="1268760"/>
            <a:ext cx="1474055" cy="1426313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141768" y="518084"/>
            <a:ext cx="8894728" cy="55399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OTÁZKY  K  ÚLOZE č.9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1.)  KOMPONENT,  KTERÝ  UMOŽŇUJE  PAMĚŤOVOU  FUNKCI  SE  NACHÁZÍ  NA  OBRÁZKU ? </a:t>
            </a:r>
            <a:endParaRPr lang="cs-CZ" sz="14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98996" y="3094608"/>
            <a:ext cx="885698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2.)  O  NEPŘÍMÉ  OVLÁDÁNÍ  SE  JEDNÁ  KDYŽ JE  KROMĚ  RUČNÍCH  VENTILŮ  POUŽIT TAKÉ ?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58977" y="4684494"/>
            <a:ext cx="8877519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3.)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INDUKČNÍ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SENZOROVÝ  PNEU - VENTIL  </a:t>
            </a:r>
            <a:r>
              <a:rPr lang="cs-CZ" sz="1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PRACUJE  PNEUMATICKOU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KONSTRUKCÍ  JAKO ?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41768" y="159125"/>
            <a:ext cx="889472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CVIČENÍ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INTERAKCE -  ZHODNOCENÍ -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ZÁVĚR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251520" y="1072082"/>
            <a:ext cx="495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306680" y="3449612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235637" y="5114550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3275856" y="1139958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3275856" y="3459466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3297370" y="5117457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6588224" y="1149812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6583425" y="3458967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6484472" y="5117457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746816" y="3534291"/>
            <a:ext cx="2476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SELENOIDOVÝ PNEU -VENTIL 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3789813" y="3515132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INDUKČNÍ  SENZOROVÝ PNEU - VENTIL</a:t>
            </a:r>
            <a:endParaRPr lang="cs-CZ" dirty="0">
              <a:solidFill>
                <a:srgbClr val="00B0F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7080667" y="3534291"/>
            <a:ext cx="18753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PNEU- </a:t>
            </a:r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</a:t>
            </a:r>
            <a:endParaRPr lang="cs-CZ" sz="14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</a:t>
            </a:r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LOGICKOU  FUNKCÍ 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NEBO </a:t>
            </a:r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(OR)</a:t>
            </a:r>
            <a:endParaRPr lang="cs-CZ" dirty="0">
              <a:solidFill>
                <a:srgbClr val="00B0F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799123" y="5229200"/>
            <a:ext cx="2116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– VENTIL 3/2</a:t>
            </a:r>
            <a:endParaRPr lang="cs-CZ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délník 22"/>
          <p:cNvSpPr/>
          <p:nvPr/>
        </p:nvSpPr>
        <p:spPr>
          <a:xfrm>
            <a:off x="3840044" y="5229200"/>
            <a:ext cx="18164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– VENTIL 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5/2</a:t>
            </a:r>
            <a:endParaRPr lang="cs-CZ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délník 23"/>
          <p:cNvSpPr/>
          <p:nvPr/>
        </p:nvSpPr>
        <p:spPr>
          <a:xfrm>
            <a:off x="7004644" y="5229200"/>
            <a:ext cx="18164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– VENTIL 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2/1</a:t>
            </a:r>
            <a:endParaRPr lang="cs-CZ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65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3162</TotalTime>
  <Words>1463</Words>
  <Application>Microsoft Office PowerPoint</Application>
  <PresentationFormat>Předvádění na obrazovce (4:3)</PresentationFormat>
  <Paragraphs>248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Motiv systému Office</vt:lpstr>
      <vt:lpstr>1_Motiv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EU_7</dc:creator>
  <cp:lastModifiedBy>EU_7</cp:lastModifiedBy>
  <cp:revision>125</cp:revision>
  <dcterms:created xsi:type="dcterms:W3CDTF">2014-01-18T13:23:08Z</dcterms:created>
  <dcterms:modified xsi:type="dcterms:W3CDTF">2014-09-02T12:10:17Z</dcterms:modified>
</cp:coreProperties>
</file>