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1" r:id="rId3"/>
    <p:sldId id="262" r:id="rId4"/>
    <p:sldId id="263" r:id="rId5"/>
    <p:sldId id="259" r:id="rId6"/>
    <p:sldId id="256" r:id="rId7"/>
    <p:sldId id="257" r:id="rId8"/>
    <p:sldId id="258" r:id="rId9"/>
    <p:sldId id="260" r:id="rId10"/>
    <p:sldId id="265" r:id="rId11"/>
    <p:sldId id="264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12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6247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433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80994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4219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6986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5074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2735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7202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5259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3592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327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30498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5011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8277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794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7606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0123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0992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6915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8102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7834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9607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0350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49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3.png"/><Relationship Id="rId7" Type="http://schemas.openxmlformats.org/officeDocument/2006/relationships/image" Target="../media/image1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emf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6361995"/>
              </p:ext>
            </p:extLst>
          </p:nvPr>
        </p:nvGraphicFramePr>
        <p:xfrm>
          <a:off x="533400" y="2057400"/>
          <a:ext cx="8143056" cy="4459560"/>
        </p:xfrm>
        <a:graphic>
          <a:graphicData uri="http://schemas.openxmlformats.org/drawingml/2006/table">
            <a:tbl>
              <a:tblPr/>
              <a:tblGrid>
                <a:gridCol w="2580251"/>
                <a:gridCol w="5562805"/>
              </a:tblGrid>
              <a:tr h="5087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1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1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VY_32_INOVACE_467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22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NEPŘÍMÉ OVLÁDÁNÍ DVOJČINNÉHO PNEU -  MOTORU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DVOJČINNÝM PNEU – VENTILEM, TLAČÍTKOVÝMI VENTILY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 SNÍMAČEM  POLOHY PÍSTU, S  APLIKACÍ FUNKCE NEBO (OR).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1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Richard WITTEK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1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1.4. 2014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1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a 4. ročníky maturitních oborů elektrotechnických škol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0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</a:rPr>
                        <a:t>PNEUMATIKA  PRO  AUTOMATIZACI, PNEU-MOTOR, PNEU- VENTIL, PNEU-SNÍMAČ, VAKUOVÝ EJEKTOR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316148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51520" y="188640"/>
            <a:ext cx="8568952" cy="33855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lvl="0"/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SEZNAM </a:t>
            </a:r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POUŽITÝCH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ZDROJŮ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51520" y="527194"/>
            <a:ext cx="8568952" cy="6124754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POUŽITÁ LITERATURA: 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FOTODOKUMENTACE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   VLASTNÍ MATERIÁLY,  POŘÍZENÉ  NA  AUTOMATIZOVANÉ  LINCE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A  PANELU  PRACOVIŠTĚ  PNEUMATICKÝCH  SYSTÉMŮ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(žáci 4.roč. 18 let , souhlasili s uveřejněním  svých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fotografií)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AUTOR PROHLAŠUJE, ŽE ŘÁDNĚ UVEDL VŠECHNY POUŽITÉ ZDROJE.</a:t>
            </a:r>
            <a:b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</a:b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POKUD NENÍ UVEDENO JINAK, POUŽITÝ MATERIÁL JE Z VLASTNÍCH ZDROJŮ AUTORA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359532" y="1484784"/>
            <a:ext cx="83529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ING.SÝKOROVÁ.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ÚLOHY A ZAPOJENÍ, ZÁKLADNÍ A POKROČILÉ PNEUMATICKÉ SYSTÉMY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Ostrava, 2012.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MOC, Pavel.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ELEKTROPNEUMATIKA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Plzeň.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BEUTH BERLIN.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PNEUMATIK , PNEUMATICHE STEUERUNGEN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[sborník]. 1. vyd. </a:t>
            </a:r>
            <a:r>
              <a:rPr lang="cs-CZ" sz="1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Berlin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1995,                               100 s. [cit. 2014].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FESTO DIDACTIC GMBH + CO.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KG and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ART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Systems . </a:t>
            </a:r>
            <a:r>
              <a:rPr lang="cs-CZ" sz="14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FluidSim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De, 2005.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6177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63557" y="194098"/>
            <a:ext cx="8800931" cy="49859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 fontAlgn="base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</a:pPr>
            <a:r>
              <a:rPr lang="cs-C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ANOTACE</a:t>
            </a:r>
            <a:endParaRPr lang="cs-CZ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63557" y="692696"/>
            <a:ext cx="8800931" cy="243143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ZÁKLADNÍ  PNEUMATICKÉ  ÚLOHY </a:t>
            </a:r>
          </a:p>
          <a:p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PRO  AUTOMATIZOVANÉ VÝROBNÍ  LINKY</a:t>
            </a:r>
          </a:p>
          <a:p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URČENO :   </a:t>
            </a:r>
          </a:p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ŽÁKY  STŘEDNÍCH  ELEKTROTECHNICKÝCH  ŠKOL,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4.  ROČNÍKŮ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OBORŮ     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SILNOPROUDÝCH I  SLABOPROUDÝCH UKONČENÝCH MATURITNÍ  ZKOUŠKOU, JAKO  ZÁKLADNÍ SEZNÁMENÍ S  PNEUMATICKÝMI  SYSTÉMY  K  DALŠÍMU  STUDIU  ELEKTRO -  PNEUMATIKY NEBO  PŘÍPADNĚ  HYDRAULIKY A   ELEKTROHYDRAULIKY. ÚLOHY JSOU  ODVOZENY OD PRAKTICKÝCH 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POUŽÍVANÝCH U  AUTOMATIZOVANÝCH LINEK  A  JSOU ZÁROVEŇ URČENY PRO PRACOVIŠTĚ VYBAVENÁ REÁLNÝMI KOMPONENTY NIKOLI  LABORATORNÍMI PŘÍSTROJI  A KONEKTORY.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163561" y="3212976"/>
            <a:ext cx="8800927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</a:t>
            </a:r>
            <a:r>
              <a:rPr lang="cs-C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METODICKÉ POKYNY</a:t>
            </a:r>
            <a:endParaRPr lang="cs-CZ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63562" y="3674641"/>
            <a:ext cx="8800926" cy="295465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USPOŘÁDÁNÍ :   </a:t>
            </a:r>
          </a:p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ÚLOHY JSOU POSTUPNĚ SLOŽITĚJŠÍ TAK,  ABY  ŽÁCI POCHOPILI  FUNKCI JEDNOTLIVÝCH KOMPONENTŮ  A  POSTUPNĚ  ROZVÍJELI SVÉ  ZNALOSTI  A  DOVEDNOSTI. PREZENTACE OBSAHUJE NĚKOLIK SNÍMKŮ Z  NICHŽ NĚKTERÉ JSOU VYPRACOVÁNY JAKO ANIMACE, S  NÁZORNOU UKÁZKOU FUNKCE KOMPONENTŮ JEDNOTLIVÝCH ZAPOJENÍ. ŽÁCI JSOU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NĚJŘÍVE  SEZNÁMENÍ SE  ZÁKLADNÍMI INFORMACEMI, NÁŘADÍM, BEZPEČNOSTÍ PRÁCE.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DALŠ Í SNÍMEK  OBSAHUJE    NA DALŠÍM SNÍMKU  MUSÍ  POZNAT ZNAČKU A  K  NÍ PŘIŘADIT REÁLNÝ KOMPONENT. DALŠÍ SNÍMEK  ZACHYCUJE PROPOJENÍ PNEU SYSTÉMU TRUBIČKAMI 6mm.  POKROČILEJŠÍ ZAPOJENÍ JSOU AŽ PŘÍLIŠ SLOŽITÁ NA ZAPAMATOVÁNÍ, SPÍŠ BY NÁM MĚLO JÍT POCHOPENÍ FUNKCÍ JEDNOTLIVÝCH KOMPONENTŮ A  K TOMU JE URČENO VŽDY  POSLEDNÍ SCHÉMA S  ANIMACEMI. ZNAČKY, FOTOGRAFIE, SCHÉMATA  A  ANIMACE SE NACHÁZÍ   NA LEVÉ  POLOVINĚ  SNÍMKU PREZENTACE. TEXTY, ZADÁNÍ A DALŠÍ  INFORMACE  NA  PRAVÉ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POLOVINĚ SNÍMKU. PODROBNĚ O NICH IFORMUJE OBSAH. ÚLOHY JSOU ZAŘAZENY POSLEDNÍ.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40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251522" y="207200"/>
            <a:ext cx="8640959" cy="3970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lvl="0" algn="ctr" eaLnBrk="0" fontAlgn="base" hangingPunct="0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</a:pP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OBSAH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251522" y="604232"/>
            <a:ext cx="8640959" cy="5940088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lvl="0"/>
            <a:endParaRPr lang="cs-CZ" sz="16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DIGITÁLNÍ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UČEBNÍ MATERIÁLY</a:t>
            </a:r>
          </a:p>
          <a:p>
            <a:pPr lvl="0"/>
            <a:endParaRPr lang="cs-CZ" sz="16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č.1   -  ADMINISTRATIVNÍ ÚVOD                                                               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UOV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č.2   -  ANOTACE A METODICKÉ POKYNY                                              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UOV</a:t>
            </a:r>
            <a:r>
              <a:rPr lang="cs-CZ" sz="1400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č.3   -  OBSAH                                                                                            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UOV                                                                                      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č.4   -  ÚVOD DO ÚLOHY č.1                                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č.5   -  POPIS ÚLOHY č.1                                     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č.6   -  PROVEDENÍ - VÝBĚR - POPIS PŘÍSTROJŮ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č.7   -  ZAPOJENÍ PNEUMATICKÉHO OBVODU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č.8   -  ANIMACE  PNEUMATICKÉHO OBVODU S POPISY FUNKCÍ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č.9   -  CVIČENÍ - INTERAKCE -  ZHODNOCENÍ -  ZÁVĚR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č.10 -  POUŽITÁ LITERATURA -  ZDROJE - AUTOŘI -  FOTOGRAFIJE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UOV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PREZENTACE PRO ŽÁKA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SNÍMKY č.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4 - 5 - 6 - 7 - 8 - 9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86923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56"/>
            <a:ext cx="9144000" cy="6460685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267" y="469250"/>
            <a:ext cx="1395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bdélník 3"/>
          <p:cNvSpPr/>
          <p:nvPr/>
        </p:nvSpPr>
        <p:spPr>
          <a:xfrm>
            <a:off x="479002" y="528573"/>
            <a:ext cx="13648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 7</a:t>
            </a:r>
            <a:r>
              <a:rPr lang="cs-CZ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sz="16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4788024" y="292006"/>
            <a:ext cx="417646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cs-CZ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ÚVOD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ZAPOJENÍ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JEDNODUCHÉHO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PNEUMATICKÉHO  OBVODU,  PRAKTICKÁ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ÚLOHA,  VYUŽITÍ  ZNALOSTÍ  Z  OBLASTI    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PNEUMATIKY  V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PRAXI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 JAKO  PŘÍPRAVA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NA STUDIUM  ELEKTROPNEUMATIKY. 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JEDNOTLIVÉ PNEUMATICKÉ PRVKY JSOU,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JIŽ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NAMONTOVÁNY NA MONTÁŽNÍ SÍTO, JEN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TŘEBA PROPOJIT PNEUMATICKÝ OBVOD.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BEZPEČNOST  PRÁCE :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PŘI PRÁCI  SE STLAČENÝM  VZDUCHEM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JE TŘEBA  DODRŽOVAT  BEZPEČNSTNÍ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PŘEDPISY, KONTROLOVAT  VÝVODY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OBVODU  PŘED PŘIPOJENÍM TLAKU.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POZOR </a:t>
            </a:r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ROZKMITÁNÍ  VOLNÝCH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HADIČEK POD TLAKEM, HROZÍ PORANĚNÍ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OKA. PROVEĎ NEJPRVE KONTROLU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PROPOJENÍ.</a:t>
            </a:r>
          </a:p>
          <a:p>
            <a:pPr lvl="0"/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827584" y="25649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dirty="0"/>
          </a:p>
        </p:txBody>
      </p:sp>
      <p:sp>
        <p:nvSpPr>
          <p:cNvPr id="6" name="Obdélník 5"/>
          <p:cNvSpPr/>
          <p:nvPr/>
        </p:nvSpPr>
        <p:spPr>
          <a:xfrm>
            <a:off x="339242" y="1408734"/>
            <a:ext cx="16954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PREZENTACE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  <a:endParaRPr lang="cs-CZ" dirty="0"/>
          </a:p>
        </p:txBody>
      </p:sp>
      <p:sp>
        <p:nvSpPr>
          <p:cNvPr id="8" name="Obdélník 7"/>
          <p:cNvSpPr/>
          <p:nvPr/>
        </p:nvSpPr>
        <p:spPr>
          <a:xfrm>
            <a:off x="107504" y="2280544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NEPŘÍMÉ  OVLÁDÁNÍ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DVOJČINNÉHO  PNEU - MOTORU</a:t>
            </a:r>
          </a:p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DVOJČINNÝM  PNEU - VENTILEM  </a:t>
            </a:r>
          </a:p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TLAČÍTKOVÝMI  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VENTILY</a:t>
            </a:r>
            <a:endParaRPr lang="cs-CZ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SNÍMAČEM  POLOHY  PÍSTU,</a:t>
            </a:r>
          </a:p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 APLIKACÍ  FUNKCE  NEBO (OR).                    </a:t>
            </a:r>
            <a:endParaRPr lang="cs-CZ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</a:t>
            </a:r>
            <a:endParaRPr lang="cs-CZ" dirty="0"/>
          </a:p>
        </p:txBody>
      </p:sp>
      <p:sp>
        <p:nvSpPr>
          <p:cNvPr id="7" name="Obdélník 6"/>
          <p:cNvSpPr/>
          <p:nvPr/>
        </p:nvSpPr>
        <p:spPr>
          <a:xfrm>
            <a:off x="4860032" y="5733256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NÁŘADÍ: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ŠROUBOVÁK   DRÁŽKOVÝ  6 mm,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ŠROUBOVÁK  KŘÍŽOVÝ  POSIT-DRIVE (V)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IMBUSOVÝ  KLÍČ  2 mm.</a:t>
            </a:r>
          </a:p>
        </p:txBody>
      </p:sp>
    </p:spTree>
    <p:extLst>
      <p:ext uri="{BB962C8B-B14F-4D97-AF65-F5344CB8AC3E}">
        <p14:creationId xmlns:p14="http://schemas.microsoft.com/office/powerpoint/2010/main" val="2855957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57"/>
            <a:ext cx="9144000" cy="6460685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9612559" y="1124744"/>
            <a:ext cx="2423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sz="1600" b="1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2" y="-1"/>
            <a:ext cx="4737032" cy="6858000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2103"/>
            <a:ext cx="1395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bdélník 6"/>
          <p:cNvSpPr/>
          <p:nvPr/>
        </p:nvSpPr>
        <p:spPr>
          <a:xfrm>
            <a:off x="1678276" y="358370"/>
            <a:ext cx="307674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SCHÉMATICKÉ  ZNAČKY  PRO  ÚLOHU</a:t>
            </a:r>
          </a:p>
        </p:txBody>
      </p:sp>
      <p:sp>
        <p:nvSpPr>
          <p:cNvPr id="8" name="Obdélník 7"/>
          <p:cNvSpPr/>
          <p:nvPr/>
        </p:nvSpPr>
        <p:spPr>
          <a:xfrm>
            <a:off x="1331640" y="3446469"/>
            <a:ext cx="144016" cy="1440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0128" y="4359573"/>
            <a:ext cx="244475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251520" y="266037"/>
            <a:ext cx="1395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 7 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4770659" y="338426"/>
            <a:ext cx="428148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NEPŘÍMÉ OVLÁDÁNÍ</a:t>
            </a:r>
          </a:p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DVOJČINNÉHO  PNEU –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MOTORU,</a:t>
            </a:r>
            <a:endParaRPr lang="cs-CZ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SENZOREM POLOHY, S FUNKCÍ  OR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POPIS 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ÚLOHY: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ZAPOJTE  BISTABILNÍ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PNEUMATICKÝ VÁLEC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(PVD 1),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TAK  ABY BYL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OVLÁDÁN BISTABILNÍM PNEU-VENTILEM 5/2, RYCHLOST VYSUNUTÍ A ZASUNUTÍ PÍSTU BUDE OVLÁDÁNA ŠKRTÍCÍMI VENTILY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(ŠVR 1), (ŠVR 2).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VYSUNUTÍ PŘES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1-4,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ODFUK PŘES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2-3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ZASUNUTÍ PŘES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1-2,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ODFUK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PŘES 4-5.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OVLÁDÁNÍ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VYSUNUTÍ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MONOSTABILNÍMI PNEU-TLAČÍTKY 3/2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(RVT 1)  A  (RVT 2)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NÁVRATEM  ZA POUŽITÍ FUNKCE NEBO (OR). ZASUNUTÍ SENZOREM, (INDUKČNÍM) </a:t>
            </a:r>
            <a:r>
              <a:rPr lang="cs-CZ" sz="1400" b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VENTILEM (ISB 1).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OVLÁDÁ  HLAVNÍ VENTIL  HVA 1.</a:t>
            </a:r>
          </a:p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POUŽITÍ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ZAPOJENÍ: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NAPŘÍKLAD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OVLÁDÁNÍ VÝSUNU ZE DVOU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MÍST A  AUTOMATICKÉ ZASUNUTÍ SENZOREM.</a:t>
            </a:r>
            <a:endParaRPr lang="cs-CZ" sz="1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POKYNY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ZAPOJENÍ ÚLOHY: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1/ ZVOLTE  SPRÁVNÉ TYPY PŘÍSTROJŮ NA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MONTÁŽNÍM PANELU.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2/ PROPOJTE PŘÍSTROJE HADIČKAMI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D = 6 mm.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3/ PŘIPRAVTE SI  PÍSEMNOU  FORMOU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VYSVĚTLENÍ FUNKCE  JEDNOTLIVÝCH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PŘÍSTROJŮ  A  ZAPOJENÍ.</a:t>
            </a:r>
          </a:p>
        </p:txBody>
      </p:sp>
    </p:spTree>
    <p:extLst>
      <p:ext uri="{BB962C8B-B14F-4D97-AF65-F5344CB8AC3E}">
        <p14:creationId xmlns:p14="http://schemas.microsoft.com/office/powerpoint/2010/main" val="5392858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72" y="207435"/>
            <a:ext cx="9129039" cy="6460685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98657"/>
            <a:ext cx="1395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bdélník 2"/>
          <p:cNvSpPr/>
          <p:nvPr/>
        </p:nvSpPr>
        <p:spPr>
          <a:xfrm>
            <a:off x="295648" y="266578"/>
            <a:ext cx="13071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7</a:t>
            </a:r>
            <a:r>
              <a:rPr lang="cs-CZ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sz="1600" b="1" dirty="0"/>
          </a:p>
        </p:txBody>
      </p:sp>
      <p:sp>
        <p:nvSpPr>
          <p:cNvPr id="6" name="Šipka doleva 5"/>
          <p:cNvSpPr/>
          <p:nvPr/>
        </p:nvSpPr>
        <p:spPr>
          <a:xfrm>
            <a:off x="3612866" y="5229200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ŠVR 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7" name="Šipka doleva 6"/>
          <p:cNvSpPr/>
          <p:nvPr/>
        </p:nvSpPr>
        <p:spPr>
          <a:xfrm>
            <a:off x="3566564" y="3602670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LOR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8" name="Šipka doleva 7"/>
          <p:cNvSpPr/>
          <p:nvPr/>
        </p:nvSpPr>
        <p:spPr>
          <a:xfrm>
            <a:off x="3612866" y="4437112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SVD </a:t>
            </a:r>
            <a:endParaRPr lang="cs-CZ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Šipka doleva 8"/>
          <p:cNvSpPr/>
          <p:nvPr/>
        </p:nvSpPr>
        <p:spPr>
          <a:xfrm>
            <a:off x="3582940" y="1948245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RVT 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10" name="Šipka doleva 9"/>
          <p:cNvSpPr/>
          <p:nvPr/>
        </p:nvSpPr>
        <p:spPr>
          <a:xfrm>
            <a:off x="3574180" y="2810380"/>
            <a:ext cx="978408" cy="484632"/>
          </a:xfrm>
          <a:prstGeom prst="lef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ISB 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Šipka doleva 10"/>
          <p:cNvSpPr/>
          <p:nvPr/>
        </p:nvSpPr>
        <p:spPr>
          <a:xfrm>
            <a:off x="3566564" y="1118907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HVA </a:t>
            </a:r>
            <a:endParaRPr lang="cs-CZ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1763688" y="297355"/>
            <a:ext cx="295305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SPRÁVNĚ  VYBRANÉ  </a:t>
            </a:r>
            <a:r>
              <a:rPr lang="cs-CZ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KOMPONENTY</a:t>
            </a:r>
            <a:endParaRPr lang="cs-CZ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4889376" y="389688"/>
            <a:ext cx="1685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PROVEDENÍ :</a:t>
            </a:r>
            <a:endParaRPr lang="cs-CZ" dirty="0"/>
          </a:p>
        </p:txBody>
      </p:sp>
      <p:sp>
        <p:nvSpPr>
          <p:cNvPr id="12" name="Obdélník 11"/>
          <p:cNvSpPr/>
          <p:nvPr/>
        </p:nvSpPr>
        <p:spPr>
          <a:xfrm>
            <a:off x="4889376" y="718195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VÝBĚR  PŘÍSTROJŮ  DLE  ZADÁNÍ :</a:t>
            </a: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4889376" y="1040072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HLAVNÍ  VENTIL 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 ARETACÍ  (3/2) </a:t>
            </a:r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A  POUŽIT  V  ÚLOZE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1,2,3,4,5,6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4858418" y="1603539"/>
            <a:ext cx="368350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RUČNÍ  VENTIL  TLAČÍTKOVÝ  (3/2)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bdélník 15"/>
          <p:cNvSpPr/>
          <p:nvPr/>
        </p:nvSpPr>
        <p:spPr>
          <a:xfrm>
            <a:off x="4857519" y="1855842"/>
            <a:ext cx="31913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A  POUŽIT  V  ÚLOZE  5,6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bdélník 16"/>
          <p:cNvSpPr/>
          <p:nvPr/>
        </p:nvSpPr>
        <p:spPr>
          <a:xfrm>
            <a:off x="4834255" y="3767652"/>
            <a:ext cx="3365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LOGICKÁ 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FUNKCE  (OR) NEBO</a:t>
            </a:r>
            <a:endParaRPr lang="cs-CZ" dirty="0"/>
          </a:p>
        </p:txBody>
      </p:sp>
      <p:sp>
        <p:nvSpPr>
          <p:cNvPr id="18" name="Obdélník 17"/>
          <p:cNvSpPr/>
          <p:nvPr/>
        </p:nvSpPr>
        <p:spPr>
          <a:xfrm>
            <a:off x="4836162" y="3973786"/>
            <a:ext cx="324108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POPSÁN  A  POUŽIT  V  ÚLOZE  5,6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4871864" y="2250891"/>
            <a:ext cx="41044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INDUKČNÍ  SENZOR  POLOHY  (3/2)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4839373" y="2589445"/>
            <a:ext cx="4104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ÚČEL: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MAGNETICKÉ  SILOČÁRY  SENZORU  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NARUŠÍ  NÁJEZD  PÍSTU  S  MAGNETICKÝM  </a:t>
            </a:r>
          </a:p>
          <a:p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PRSTENCEM  A  DOJDE K  PŘEPNUTÍ   </a:t>
            </a:r>
          </a:p>
          <a:p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PNEUMATICKÉHO  OBVODU.</a:t>
            </a:r>
          </a:p>
          <a:p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NOVÝ  KOMPONENT</a:t>
            </a:r>
            <a:endParaRPr lang="cs-CZ" sz="1400" b="1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Obdélník 23"/>
          <p:cNvSpPr/>
          <p:nvPr/>
        </p:nvSpPr>
        <p:spPr>
          <a:xfrm>
            <a:off x="4830063" y="4437112"/>
            <a:ext cx="40345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SELENOID 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DVOJČINNÝ  VENTIL  (5/2) </a:t>
            </a:r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25" name="Obdélník 24"/>
          <p:cNvSpPr/>
          <p:nvPr/>
        </p:nvSpPr>
        <p:spPr>
          <a:xfrm>
            <a:off x="4839373" y="4693079"/>
            <a:ext cx="324108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POPSÁN  </a:t>
            </a:r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 POUŽIT  V 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ÚLOZE  4,5</a:t>
            </a:r>
            <a:endParaRPr lang="cs-CZ" dirty="0"/>
          </a:p>
        </p:txBody>
      </p:sp>
      <p:sp>
        <p:nvSpPr>
          <p:cNvPr id="26" name="Obdélník 25"/>
          <p:cNvSpPr/>
          <p:nvPr/>
        </p:nvSpPr>
        <p:spPr>
          <a:xfrm>
            <a:off x="4830063" y="5159834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ŠKRTÍCÍ 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 RUČNÍ   (1/2)</a:t>
            </a:r>
          </a:p>
          <a:p>
            <a:pPr lvl="0"/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POPSÁN  </a:t>
            </a:r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JIŽ  V ÚLOZE 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1,3,4,5,6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Obdélník 27"/>
          <p:cNvSpPr/>
          <p:nvPr/>
        </p:nvSpPr>
        <p:spPr>
          <a:xfrm>
            <a:off x="4871864" y="5917166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 - MOTOR 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LINEÁRNÍ BISTABILNÍ</a:t>
            </a: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JIŽ  V ÚLOZE 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1,3,4,5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Obrázek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664709"/>
            <a:ext cx="1602801" cy="1050396"/>
          </a:xfrm>
          <a:prstGeom prst="rect">
            <a:avLst/>
          </a:prstGeom>
        </p:spPr>
      </p:pic>
      <p:pic>
        <p:nvPicPr>
          <p:cNvPr id="22" name="Obrázek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2973" y="3221166"/>
            <a:ext cx="822973" cy="1247640"/>
          </a:xfrm>
          <a:prstGeom prst="rect">
            <a:avLst/>
          </a:prstGeom>
        </p:spPr>
      </p:pic>
      <p:pic>
        <p:nvPicPr>
          <p:cNvPr id="23" name="Obrázek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3363505"/>
            <a:ext cx="2403723" cy="2485768"/>
          </a:xfrm>
          <a:prstGeom prst="rect">
            <a:avLst/>
          </a:prstGeom>
        </p:spPr>
      </p:pic>
      <p:pic>
        <p:nvPicPr>
          <p:cNvPr id="27" name="Obrázek 2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468" y="4799063"/>
            <a:ext cx="932924" cy="1118103"/>
          </a:xfrm>
          <a:prstGeom prst="rect">
            <a:avLst/>
          </a:prstGeom>
        </p:spPr>
      </p:pic>
      <p:pic>
        <p:nvPicPr>
          <p:cNvPr id="29" name="Obrázek 2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419" y="5917166"/>
            <a:ext cx="3288973" cy="910219"/>
          </a:xfrm>
          <a:prstGeom prst="rect">
            <a:avLst/>
          </a:prstGeom>
        </p:spPr>
      </p:pic>
      <p:sp>
        <p:nvSpPr>
          <p:cNvPr id="1025" name="Šipka doleva 1024"/>
          <p:cNvSpPr/>
          <p:nvPr/>
        </p:nvSpPr>
        <p:spPr>
          <a:xfrm>
            <a:off x="3625580" y="6036409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PVD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845" y="1956954"/>
            <a:ext cx="753988" cy="1054094"/>
          </a:xfrm>
          <a:prstGeom prst="rect">
            <a:avLst/>
          </a:prstGeom>
        </p:spPr>
      </p:pic>
      <p:pic>
        <p:nvPicPr>
          <p:cNvPr id="30" name="Obrázek 2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55" y="1082258"/>
            <a:ext cx="876618" cy="1728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02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7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8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9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9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9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0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1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3" grpId="0"/>
      <p:bldP spid="10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57"/>
            <a:ext cx="9144000" cy="6460685"/>
          </a:xfrm>
          <a:prstGeom prst="rect">
            <a:avLst/>
          </a:prstGeom>
        </p:spPr>
      </p:pic>
      <p:sp>
        <p:nvSpPr>
          <p:cNvPr id="4" name="Obdélník 3"/>
          <p:cNvSpPr/>
          <p:nvPr/>
        </p:nvSpPr>
        <p:spPr>
          <a:xfrm>
            <a:off x="9540552" y="1844824"/>
            <a:ext cx="2423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sz="1600" b="1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553" y="0"/>
            <a:ext cx="4737032" cy="6858000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3371"/>
            <a:ext cx="1395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bdélník 2"/>
          <p:cNvSpPr/>
          <p:nvPr/>
        </p:nvSpPr>
        <p:spPr>
          <a:xfrm>
            <a:off x="838677" y="2636912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1</a:t>
            </a:r>
          </a:p>
        </p:txBody>
      </p:sp>
      <p:sp>
        <p:nvSpPr>
          <p:cNvPr id="5" name="Obdélník 4"/>
          <p:cNvSpPr/>
          <p:nvPr/>
        </p:nvSpPr>
        <p:spPr>
          <a:xfrm>
            <a:off x="830067" y="1969314"/>
            <a:ext cx="518091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PVD1</a:t>
            </a:r>
            <a:endParaRPr lang="cs-CZ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592524" y="3182778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 1</a:t>
            </a:r>
            <a:endParaRPr lang="cs-CZ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2771800" y="2636911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2</a:t>
            </a:r>
          </a:p>
        </p:txBody>
      </p:sp>
      <p:sp>
        <p:nvSpPr>
          <p:cNvPr id="9" name="Obdélník 8"/>
          <p:cNvSpPr/>
          <p:nvPr/>
        </p:nvSpPr>
        <p:spPr>
          <a:xfrm>
            <a:off x="3339677" y="3182777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SVD 1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50614" y="4029391"/>
            <a:ext cx="546945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RVT 1</a:t>
            </a:r>
            <a:endParaRPr lang="cs-CZ" dirty="0"/>
          </a:p>
        </p:txBody>
      </p:sp>
      <p:sp>
        <p:nvSpPr>
          <p:cNvPr id="11" name="Obdélník 10"/>
          <p:cNvSpPr/>
          <p:nvPr/>
        </p:nvSpPr>
        <p:spPr>
          <a:xfrm>
            <a:off x="136187" y="5157192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HVA 1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1488635" y="4029706"/>
            <a:ext cx="546945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RVT 2</a:t>
            </a:r>
          </a:p>
        </p:txBody>
      </p:sp>
      <p:sp>
        <p:nvSpPr>
          <p:cNvPr id="13" name="Obdélník 12"/>
          <p:cNvSpPr/>
          <p:nvPr/>
        </p:nvSpPr>
        <p:spPr>
          <a:xfrm>
            <a:off x="3304966" y="4029390"/>
            <a:ext cx="503664" cy="24622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ISB 1</a:t>
            </a:r>
            <a:endParaRPr lang="cs-CZ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bdélník 13"/>
          <p:cNvSpPr/>
          <p:nvPr/>
        </p:nvSpPr>
        <p:spPr>
          <a:xfrm>
            <a:off x="1641390" y="319509"/>
            <a:ext cx="29306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SPRÁVNÉ  PROPOJENÍ  ÚLOHY</a:t>
            </a:r>
          </a:p>
        </p:txBody>
      </p:sp>
      <p:sp>
        <p:nvSpPr>
          <p:cNvPr id="16" name="Obdélník 15"/>
          <p:cNvSpPr/>
          <p:nvPr/>
        </p:nvSpPr>
        <p:spPr>
          <a:xfrm>
            <a:off x="2528244" y="1578873"/>
            <a:ext cx="503664" cy="24622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ISB 1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8797" y="1578873"/>
            <a:ext cx="244475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7681" y="4365103"/>
            <a:ext cx="244475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ovéPole 17"/>
          <p:cNvSpPr txBox="1"/>
          <p:nvPr/>
        </p:nvSpPr>
        <p:spPr>
          <a:xfrm>
            <a:off x="182187" y="282694"/>
            <a:ext cx="13954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ÚLOHA    7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4860032" y="319509"/>
            <a:ext cx="4283968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ÚLOHY: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1/  PNEU - MOTOR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LINEÁRNÍ  BISTABILNÍ  PVD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(PNEU - VÁLEC) S  PERMANENTNÍM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MAGNETEM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(KROUŽKEM) NA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PÍSTU 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NASTAVENÝM SENZOREM POLOHY IBS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 VYSUNUTÉ ÚVRATI.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 ŠKRTÍCÍ  VENTILY  ŠVR  RUČNĚ  NASTAVITELNÉ ( PRO REGULACI VÝSUNUTÍ      A  ZASUNUTÍ PÍSTNICE ).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 LOGICKÁ  FUNKCE  (LOR) NEBO UMOŽNÍ          OVLÁDÁNÍ TLAČÍTKY ZE DVOU MÍST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SELENOIDOVÝ  DVOJČINNÝ  VENTIL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SVD BISTABILNÍ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(5/2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VÝFUK PŘES  VÝSTUPY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1-4,   ZÁFUK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1-2, ODFUK VYSUNUTÍ  2-3, ODFUK ZASUNUTÍ 4-5, SIGNÁL VÝFUKU LEVÁ (S), SIGNÁL  ZÁFUKU PRAVÁ (S).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5/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RUČNĚ  OVLÁDANÉ  VENTILY RVT </a:t>
            </a:r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BEZ  ARETACE 3/2  (STISKACÍ S NÁVRATEM),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JEDNÍM TLUMIČEM  HLUKU  PRO ODFUK  ZBYTKOVÉHO TLAKU MEZI VENTIL  A LOGICKOU FUNKCÍ. 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6/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INDUKČNÍ  SENZOR  POLOHY  S VENTILEM (3/2). UMÍSTĚN NA VÁLCI PNEU-MOTORU VE VYSUNUTÉ ÚVRATI.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7/ HLAVNÍ VENTIL HVA (PÁČKOVÝ) 3/2  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RUČNĚ  OVLÁDANÝ S PŘÍVODEM  ZDROJE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MÉDIA 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61858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551"/>
            <a:ext cx="9144000" cy="6460685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7" y="0"/>
            <a:ext cx="4737032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17908"/>
            <a:ext cx="1395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8232" y="1950381"/>
            <a:ext cx="107315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142" y="4941166"/>
            <a:ext cx="476250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5500" y="4934527"/>
            <a:ext cx="476250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68" y="908720"/>
            <a:ext cx="639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bdélník 6"/>
          <p:cNvSpPr/>
          <p:nvPr/>
        </p:nvSpPr>
        <p:spPr>
          <a:xfrm>
            <a:off x="1037785" y="953268"/>
            <a:ext cx="10919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ZASUNUTÍ</a:t>
            </a:r>
          </a:p>
        </p:txBody>
      </p:sp>
      <p:sp>
        <p:nvSpPr>
          <p:cNvPr id="8" name="Obdélník 7"/>
          <p:cNvSpPr/>
          <p:nvPr/>
        </p:nvSpPr>
        <p:spPr>
          <a:xfrm>
            <a:off x="2627784" y="948158"/>
            <a:ext cx="10935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VYSUNUTÍ</a:t>
            </a: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8852" y="903610"/>
            <a:ext cx="639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Obdélník 8"/>
          <p:cNvSpPr/>
          <p:nvPr/>
        </p:nvSpPr>
        <p:spPr>
          <a:xfrm>
            <a:off x="2389900" y="6349985"/>
            <a:ext cx="222622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sz="1400" b="1" dirty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ODFUK  PŘI  </a:t>
            </a:r>
            <a:r>
              <a:rPr lang="cs-CZ" sz="1400" b="1" dirty="0" smtClean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ZASUNUTÍ</a:t>
            </a:r>
            <a:endParaRPr lang="cs-CZ" sz="1400" b="1" dirty="0">
              <a:solidFill>
                <a:srgbClr val="F79646">
                  <a:lumMod val="60000"/>
                  <a:lumOff val="4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2389900" y="6076383"/>
            <a:ext cx="22797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ODFUK  PŘI </a:t>
            </a:r>
            <a:r>
              <a:rPr lang="cs-CZ" sz="1400" b="1" dirty="0" smtClean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VYSUNUTÍ </a:t>
            </a:r>
            <a:endParaRPr lang="cs-CZ" sz="1400" b="1" dirty="0">
              <a:solidFill>
                <a:srgbClr val="9BBB59">
                  <a:lumMod val="40000"/>
                  <a:lumOff val="6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937" y="4828654"/>
            <a:ext cx="2857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75" y="5413721"/>
            <a:ext cx="2921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9282" y="5413721"/>
            <a:ext cx="2921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Obdélník 10"/>
          <p:cNvSpPr/>
          <p:nvPr/>
        </p:nvSpPr>
        <p:spPr>
          <a:xfrm>
            <a:off x="1200268" y="2348880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PVD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1189602" y="2996952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1</a:t>
            </a:r>
          </a:p>
        </p:txBody>
      </p:sp>
      <p:sp>
        <p:nvSpPr>
          <p:cNvPr id="13" name="Obdélník 12"/>
          <p:cNvSpPr/>
          <p:nvPr/>
        </p:nvSpPr>
        <p:spPr>
          <a:xfrm>
            <a:off x="3104372" y="3016717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2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1010902" y="3645024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 1</a:t>
            </a:r>
            <a:endParaRPr lang="cs-CZ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374625" y="4473768"/>
            <a:ext cx="546945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RVT 1</a:t>
            </a:r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16" name="Obdélník 15"/>
          <p:cNvSpPr/>
          <p:nvPr/>
        </p:nvSpPr>
        <p:spPr>
          <a:xfrm>
            <a:off x="3707481" y="3645739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SVD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17" name="Obdélník 16"/>
          <p:cNvSpPr/>
          <p:nvPr/>
        </p:nvSpPr>
        <p:spPr>
          <a:xfrm>
            <a:off x="3602541" y="4473766"/>
            <a:ext cx="503664" cy="24622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ISB 1</a:t>
            </a:r>
            <a:endParaRPr lang="cs-CZ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635" y="4828654"/>
            <a:ext cx="2921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Obdélník 17"/>
          <p:cNvSpPr/>
          <p:nvPr/>
        </p:nvSpPr>
        <p:spPr>
          <a:xfrm>
            <a:off x="1821571" y="4473767"/>
            <a:ext cx="546945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RVT 2</a:t>
            </a:r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1282" y="5441701"/>
            <a:ext cx="2857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bdélník 2"/>
          <p:cNvSpPr/>
          <p:nvPr/>
        </p:nvSpPr>
        <p:spPr>
          <a:xfrm>
            <a:off x="292868" y="5522385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HVA 1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20" name="Obdélník 19"/>
          <p:cNvSpPr/>
          <p:nvPr/>
        </p:nvSpPr>
        <p:spPr>
          <a:xfrm>
            <a:off x="3027669" y="1667628"/>
            <a:ext cx="503664" cy="24622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ISB 1</a:t>
            </a:r>
          </a:p>
        </p:txBody>
      </p:sp>
      <p:sp>
        <p:nvSpPr>
          <p:cNvPr id="21" name="TextovéPole 20"/>
          <p:cNvSpPr txBox="1"/>
          <p:nvPr/>
        </p:nvSpPr>
        <p:spPr>
          <a:xfrm>
            <a:off x="774727" y="1636849"/>
            <a:ext cx="17493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NAJETÍ SENZORU</a:t>
            </a:r>
            <a:endParaRPr lang="cs-CZ" sz="1400" b="1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3990" y="1651801"/>
            <a:ext cx="244475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077" y="4765314"/>
            <a:ext cx="244475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183727" y="277231"/>
            <a:ext cx="13911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ÚLOHA    7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ovéPole 18"/>
          <p:cNvSpPr txBox="1"/>
          <p:nvPr/>
        </p:nvSpPr>
        <p:spPr>
          <a:xfrm rot="16200000">
            <a:off x="3635623" y="5212603"/>
            <a:ext cx="4185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</a:t>
            </a:r>
            <a:endParaRPr lang="cs-CZ" sz="1400" b="1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3124205" y="5805264"/>
            <a:ext cx="14947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NEBO  RVT 2</a:t>
            </a:r>
            <a:endParaRPr lang="cs-CZ" sz="14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4860032" y="277231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4860032" y="328732"/>
            <a:ext cx="4176464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FUNKCE  ZAPOJENÍ :</a:t>
            </a:r>
          </a:p>
          <a:p>
            <a:pPr lvl="0"/>
            <a:r>
              <a:rPr lang="cs-CZ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POSTUP SPÍNÁNÍ  A  STAVY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VENTILŮ:</a:t>
            </a:r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1/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HLAVNÍ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 (HVA1)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PŘIVÁDÍ VZDUCH.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2/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STLAČENÍM  RUČNÍHO  VENTILU (RVT 1),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NEBO POUŽIJEME  DRUHÝ  MONOSTABILNÍ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VENTIL  (RVT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2), LOGIKA VENTILU  (LOR 1)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PŘIVÁDÍ TLAK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SELENOID BISTABILNÍ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5/2 (SVD 1),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VÝSUN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PÍSTU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CESTOU 1-4,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PŘES  ŠKRTÍCÍ  VENTIL (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ŠVR 1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SOUČASNĚ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  ODVÁDĚN VZDUCH PŘED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PÍSTEM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PŘES ŠKRTÍCÍ  VENTIL  (ŠVR 2) </a:t>
            </a:r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CESTOU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2- 3, SELENOIDU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(SVD 1)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PŘES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TLUMIČE  HLUKU.   PÍST JE  VYSUNUT  A  </a:t>
            </a:r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VYKONÁVÁ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PRACOVNÍ ČÁSTÍ  DANÝ ŮKOL, </a:t>
            </a:r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POLOHA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(1).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3/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NAJETÍM SENZOROVÉHO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VENTILU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(ISB 1)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JE OTEVŘENA  CESTA  1- 2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NA BISTABILNÍM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(SVD 1) PRO ZÁSUNUTÍ PÍSTU  PŘES ŠKRTÍCÍ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(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ŠVR 2).  SOUČASNĚ  JE  ODVÁDĚN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NETLAKOVÝ  VZDUCH  PŘED  PÍSTEM  PŘES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ŠKRTÍCÍ  VENTIL  (ŠVR 1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), CESTOU 4-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PŘES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TLUMIČ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HLUKU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SELENOIDU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5/2 (SVD 1)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VENTILU.  ZÁSUN JE TEDY AUTOMATICKÝ. 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PÍST JE V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ZASUNUTÉ  POLOZE (0.)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KLIDOVÁ.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VYSUNUTÍ JE TEDY MOŽNÉ ZE DVOU MÍST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RUČNĚ,  ZASUNUTÍ AUTOMATICKÉ SENZOREM.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9049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81481E-6 L 0.03941 4.81481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941 4.81481E-6 L 0.00191 4.81481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7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11111E-6 L 0.07084 -1.11111E-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7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82277E-7 L 0.06267 0.40676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25" y="20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3.5863E-6 L -0.06285 -0.4093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42" y="-204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47605E-6 L 0.0316 -3.47605E-6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59 3.6635E-6 L 0.00069 0.00115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5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0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083 -3.92411E-6 L -0.00018 -3.92411E-6 " pathEditMode="relative" rAng="0" ptsTypes="AA">
                                      <p:cBhvr>
                                        <p:cTn id="110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7" grpId="0" animBg="1"/>
      <p:bldP spid="20" grpId="0" animBg="1"/>
      <p:bldP spid="21" grpId="0"/>
      <p:bldP spid="19" grpId="0"/>
      <p:bldP spid="19" grpId="1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379" y="1249781"/>
            <a:ext cx="1236165" cy="1728192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100945"/>
            <a:ext cx="2808312" cy="1840427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4385" y="1249781"/>
            <a:ext cx="1399967" cy="1683107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141768" y="518084"/>
            <a:ext cx="8894728" cy="553998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OTÁZKY  K  ÚLOZE č.7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1.)  INDUKČNÍ  SENZOROVÝ  PNEU - VENTIL  SE NACHÁZÍ NA OBRÁZKU ?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160640" y="3030482"/>
            <a:ext cx="8856984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2.)  INDUKČNÍ  SENZOROVÝ PNEU - VENTIL  SLOUŽÍ  V  PNEUMATICKÝCH  OBVODECH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158977" y="4840012"/>
            <a:ext cx="8877519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3.)  ZPRÁVNĚ  POJMENOVANÉ  ZNAČKY  ZHORA DOLŮ JSOU    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141768" y="159125"/>
            <a:ext cx="8894728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CVIČENÍ 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INTERAKCE -  ZHODNOCENÍ -  </a:t>
            </a: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ZÁVĚR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452" y="5405645"/>
            <a:ext cx="455613" cy="122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1127147" y="5229651"/>
            <a:ext cx="904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3419872" y="5238261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6084168" y="5238261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C.)</a:t>
            </a:r>
          </a:p>
        </p:txBody>
      </p:sp>
      <p:sp>
        <p:nvSpPr>
          <p:cNvPr id="12" name="Obdélník 11"/>
          <p:cNvSpPr/>
          <p:nvPr/>
        </p:nvSpPr>
        <p:spPr>
          <a:xfrm>
            <a:off x="663622" y="1306600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</a:p>
        </p:txBody>
      </p:sp>
      <p:sp>
        <p:nvSpPr>
          <p:cNvPr id="13" name="Obdélník 12"/>
          <p:cNvSpPr/>
          <p:nvPr/>
        </p:nvSpPr>
        <p:spPr>
          <a:xfrm>
            <a:off x="3173650" y="1306209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bdélník 13"/>
          <p:cNvSpPr/>
          <p:nvPr/>
        </p:nvSpPr>
        <p:spPr>
          <a:xfrm>
            <a:off x="6408204" y="1373034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C.)</a:t>
            </a:r>
          </a:p>
        </p:txBody>
      </p:sp>
      <p:sp>
        <p:nvSpPr>
          <p:cNvPr id="15" name="Obdélník 14"/>
          <p:cNvSpPr/>
          <p:nvPr/>
        </p:nvSpPr>
        <p:spPr>
          <a:xfrm>
            <a:off x="5689747" y="3635078"/>
            <a:ext cx="6308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C.)</a:t>
            </a:r>
          </a:p>
        </p:txBody>
      </p:sp>
      <p:sp>
        <p:nvSpPr>
          <p:cNvPr id="16" name="Obdélník 15"/>
          <p:cNvSpPr/>
          <p:nvPr/>
        </p:nvSpPr>
        <p:spPr>
          <a:xfrm>
            <a:off x="3437688" y="3580085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bdélník 16"/>
          <p:cNvSpPr/>
          <p:nvPr/>
        </p:nvSpPr>
        <p:spPr>
          <a:xfrm>
            <a:off x="281260" y="3563724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773703" y="3627133"/>
            <a:ext cx="29301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 INDIKACI MEZNÍ POLOHY   PÍSTU MOTORU I  AKTIVNÍMU  AUTOMATICKÉMU PŘEPNUTÍ </a:t>
            </a:r>
          </a:p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PODOBNĚ JAKO VENTILY  3/2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3937586" y="3635078"/>
            <a:ext cx="175216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 ZJIŠŤOVÁNÍ PŘÍTOMNOSTI </a:t>
            </a:r>
          </a:p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TLAKU V PÍSTNICI 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6162616" y="3648678"/>
            <a:ext cx="28550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 RYCHLÉMU ODVZDUŠNĚNÍ    OBVODU A  ZRYCHLENÍ POHYBU PŘI VYSUNUTÍ   NEBO ZASUNUTÍ PÍSTU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1579543" y="5453704"/>
            <a:ext cx="191233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TLUMIČ ODFUKU</a:t>
            </a:r>
          </a:p>
          <a:p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ZDROJOVÝ PŘÍVOD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INDUKČNÍ SENZOR  </a:t>
            </a:r>
          </a:p>
        </p:txBody>
      </p:sp>
      <p:sp>
        <p:nvSpPr>
          <p:cNvPr id="25" name="Obdélník 24"/>
          <p:cNvSpPr/>
          <p:nvPr/>
        </p:nvSpPr>
        <p:spPr>
          <a:xfrm>
            <a:off x="3878563" y="5414317"/>
            <a:ext cx="19607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INDUKČNÍ SENZOR  </a:t>
            </a:r>
          </a:p>
        </p:txBody>
      </p:sp>
      <p:sp>
        <p:nvSpPr>
          <p:cNvPr id="26" name="Obdélník 25"/>
          <p:cNvSpPr/>
          <p:nvPr/>
        </p:nvSpPr>
        <p:spPr>
          <a:xfrm>
            <a:off x="6672750" y="6320243"/>
            <a:ext cx="19607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INDUKČNÍ SENZOR  </a:t>
            </a:r>
          </a:p>
        </p:txBody>
      </p:sp>
      <p:sp>
        <p:nvSpPr>
          <p:cNvPr id="27" name="Obdélník 26"/>
          <p:cNvSpPr/>
          <p:nvPr/>
        </p:nvSpPr>
        <p:spPr>
          <a:xfrm>
            <a:off x="6628875" y="5405248"/>
            <a:ext cx="19111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ZDROJOVÝ PŘÍVOD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Obdélník 27"/>
          <p:cNvSpPr/>
          <p:nvPr/>
        </p:nvSpPr>
        <p:spPr>
          <a:xfrm>
            <a:off x="3878563" y="6295851"/>
            <a:ext cx="19111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ZDROJOVÝ PŘÍVOD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bdélník 28"/>
          <p:cNvSpPr/>
          <p:nvPr/>
        </p:nvSpPr>
        <p:spPr>
          <a:xfrm>
            <a:off x="3847043" y="5862943"/>
            <a:ext cx="16786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TLUMIČ ODFUKU</a:t>
            </a:r>
          </a:p>
        </p:txBody>
      </p:sp>
      <p:sp>
        <p:nvSpPr>
          <p:cNvPr id="30" name="Obdélník 29"/>
          <p:cNvSpPr/>
          <p:nvPr/>
        </p:nvSpPr>
        <p:spPr>
          <a:xfrm>
            <a:off x="6628875" y="5862941"/>
            <a:ext cx="16786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TLUMIČ ODFUKU</a:t>
            </a:r>
          </a:p>
        </p:txBody>
      </p:sp>
    </p:spTree>
    <p:extLst>
      <p:ext uri="{BB962C8B-B14F-4D97-AF65-F5344CB8AC3E}">
        <p14:creationId xmlns:p14="http://schemas.microsoft.com/office/powerpoint/2010/main" val="2943883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4468</TotalTime>
  <Words>1495</Words>
  <Application>Microsoft Office PowerPoint</Application>
  <PresentationFormat>Předvádění na obrazovce (4:3)</PresentationFormat>
  <Paragraphs>273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10</vt:i4>
      </vt:variant>
    </vt:vector>
  </HeadingPairs>
  <TitlesOfParts>
    <vt:vector size="12" baseType="lpstr">
      <vt:lpstr>Motiv systému Office</vt:lpstr>
      <vt:lpstr>1_Motiv systému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EU_7</dc:creator>
  <cp:lastModifiedBy>EU_7</cp:lastModifiedBy>
  <cp:revision>180</cp:revision>
  <dcterms:created xsi:type="dcterms:W3CDTF">2014-01-18T13:23:08Z</dcterms:created>
  <dcterms:modified xsi:type="dcterms:W3CDTF">2014-09-02T12:11:25Z</dcterms:modified>
</cp:coreProperties>
</file>