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61" r:id="rId3"/>
    <p:sldId id="262" r:id="rId4"/>
    <p:sldId id="263" r:id="rId5"/>
    <p:sldId id="259" r:id="rId6"/>
    <p:sldId id="260" r:id="rId7"/>
    <p:sldId id="256" r:id="rId8"/>
    <p:sldId id="257" r:id="rId9"/>
    <p:sldId id="258" r:id="rId10"/>
    <p:sldId id="264" r:id="rId11"/>
    <p:sldId id="265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72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09A2C5-F531-4D98-ABDD-8FBEC5EF4DF5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04F4D4-A10F-44DE-AD43-F25B6707C47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084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4F4D4-A10F-44DE-AD43-F25B6707C47B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5060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0BDF-D152-4E92-839A-20F98CD440E5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134BA-3EA1-4957-8B84-5E7B94591B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9071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0BDF-D152-4E92-839A-20F98CD440E5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134BA-3EA1-4957-8B84-5E7B94591B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5638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0BDF-D152-4E92-839A-20F98CD440E5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134BA-3EA1-4957-8B84-5E7B94591B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495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421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698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07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73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7202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5259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3592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32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0BDF-D152-4E92-839A-20F98CD440E5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134BA-3EA1-4957-8B84-5E7B94591B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16680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501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8277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794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0BDF-D152-4E92-839A-20F98CD440E5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134BA-3EA1-4957-8B84-5E7B94591B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6010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0BDF-D152-4E92-839A-20F98CD440E5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134BA-3EA1-4957-8B84-5E7B94591B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5538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0BDF-D152-4E92-839A-20F98CD440E5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134BA-3EA1-4957-8B84-5E7B94591B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8720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0BDF-D152-4E92-839A-20F98CD440E5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134BA-3EA1-4957-8B84-5E7B94591B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1270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0BDF-D152-4E92-839A-20F98CD440E5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134BA-3EA1-4957-8B84-5E7B94591B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3052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0BDF-D152-4E92-839A-20F98CD440E5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134BA-3EA1-4957-8B84-5E7B94591B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8445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0BDF-D152-4E92-839A-20F98CD440E5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134BA-3EA1-4957-8B84-5E7B94591B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2345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00BDF-D152-4E92-839A-20F98CD440E5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134BA-3EA1-4957-8B84-5E7B94591B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6513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4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3.png"/><Relationship Id="rId7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4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3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146213"/>
              </p:ext>
            </p:extLst>
          </p:nvPr>
        </p:nvGraphicFramePr>
        <p:xfrm>
          <a:off x="554610" y="2132857"/>
          <a:ext cx="8001000" cy="4176463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5098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7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VY_32_INOVACE_480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94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NEPŘÍMÉ  OVLÁDÁNÍ DVOU DVOJČINNÝCH  PNEU -  MOTORŮ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DVOJČINNÝM  I  JEDNOČINNÝMI  PNEU –  VENTILY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 TLAČÍTKOVÝMI  VENTILY ZE  DVOU  MÍST.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Richard WITTEK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1.4. 2014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3. a 4. ročníky  maturitních oborů  elektrotechnických  škol 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42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PNEUMATIKA  PRO  AUTOMATIZACI, PNEU-MOTOR, PNEU- VENTIL, PNEU-SNÍMAČ, VAKUOVÝ EJEKTOR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318643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98173" y="260648"/>
            <a:ext cx="8568952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SEZNAM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POUŽITÝCH ZDROJŮ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298173" y="629980"/>
            <a:ext cx="8568952" cy="590931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POUŽITÁ LITERATURA: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FOTODOKUMENTACE:    VLASTNÍ MATERIÁLY,  POŘÍZENÉ  NA  AUTOMATIZOVANÉ  LINCE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A  PANELU  PRACOVIŠTĚ  PNEUMATICKÝCH  SYSTÉMŮ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(žáci 4.roč. 18 let , souhlasili s uveřejněním  svých fotografií)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AUTOR PROHLAŠUJE, ŽE ŘÁDNĚ UVEDL VŠECHNY POUŽITÉ ZDROJE.</a:t>
            </a:r>
            <a:b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POKUD NENÍ UVEDENO JINAK, POUŽITÝ MATERIÁL JE Z VLASTNÍCH ZDROJŮ AUTORA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83928" y="1484784"/>
            <a:ext cx="835292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ING.SÝKOROVÁ.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ÚLOHY A ZAPOJENÍ, ZÁKLADNÍ A POKROČILÉ PNEUMATICKÉ SYSTÉMY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Ostrava, 2012.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MOC, Pavel.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ELEKTROPNEUMATIKA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Plzeň.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BEUTH BERLIN.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PNEUMATIK , PNEUMATICHE STEUERUNGEN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[sborník]. 1. vyd. </a:t>
            </a:r>
            <a:r>
              <a:rPr lang="cs-CZ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Berlin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1995,                               100 s. [cit. 2014].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FESTO DIDACTIC GMBH + CO.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KG and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Systems . </a:t>
            </a:r>
            <a:r>
              <a:rPr lang="cs-CZ" sz="14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FluidSim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De, 2005.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7628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63562" y="225645"/>
            <a:ext cx="8800926" cy="49859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 fontAlgn="base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ANOTACE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63557" y="692696"/>
            <a:ext cx="8800931" cy="243143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ZÁKLADNÍ  PNEUMATICKÉ  ÚLOHY </a:t>
            </a:r>
          </a:p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PRO  AUTOMATIZOVANÉ VÝROBNÍ  LINKY</a:t>
            </a:r>
          </a:p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URČENO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ŽÁKY  STŘEDNÍCH  ELEKTROTECHNICKÝCH  ŠKOL,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4.  ROČNÍKŮ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OBORŮ    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SILNOPROUDÝCH I  SLABOPROUDÝCH UKONČENÝCH MATURITNÍ  ZKOUŠKOU, JAKO  ZÁKLADNÍ SEZNÁMENÍ S  PNEUMATICKÝMI  SYSTÉMY  K  DALŠÍMU  STUDIU  ELEKTRO -  PNEUMATIKY NEBO  PŘÍPADNĚ  HYDRAULIKY A   ELEKTROHYDRAULIKY. ÚLOHY JSOU  ODVOZENY OD PRAKTICKÝCH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POUŽÍVANÝCH U  AUTOMATIZOVANÝCH LINEK  A  JSOU ZÁROVEŇ URČENY PRO PRACOVIŠTĚ VYBAVENÁ REÁLNÝMI KOMPONENTY NIKOLI  LABORATORNÍMI PŘÍSTROJI  A KONEKTORY.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63561" y="3212976"/>
            <a:ext cx="8800927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METODICKÉ POKYNY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63562" y="3674641"/>
            <a:ext cx="8800926" cy="295465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USPOŘÁDÁNÍ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ÚLOHY JSOU POSTUPNĚ SLOŽITĚJŠÍ TAK,  ABY  ŽÁCI POCHOPILI  FUNKCI JEDNOTLIVÝCH KOMPONENTŮ  A  POSTUPNĚ  ROZVÍJELI SVÉ  ZNALOSTI  A  DOVEDNOSTI. PREZENTACE OBSAHUJE NĚKOLIK SNÍMKŮ Z  NICHŽ NĚKTERÉ JSOU VYPRACOVÁNY JAKO ANIMACE, S  NÁZORNOU UKÁZKOU FUNKCE KOMPONENTŮ JEDNOTLIVÝCH ZAPOJENÍ. ŽÁCI JSOU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NĚJŘÍVE  SEZNÁMENÍ SE  ZÁKLADNÍMI INFORMACEMI, NÁŘADÍM, BEZPEČNOSTÍ PRÁCE.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DALŠ Í SNÍMEK  OBSAHUJE    NA DALŠÍM SNÍMKU  MUSÍ  POZNAT ZNAČKU A  K  NÍ PŘIŘADIT REÁLNÝ KOMPONENT. DALŠÍ SNÍMEK  ZACHYCUJE PROPOJENÍ PNEU SYSTÉMU TRUBIČKAMI 6mm.  POKROČILEJŠÍ ZAPOJENÍ JSOU AŽ PŘÍLIŠ SLOŽITÁ NA ZAPAMATOVÁNÍ, SPÍŠ BY NÁM MĚLO JÍT POCHOPENÍ FUNKCÍ JEDNOTLIVÝCH KOMPONENTŮ A  K TOMU JE URČENO VŽDY  POSLEDNÍ SCHÉMA S  ANIMACEMI. ZNAČKY, FOTOGRAFIE, SCHÉMATA  A  ANIMACE SE NACHÁZÍ   NA LEVÉ  POLOVINĚ  SNÍMKU PREZENTACE. TEXTY, ZADÁNÍ A DALŠÍ  INFORMACE  NA  PRAVÉ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POLOVINĚ SNÍMKU. PODROBNĚ O NICH IFORMUJE OBSAH. ÚLOHY JSOU ZAŘAZENY POSLEDNÍ.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40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51521" y="152843"/>
            <a:ext cx="8640959" cy="3970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OBSAH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51521" y="549875"/>
            <a:ext cx="8640959" cy="612475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endParaRPr lang="cs-CZ" sz="16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DIGITÁLNÍ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UČEBNÍ MATERIÁLY</a:t>
            </a:r>
          </a:p>
          <a:p>
            <a:pPr lvl="0"/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   -  ADMINISTRATIVNÍ ÚVOD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č.2   -  ANOTACE A METODICKÉ POKYNY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  <a:r>
              <a:rPr lang="cs-CZ" sz="14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č.3   -  OBSAH                             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                                            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č.4   -  ÚVOD DO ÚLOHY č.1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č.5   -  POPIS ÚLOHY č.1     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č.6   -  PROVEDENÍ - VÝBĚR - POPIS PŘÍSTROJŮ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č.7   -  ZAPOJENÍ PNEUMATICKÉHO OBVODU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č.8   -  ANIMACE  PNEUMATICKÉHO OBVODU S POPISY FUNKCÍ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č.9   -  CVIČENÍ - INTERAKCE -  ZHODNOCENÍ -  ZÁVĚR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č.10 -  POUŽITÁ LITERATURA -  ZDROJE - AUTOŘI -  FOTOGRAFIJE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 PRO ŽÁKA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SNÍMKY č.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4 - 5 - 6 - 7 - 8 - 9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44676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4830228" y="249802"/>
            <a:ext cx="417646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ÚVOD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ZAPOJENÍ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JEDNODUCHÉHO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PNEUMATICKÉHO  OBVODU,  PRAKTICKÁ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ÚLOHA,  VYUŽITÍ  ZNALOSTÍ  Z  OBLASTI    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PNEUMATIKY  V  PRAXI,  JAKO  PŘÍPRAVA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 STUDIUM  ELEKTROPNEUMATIKY.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JEDNOTLIVÉ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PNEUMATICKÉ PRVKY JSOU,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JIŽ NAMONTOVÁNY NA MONTÁŽNÍ SÍTO, JEN JE TŘEBA PROPOJIT PNEUMATICKÝ OBVOD.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BEZPEČNOST  PRÁCE :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PRÁCI  SE STLAČENÝM  VZDUCHEM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TŘEBA  DODRŽOVAT  BEZPEČNSTNÍ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PŘEDPISY, KONTROLOVAT  VÝVODY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OBVODU  PŘED PŘIPOJENÍM TLAKU.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POZOR </a:t>
            </a:r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ROZKMITÁNÍ  VOLNÝCH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HADIČEK POD TLAKEM, HROZÍ PORANĚNÍ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OKA. PROVEĎ NEJPRVE KONTROLU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PROPOJENÍ.</a:t>
            </a:r>
          </a:p>
          <a:p>
            <a:pPr lvl="0"/>
            <a:endParaRPr lang="cs-CZ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571600" y="535995"/>
            <a:ext cx="13906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20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352484" y="1503963"/>
            <a:ext cx="4104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 : </a:t>
            </a:r>
          </a:p>
        </p:txBody>
      </p:sp>
      <p:sp>
        <p:nvSpPr>
          <p:cNvPr id="5" name="Obdélník 4"/>
          <p:cNvSpPr/>
          <p:nvPr/>
        </p:nvSpPr>
        <p:spPr>
          <a:xfrm>
            <a:off x="108704" y="2151162"/>
            <a:ext cx="45353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NEPŘÍMÉ  OVLÁDÁNÍ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DVOU   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DVOJČINNÝCH 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-          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MOTORŮ</a:t>
            </a:r>
          </a:p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DVOJČINNÝM  I  JEDNOČINNÝMI       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PNEU – VENTILY  A  TLAČÍTKOVÝMI        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VENTILY  ZE  DVOU  MÍST.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4788024" y="5732686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NÁŘADÍ: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ŠROUBOVÁK   DRÁŽKOVÝ  6 mm,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ŠROUBOVÁK  KŘÍŽOVÝ  POSIT-DRIVE (V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IMBUSOVÝ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KLÍČ  2 mm.</a:t>
            </a:r>
          </a:p>
        </p:txBody>
      </p:sp>
    </p:spTree>
    <p:extLst>
      <p:ext uri="{BB962C8B-B14F-4D97-AF65-F5344CB8AC3E}">
        <p14:creationId xmlns:p14="http://schemas.microsoft.com/office/powerpoint/2010/main" val="3001284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704" y="-1"/>
            <a:ext cx="4737032" cy="6858000"/>
          </a:xfrm>
          <a:prstGeom prst="rect">
            <a:avLst/>
          </a:prstGeom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6814"/>
            <a:ext cx="138798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bdélník 2"/>
          <p:cNvSpPr/>
          <p:nvPr/>
        </p:nvSpPr>
        <p:spPr>
          <a:xfrm>
            <a:off x="281705" y="242591"/>
            <a:ext cx="1361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6" name="Obdélník 5"/>
          <p:cNvSpPr/>
          <p:nvPr/>
        </p:nvSpPr>
        <p:spPr>
          <a:xfrm>
            <a:off x="1725150" y="322074"/>
            <a:ext cx="29901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SCHÉMATICKÉ  ZNAČKY PRO ÚLOHU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4836706" y="322074"/>
            <a:ext cx="417646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NEPŘÍMÉ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OVLÁDÁNÍ DVOU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DVOJČINNÝCH 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MOTORŮ,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ZE DVOU MÍST S POUŽITÍM LOGIKY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POPIS  ÚLOHY: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ZAPOJTE  BISTABILNÍ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PNEUMATICKÉ VÁLCE  (PVD 1) A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PVD 2),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TAK  ABY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BYLY  OVLÁDÁNY  BISTASTABILNÍMI ,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PNEU-VENTILY  5/2  SVD 1-2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RYCHLOST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PÍSTU BUDE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OVLÁDÁNA ŠKRTÍCÍMI VENTILY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(ŠVR 1)A (ŠVR 2).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MONOSTABILNÍMI  PNEU-TLAČÍTKY 3/2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(RVT 1) NEBO (RVT 2), S NÁ- VRATEM,  PRO ZACHOVÁNÍ LOGIKY JSOU POUŽITY PNEU-VENTILY SVJ 1-2 A FUNKCE NEBO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(OR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OVLÁDÁ  HLAVNÍ VENTIL  (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HVA 1).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POUŽITÍ ZAPOJENÍ: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NAPŘÍKLAD OVLÁDÁNÍ VÝSUNU BEZPEČNOSTNÍ DVOURUČNÍ  A  AUTOMATICKÉ ZASUNUTÍ PŘI LISOVÁNÍ.</a:t>
            </a:r>
            <a:endParaRPr lang="cs-CZ" sz="1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POKYNY PRO ZAPOJENÍ ÚLOHY: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1/ ZVOLTE  SPRÁVNÉ TYPY PŘÍSTROJŮ NA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MONTÁŽNÍM PANELU.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2/ PROPOJTE PŘÍSTROJE HADIČKAMI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D = 6 mm.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3/ PŘIPRAVTE SI  PÍSEMNOU  FORMOU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VYSVĚTLENÍ FUNKCE  JEDNOTLIVÝCH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PŘÍSTROJŮ  A  ZAPOJENÍ.</a:t>
            </a:r>
          </a:p>
        </p:txBody>
      </p:sp>
    </p:spTree>
    <p:extLst>
      <p:ext uri="{BB962C8B-B14F-4D97-AF65-F5344CB8AC3E}">
        <p14:creationId xmlns:p14="http://schemas.microsoft.com/office/powerpoint/2010/main" val="943514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0" y="307620"/>
            <a:ext cx="9135126" cy="6460685"/>
          </a:xfrm>
          <a:prstGeom prst="rect">
            <a:avLst/>
          </a:prstGeom>
        </p:spPr>
      </p:pic>
      <p:sp>
        <p:nvSpPr>
          <p:cNvPr id="3" name="Šipka doleva 2"/>
          <p:cNvSpPr/>
          <p:nvPr/>
        </p:nvSpPr>
        <p:spPr>
          <a:xfrm>
            <a:off x="3572086" y="95685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HVA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Šipka doleva 4"/>
          <p:cNvSpPr/>
          <p:nvPr/>
        </p:nvSpPr>
        <p:spPr>
          <a:xfrm>
            <a:off x="3572086" y="188213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RVT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Šipka doleva 6"/>
          <p:cNvSpPr/>
          <p:nvPr/>
        </p:nvSpPr>
        <p:spPr>
          <a:xfrm>
            <a:off x="3572086" y="2797141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LOR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Šipka doleva 7"/>
          <p:cNvSpPr/>
          <p:nvPr/>
        </p:nvSpPr>
        <p:spPr>
          <a:xfrm>
            <a:off x="3583715" y="358820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SVJ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Šipka doleva 8"/>
          <p:cNvSpPr/>
          <p:nvPr/>
        </p:nvSpPr>
        <p:spPr>
          <a:xfrm>
            <a:off x="3601935" y="4437112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SVD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Šipka doleva 9"/>
          <p:cNvSpPr/>
          <p:nvPr/>
        </p:nvSpPr>
        <p:spPr>
          <a:xfrm>
            <a:off x="3583715" y="522920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ŠVR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Šipka doleva 10"/>
          <p:cNvSpPr/>
          <p:nvPr/>
        </p:nvSpPr>
        <p:spPr>
          <a:xfrm>
            <a:off x="3572086" y="602128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PVD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30" y="198657"/>
            <a:ext cx="138417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bdélník 5"/>
          <p:cNvSpPr/>
          <p:nvPr/>
        </p:nvSpPr>
        <p:spPr>
          <a:xfrm>
            <a:off x="309532" y="242591"/>
            <a:ext cx="1361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1727321" y="307620"/>
            <a:ext cx="29530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SPRÁVNĚ  VYBRANÉ  </a:t>
            </a:r>
            <a:r>
              <a:rPr lang="cs-CZ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KOMPONENTY</a:t>
            </a:r>
            <a:endParaRPr lang="cs-CZ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4932039" y="399953"/>
            <a:ext cx="1685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PROVEDENÍ :</a:t>
            </a:r>
            <a:endParaRPr lang="cs-CZ" dirty="0"/>
          </a:p>
        </p:txBody>
      </p:sp>
      <p:sp>
        <p:nvSpPr>
          <p:cNvPr id="12" name="Obdélník 11"/>
          <p:cNvSpPr/>
          <p:nvPr/>
        </p:nvSpPr>
        <p:spPr>
          <a:xfrm>
            <a:off x="4932039" y="655857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VÝBĚR  PŘÍSTROJŮ  DLE  ZADÁNÍ :</a:t>
            </a: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4" name="Obrázek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089" y="780414"/>
            <a:ext cx="1404495" cy="920436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08" y="5864083"/>
            <a:ext cx="3416871" cy="795259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4" y="3593235"/>
            <a:ext cx="2106447" cy="2178344"/>
          </a:xfrm>
          <a:prstGeom prst="rect">
            <a:avLst/>
          </a:prstGeom>
        </p:spPr>
      </p:pic>
      <p:pic>
        <p:nvPicPr>
          <p:cNvPr id="17" name="Obrázek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897" y="4976658"/>
            <a:ext cx="892870" cy="1070098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281773"/>
            <a:ext cx="1440159" cy="1694885"/>
          </a:xfrm>
          <a:prstGeom prst="rect">
            <a:avLst/>
          </a:prstGeom>
        </p:spPr>
      </p:pic>
      <p:pic>
        <p:nvPicPr>
          <p:cNvPr id="19" name="Obrázek 1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336" y="2086467"/>
            <a:ext cx="771994" cy="1170354"/>
          </a:xfrm>
          <a:prstGeom prst="rect">
            <a:avLst/>
          </a:prstGeom>
        </p:spPr>
      </p:pic>
      <p:pic>
        <p:nvPicPr>
          <p:cNvPr id="20" name="Obrázek 1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75" y="1199172"/>
            <a:ext cx="920269" cy="1774591"/>
          </a:xfrm>
          <a:prstGeom prst="rect">
            <a:avLst/>
          </a:prstGeom>
        </p:spPr>
      </p:pic>
      <p:sp>
        <p:nvSpPr>
          <p:cNvPr id="21" name="Obdélník 20"/>
          <p:cNvSpPr/>
          <p:nvPr/>
        </p:nvSpPr>
        <p:spPr>
          <a:xfrm>
            <a:off x="4860032" y="5084405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ŠKRTÍCÍ  VENTIL  RUČNÍ  (1/2)</a:t>
            </a:r>
          </a:p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POPSÁN  JIŽ  V ÚLOZE  1,3,4,5,6,7,8,9,10,11,12</a:t>
            </a:r>
          </a:p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13,14,15,16,17,19</a:t>
            </a:r>
            <a:endParaRPr lang="cs-CZ" dirty="0"/>
          </a:p>
        </p:txBody>
      </p:sp>
      <p:sp>
        <p:nvSpPr>
          <p:cNvPr id="22" name="Obdélník 21"/>
          <p:cNvSpPr/>
          <p:nvPr/>
        </p:nvSpPr>
        <p:spPr>
          <a:xfrm>
            <a:off x="4871356" y="5853846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MOTOR  LINEÁRNÍ  BISTABILNÍ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POPSÁN  A POUŽIT  V JIŽ ÚLOZE  1,3,4,5,7,8,9,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10</a:t>
            </a:r>
            <a:r>
              <a:rPr lang="cs-CZ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11,12,13,14,15,16,17,19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délník 22"/>
          <p:cNvSpPr/>
          <p:nvPr/>
        </p:nvSpPr>
        <p:spPr>
          <a:xfrm>
            <a:off x="4932039" y="4452831"/>
            <a:ext cx="40345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SELENOID  DVOJČINNÝ  VENTIL   (5/2) 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24" name="Obdélník 23"/>
          <p:cNvSpPr/>
          <p:nvPr/>
        </p:nvSpPr>
        <p:spPr>
          <a:xfrm>
            <a:off x="4932039" y="4691147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 4,5,7,10,12,13,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15,19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bdélník 24"/>
          <p:cNvSpPr/>
          <p:nvPr/>
        </p:nvSpPr>
        <p:spPr>
          <a:xfrm>
            <a:off x="4932039" y="3551774"/>
            <a:ext cx="41483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SOLENOID  JEDNOČINNÝ   VENTIL  (5/2)</a:t>
            </a:r>
          </a:p>
        </p:txBody>
      </p:sp>
      <p:sp>
        <p:nvSpPr>
          <p:cNvPr id="26" name="Obdélník 25"/>
          <p:cNvSpPr/>
          <p:nvPr/>
        </p:nvSpPr>
        <p:spPr>
          <a:xfrm>
            <a:off x="4932039" y="3765059"/>
            <a:ext cx="33404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3,8,9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Obdélník 26"/>
          <p:cNvSpPr/>
          <p:nvPr/>
        </p:nvSpPr>
        <p:spPr>
          <a:xfrm>
            <a:off x="4940517" y="2627864"/>
            <a:ext cx="34227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LOGICKÁ  FUNKCE  (OR)  NEBO </a:t>
            </a:r>
            <a:endParaRPr lang="cs-CZ" dirty="0"/>
          </a:p>
        </p:txBody>
      </p:sp>
      <p:sp>
        <p:nvSpPr>
          <p:cNvPr id="28" name="Obdélník 27"/>
          <p:cNvSpPr/>
          <p:nvPr/>
        </p:nvSpPr>
        <p:spPr>
          <a:xfrm>
            <a:off x="4942600" y="2888237"/>
            <a:ext cx="40361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6,7,8,9,10,19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bdélník 28"/>
          <p:cNvSpPr/>
          <p:nvPr/>
        </p:nvSpPr>
        <p:spPr>
          <a:xfrm>
            <a:off x="4940517" y="967334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HLAVNÍ  VENTIL S  ARETACÍ (3/2) </a:t>
            </a:r>
          </a:p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POUŽIT  V  ÚLOZE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1,2,3,4,5,6,7,8,         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9,10,11,12,13,14,15,16,17,18,19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30" name="Obdélník 29"/>
          <p:cNvSpPr/>
          <p:nvPr/>
        </p:nvSpPr>
        <p:spPr>
          <a:xfrm>
            <a:off x="4940517" y="1793912"/>
            <a:ext cx="36835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  VENTIL  TLAČÍTKOVÝ  (3/2)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31" name="Obdélník 30"/>
          <p:cNvSpPr/>
          <p:nvPr/>
        </p:nvSpPr>
        <p:spPr>
          <a:xfrm>
            <a:off x="4942600" y="2054584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 5,6,7,8,9,10,12,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13,15,19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382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9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1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" y="-1"/>
            <a:ext cx="4737032" cy="6858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2512"/>
            <a:ext cx="14401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bdélník 2"/>
          <p:cNvSpPr/>
          <p:nvPr/>
        </p:nvSpPr>
        <p:spPr>
          <a:xfrm>
            <a:off x="304213" y="256446"/>
            <a:ext cx="1361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6" name="Obdélník 5"/>
          <p:cNvSpPr/>
          <p:nvPr/>
        </p:nvSpPr>
        <p:spPr>
          <a:xfrm>
            <a:off x="202084" y="1415851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3923927" y="1412776"/>
            <a:ext cx="553358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202084" y="5661649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</a:p>
        </p:txBody>
      </p:sp>
      <p:sp>
        <p:nvSpPr>
          <p:cNvPr id="9" name="Obdélník 8"/>
          <p:cNvSpPr/>
          <p:nvPr/>
        </p:nvSpPr>
        <p:spPr>
          <a:xfrm>
            <a:off x="1112126" y="2348880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</a:p>
        </p:txBody>
      </p:sp>
      <p:sp>
        <p:nvSpPr>
          <p:cNvPr id="10" name="Obdélník 9"/>
          <p:cNvSpPr/>
          <p:nvPr/>
        </p:nvSpPr>
        <p:spPr>
          <a:xfrm>
            <a:off x="3059832" y="2348879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</a:t>
            </a:r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961645" y="5437103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1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3612816" y="5450184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</a:t>
            </a:r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2091837" y="4797152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362508" y="3098612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3650454" y="3182778"/>
            <a:ext cx="553358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373727" y="4952760"/>
            <a:ext cx="54213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SVJ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3318925" y="4706299"/>
            <a:ext cx="54213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SVJ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8" name="Obdélník 17"/>
          <p:cNvSpPr/>
          <p:nvPr/>
        </p:nvSpPr>
        <p:spPr>
          <a:xfrm>
            <a:off x="1907704" y="332851"/>
            <a:ext cx="25362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SPRÁVNÉ  PROPOJENÍ  ÚLOHY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4860032" y="332851"/>
            <a:ext cx="4176464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ÚLOHY: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1/  PNEU -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MOTORY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LINEÁRNÍ  BISTASTABILNÍ   PVD  (PNEU -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VÁLCE)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PERMANENTNÍMI  MAGNETY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(KROUŽKEM) NA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PÍSTU.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2/ ŠKRTÍCÍ  VENTILY  ŠVR  RUČNĚ  NASTAVITELNÉ ( PRO REGULACI VÝSUNUTÍ      A  ZASUNUTÍ PÍSTNICE ). </a:t>
            </a:r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 SELENOIDOVÝ  DVOJČINNÝ  VENTIL SVD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NEPŘÍMÉ OVLÁDÁNÍ 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4/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LOGICKÁ  FUNKCE  (LOR) NEBO UMOŽNÍ          OVLÁDÁNÍ TLAČÍTKY ZE DVOU MÍST.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SELENOIDOVÝ  JEDNOČINNÝ  VENTIL  SVJ MONOSTABILNÍ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(3/2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VÝFUK PŘES  VÝSTUPY 1-4 ,  ZÁFUK 1-2, ODFUK VYSUNUTÍ  2-3, ODFUK ZASUNUTÍ 4-5, SIGNÁL VÝFUKU LEVÁ (S), ZÁFUK AUTOMATICKY PRUŽINOU.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6/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 OVLÁDANÉ  VENTILY  RVT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BEZ  ARETACE 3/2  (STISKACÍ S NÁVRATEM), S  JEDNÍM TLUMIČEM   HLUKU PRO ODFUK  ZBYTKOVÉHO TLAKU MEZI VENTIL  A LOGICKOU FUNKCÍ.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7/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HLAVNÍ  VENTIL  HVA  (PÁČKOVÝ)  3/2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 OVLÁDANÝ S PŘÍVODEM  ZDROJE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MÉDIA .</a:t>
            </a:r>
            <a:endParaRPr lang="cs-CZ" dirty="0">
              <a:solidFill>
                <a:prstClr val="black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62732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4114"/>
            <a:ext cx="4737032" cy="6843886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834" y="212512"/>
            <a:ext cx="1392846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348369" y="230833"/>
            <a:ext cx="1361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6" name="Obdélník 5"/>
          <p:cNvSpPr/>
          <p:nvPr/>
        </p:nvSpPr>
        <p:spPr>
          <a:xfrm>
            <a:off x="179512" y="1412776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3923928" y="1412776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205855" y="5640342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</a:p>
        </p:txBody>
      </p:sp>
      <p:sp>
        <p:nvSpPr>
          <p:cNvPr id="9" name="Obdélník 8"/>
          <p:cNvSpPr/>
          <p:nvPr/>
        </p:nvSpPr>
        <p:spPr>
          <a:xfrm>
            <a:off x="1907704" y="5517231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1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3376983" y="5517230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1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362508" y="3098612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3650454" y="3182778"/>
            <a:ext cx="553358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373728" y="4952760"/>
            <a:ext cx="530916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SVJ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3287077" y="4708811"/>
            <a:ext cx="53091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SVJ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2087829" y="4822396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 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1138323" y="2378168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</a:p>
        </p:txBody>
      </p:sp>
      <p:sp>
        <p:nvSpPr>
          <p:cNvPr id="17" name="Obdélník 16"/>
          <p:cNvSpPr/>
          <p:nvPr/>
        </p:nvSpPr>
        <p:spPr>
          <a:xfrm>
            <a:off x="3010398" y="2378169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</a:t>
            </a:r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426" y="1013616"/>
            <a:ext cx="10731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649201" y="1029293"/>
            <a:ext cx="10731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506700" y="653254"/>
            <a:ext cx="712787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74" y="669712"/>
            <a:ext cx="712787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461598" y="666745"/>
            <a:ext cx="712787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036" y="648489"/>
            <a:ext cx="712787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ovéPole 23"/>
          <p:cNvSpPr txBox="1"/>
          <p:nvPr/>
        </p:nvSpPr>
        <p:spPr>
          <a:xfrm>
            <a:off x="1907704" y="292388"/>
            <a:ext cx="1140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</a:t>
            </a:r>
            <a:endParaRPr lang="cs-CZ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3293446" y="287223"/>
            <a:ext cx="12242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VYSUNUTÍ</a:t>
            </a:r>
            <a:endParaRPr lang="cs-CZ" sz="1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Obdélník 25"/>
          <p:cNvSpPr/>
          <p:nvPr/>
        </p:nvSpPr>
        <p:spPr>
          <a:xfrm>
            <a:off x="1907704" y="6041033"/>
            <a:ext cx="227979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PŘI  VYSUNUTÍ </a:t>
            </a:r>
          </a:p>
        </p:txBody>
      </p:sp>
      <p:sp>
        <p:nvSpPr>
          <p:cNvPr id="27" name="Obdélník 26"/>
          <p:cNvSpPr/>
          <p:nvPr/>
        </p:nvSpPr>
        <p:spPr>
          <a:xfrm>
            <a:off x="1896150" y="6351565"/>
            <a:ext cx="22284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PŘI  ZASUNUTÍ</a:t>
            </a:r>
          </a:p>
        </p:txBody>
      </p:sp>
      <p:sp>
        <p:nvSpPr>
          <p:cNvPr id="19" name="TextovéPole 18"/>
          <p:cNvSpPr txBox="1"/>
          <p:nvPr/>
        </p:nvSpPr>
        <p:spPr>
          <a:xfrm>
            <a:off x="4860032" y="292388"/>
            <a:ext cx="4176464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FUNKCE  ZAPOJENÍ :</a:t>
            </a:r>
          </a:p>
          <a:p>
            <a:pPr lvl="0"/>
            <a:r>
              <a:rPr lang="cs-CZ" dirty="0">
                <a:solidFill>
                  <a:prstClr val="black"/>
                </a:solidFill>
              </a:rPr>
              <a:t>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POSTUP SPÍNÁNÍ  A  STAVY VENTILŮ:</a:t>
            </a:r>
          </a:p>
          <a:p>
            <a:pPr lvl="0"/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 HLAVNÍ VENTIL  (HVA1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PŘÍVOD VZDUCHU.</a:t>
            </a:r>
          </a:p>
          <a:p>
            <a:pPr lvl="0"/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2/  SEPNUTÍM  RUČNÍHO  VENTILU  (RTV 1),</a:t>
            </a:r>
          </a:p>
          <a:p>
            <a:pPr lvl="0"/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NEBO (RTV 1) NEZÁVISLE PŘIVÁDÍME  TLAK </a:t>
            </a:r>
          </a:p>
          <a:p>
            <a:pPr lvl="0"/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 VENTIL  (SVD 1) CESTA 1-2, DÁLE NA ŘÍDÍCÍ VSTUP (S) VENTILU (SVD 2) K OTEVŘENÍ CESTY 1- 4, TLAK SE ROZVÁDÍ  PŘES VENTIL (SVD 2) CESTOU 1- 4 JEDNAK NA PNEUMOTORY (PDV 1)  A (PDV 2) PŘES VENTIL  (ŠVR 1) A ZÁROVEŇ JAKO PŘÍVOD TLAKU PRO VENTIL (SVJ 2). PÍSTY SE VYSUNOU.</a:t>
            </a:r>
          </a:p>
          <a:p>
            <a:pPr lvl="0"/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3/  OPĚTOVNÝM STISKEM LIBOVOLNÉHO TLAČÍTKA JE OTEVŘENA CESTA 1- 4 VENTILU (SVD 2) A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PNEUMOTORY SE ZASUNUJÍ. VENTILY (SVJ 1)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(SVJ 2) ZAJIŠŤUJÍ VZÁJEMNÉ PŘESTAVĚNÍ, VENTILY JSOU KONSTRUKCE 3/2 S VRATNOU PRUŽINOU, K PŘEKLÁPĚNÍ DOCHÁZÍ AUTOMATICKY, PŘÍVOD NA VENTILY (SVJ 1) A (SVJ 2) JE PŘIVEDEN Z ODBOČEK PŘED </a:t>
            </a:r>
            <a:r>
              <a:rPr lang="cs-CZ" sz="1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ŠKRTIČI </a:t>
            </a:r>
          </a:p>
          <a:p>
            <a:pPr lvl="0"/>
            <a:r>
              <a:rPr lang="cs-CZ" sz="1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ŠVR 1) A (ŠVR 2).</a:t>
            </a:r>
          </a:p>
          <a:p>
            <a:pPr lvl="0"/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4/   PŘI OPĚTOVNÉM STISKNUTÍ  LIBOVOLNÉHO TLAČÍTKA (RVT 1) A (RVT 2),       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LOGICKÁ FUNKCE „OR“ ZAJISTÍ PARALELNÍ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PŘÍVOD NA VENTIL (SVD 1).      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337" y="5198981"/>
            <a:ext cx="481013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829" y="5206780"/>
            <a:ext cx="481013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663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44444E-6 L 0.04948 0.002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5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948 0.00277 L 0.00156 0.0006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6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85185E-6 L 0.07517 0.0013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50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96296E-6 L 0.07882 2.96296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4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7037E-6 L -0.07292 0.0006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46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96296E-6 L -0.07101 2.96296E-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70028E-8 L 0.04948 0.0027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5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91 0.00208 L 4.72222E-6 3.70028E-8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6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77505E-6 L -0.05087 0.0006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2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82 -2.38834E-6 L 0.00208 -2.38834E-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3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33333E-6 L 0.05105 0.0011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2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101 2.96296E-6 L -8.33333E-7 2.96296E-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5576" y="1334480"/>
            <a:ext cx="732747" cy="1168042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08872">
            <a:off x="3813000" y="1290812"/>
            <a:ext cx="1329222" cy="1255376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0582">
            <a:off x="7511328" y="1381458"/>
            <a:ext cx="861571" cy="1218731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141768" y="159125"/>
            <a:ext cx="889472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CVIČENÍ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INTERAKCE -  ZHODNOCENÍ - 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ZÁVĚR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41768" y="518084"/>
            <a:ext cx="8894728" cy="55399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OTÁZKY  K  ÚLOZE č.20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1.)  ROZBOČOVAČ  VZDUCHU  1/8 – 4/6  SE NACHÁZÍ  NA OBRÁZKU ? </a:t>
            </a:r>
            <a:endParaRPr lang="cs-CZ" sz="1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98996" y="3094608"/>
            <a:ext cx="8937500" cy="33855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.)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TOUTO ZNAČKOU                 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VE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SCHÉMATECH ÚPRAVNÉ ČÁSTI  JE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? 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98997" y="4684494"/>
            <a:ext cx="8937500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3.) LOGICKÁ FUNKCE „OR“ ZNAMENÁ ? 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41768" y="1268760"/>
            <a:ext cx="613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202450" y="3599549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202449" y="5200967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</p:txBody>
      </p:sp>
      <p:sp>
        <p:nvSpPr>
          <p:cNvPr id="12" name="Obdélník 11"/>
          <p:cNvSpPr/>
          <p:nvPr/>
        </p:nvSpPr>
        <p:spPr>
          <a:xfrm>
            <a:off x="3379056" y="1285190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3355933" y="3601133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3379056" y="5217885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6516216" y="1330303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6516215" y="3599549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6516214" y="5200967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842003"/>
            <a:ext cx="936104" cy="862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ovéPole 17"/>
          <p:cNvSpPr txBox="1"/>
          <p:nvPr/>
        </p:nvSpPr>
        <p:spPr>
          <a:xfrm>
            <a:off x="3848376" y="3645716"/>
            <a:ext cx="21255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ODLUČOVAČ </a:t>
            </a:r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VODY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6976406" y="3601133"/>
            <a:ext cx="1268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FILTR</a:t>
            </a:r>
          </a:p>
        </p:txBody>
      </p:sp>
      <p:sp>
        <p:nvSpPr>
          <p:cNvPr id="22" name="TextovéPole 21"/>
          <p:cNvSpPr txBox="1"/>
          <p:nvPr/>
        </p:nvSpPr>
        <p:spPr>
          <a:xfrm>
            <a:off x="613132" y="3645716"/>
            <a:ext cx="2484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FILTR  S AUTOMATICKÝM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ODLUČOVAČEM  VODY 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826147" y="5217885"/>
            <a:ext cx="2341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 SEBOU SÉRIOVÉ ZAPOJENÍ 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3914944" y="5234010"/>
            <a:ext cx="15121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VEDLE SEBE PARALELNÍ ZAPOJENÍ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7095532" y="5214325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PAMĚŤOVÁ FUNKCE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424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3260</TotalTime>
  <Words>1402</Words>
  <Application>Microsoft Office PowerPoint</Application>
  <PresentationFormat>Předvádění na obrazovce (4:3)</PresentationFormat>
  <Paragraphs>243</Paragraphs>
  <Slides>10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10</vt:i4>
      </vt:variant>
    </vt:vector>
  </HeadingPairs>
  <TitlesOfParts>
    <vt:vector size="12" baseType="lpstr">
      <vt:lpstr>Motiv systému Office</vt:lpstr>
      <vt:lpstr>1_Motiv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EU_7</dc:creator>
  <cp:lastModifiedBy>EU_7</cp:lastModifiedBy>
  <cp:revision>96</cp:revision>
  <dcterms:created xsi:type="dcterms:W3CDTF">2014-01-18T18:30:07Z</dcterms:created>
  <dcterms:modified xsi:type="dcterms:W3CDTF">2014-09-02T12:08:43Z</dcterms:modified>
</cp:coreProperties>
</file>