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13"/>
  </p:notesMasterIdLst>
  <p:sldIdLst>
    <p:sldId id="261" r:id="rId3"/>
    <p:sldId id="262" r:id="rId4"/>
    <p:sldId id="263" r:id="rId5"/>
    <p:sldId id="259" r:id="rId6"/>
    <p:sldId id="256" r:id="rId7"/>
    <p:sldId id="257" r:id="rId8"/>
    <p:sldId id="258" r:id="rId9"/>
    <p:sldId id="260" r:id="rId10"/>
    <p:sldId id="265" r:id="rId11"/>
    <p:sldId id="264" r:id="rId12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Výchozí oddíl" id="{F1F90E55-4B51-44D7-87EB-4A69AE37555A}">
          <p14:sldIdLst>
            <p14:sldId id="261"/>
            <p14:sldId id="262"/>
            <p14:sldId id="263"/>
            <p14:sldId id="259"/>
            <p14:sldId id="256"/>
            <p14:sldId id="257"/>
            <p14:sldId id="258"/>
            <p14:sldId id="260"/>
            <p14:sldId id="265"/>
            <p14:sldId id="264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1236" y="1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A90D11C-457E-4BB5-BB1A-312FFC39B65D}" type="datetimeFigureOut">
              <a:rPr lang="cs-CZ" smtClean="0"/>
              <a:t>2. 9. 2014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15D8AB9-71A8-4611-B5E2-8D56A484A64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475813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5D8AB9-71A8-4611-B5E2-8D56A484A64C}" type="slidenum">
              <a:rPr lang="cs-CZ" smtClean="0"/>
              <a:t>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4853380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5D8AB9-71A8-4611-B5E2-8D56A484A64C}" type="slidenum">
              <a:rPr lang="cs-CZ" smtClean="0"/>
              <a:t>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08564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6FF5B-16F7-4E48-9427-D26E4709FB1B}" type="datetimeFigureOut">
              <a:rPr lang="cs-CZ" smtClean="0"/>
              <a:t>2. 9. 2014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D320EC-CE39-43C6-B169-5CB2B91EBEB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962472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6FF5B-16F7-4E48-9427-D26E4709FB1B}" type="datetimeFigureOut">
              <a:rPr lang="cs-CZ" smtClean="0"/>
              <a:t>2. 9. 2014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D320EC-CE39-43C6-B169-5CB2B91EBEB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44330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6FF5B-16F7-4E48-9427-D26E4709FB1B}" type="datetimeFigureOut">
              <a:rPr lang="cs-CZ" smtClean="0"/>
              <a:t>2. 9. 2014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D320EC-CE39-43C6-B169-5CB2B91EBEB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4809941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2CF1D-CA19-470F-A2B2-231D1ADCC0D6}" type="datetimeFigureOut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2. 9. 2014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78287-CA6F-4334-9C17-9F7F7146A3A4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842199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2CF1D-CA19-470F-A2B2-231D1ADCC0D6}" type="datetimeFigureOut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2. 9. 2014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78287-CA6F-4334-9C17-9F7F7146A3A4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869869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2CF1D-CA19-470F-A2B2-231D1ADCC0D6}" type="datetimeFigureOut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2. 9. 2014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78287-CA6F-4334-9C17-9F7F7146A3A4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050743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2CF1D-CA19-470F-A2B2-231D1ADCC0D6}" type="datetimeFigureOut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2. 9. 2014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78287-CA6F-4334-9C17-9F7F7146A3A4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827359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2CF1D-CA19-470F-A2B2-231D1ADCC0D6}" type="datetimeFigureOut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2. 9. 2014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78287-CA6F-4334-9C17-9F7F7146A3A4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072029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2CF1D-CA19-470F-A2B2-231D1ADCC0D6}" type="datetimeFigureOut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2. 9. 2014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78287-CA6F-4334-9C17-9F7F7146A3A4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352597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2CF1D-CA19-470F-A2B2-231D1ADCC0D6}" type="datetimeFigureOut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2. 9. 2014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78287-CA6F-4334-9C17-9F7F7146A3A4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235924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2CF1D-CA19-470F-A2B2-231D1ADCC0D6}" type="datetimeFigureOut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2. 9. 2014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78287-CA6F-4334-9C17-9F7F7146A3A4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93274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6FF5B-16F7-4E48-9427-D26E4709FB1B}" type="datetimeFigureOut">
              <a:rPr lang="cs-CZ" smtClean="0"/>
              <a:t>2. 9. 2014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D320EC-CE39-43C6-B169-5CB2B91EBEB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0304989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2CF1D-CA19-470F-A2B2-231D1ADCC0D6}" type="datetimeFigureOut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2. 9. 2014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78287-CA6F-4334-9C17-9F7F7146A3A4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350114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2CF1D-CA19-470F-A2B2-231D1ADCC0D6}" type="datetimeFigureOut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2. 9. 2014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78287-CA6F-4334-9C17-9F7F7146A3A4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982775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2CF1D-CA19-470F-A2B2-231D1ADCC0D6}" type="datetimeFigureOut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2. 9. 2014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78287-CA6F-4334-9C17-9F7F7146A3A4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2794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6FF5B-16F7-4E48-9427-D26E4709FB1B}" type="datetimeFigureOut">
              <a:rPr lang="cs-CZ" smtClean="0"/>
              <a:t>2. 9. 2014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D320EC-CE39-43C6-B169-5CB2B91EBEB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476065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6FF5B-16F7-4E48-9427-D26E4709FB1B}" type="datetimeFigureOut">
              <a:rPr lang="cs-CZ" smtClean="0"/>
              <a:t>2. 9. 2014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D320EC-CE39-43C6-B169-5CB2B91EBEB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601232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6FF5B-16F7-4E48-9427-D26E4709FB1B}" type="datetimeFigureOut">
              <a:rPr lang="cs-CZ" smtClean="0"/>
              <a:t>2. 9. 2014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D320EC-CE39-43C6-B169-5CB2B91EBEB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509923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6FF5B-16F7-4E48-9427-D26E4709FB1B}" type="datetimeFigureOut">
              <a:rPr lang="cs-CZ" smtClean="0"/>
              <a:t>2. 9. 2014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D320EC-CE39-43C6-B169-5CB2B91EBEB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969152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6FF5B-16F7-4E48-9427-D26E4709FB1B}" type="datetimeFigureOut">
              <a:rPr lang="cs-CZ" smtClean="0"/>
              <a:t>2. 9. 2014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D320EC-CE39-43C6-B169-5CB2B91EBEB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181021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6FF5B-16F7-4E48-9427-D26E4709FB1B}" type="datetimeFigureOut">
              <a:rPr lang="cs-CZ" smtClean="0"/>
              <a:t>2. 9. 2014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D320EC-CE39-43C6-B169-5CB2B91EBEB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178346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6FF5B-16F7-4E48-9427-D26E4709FB1B}" type="datetimeFigureOut">
              <a:rPr lang="cs-CZ" smtClean="0"/>
              <a:t>2. 9. 2014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D320EC-CE39-43C6-B169-5CB2B91EBEB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896073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66FF5B-16F7-4E48-9427-D26E4709FB1B}" type="datetimeFigureOut">
              <a:rPr lang="cs-CZ" smtClean="0"/>
              <a:t>2. 9. 2014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D320EC-CE39-43C6-B169-5CB2B91EBEB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603509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32CF1D-CA19-470F-A2B2-231D1ADCC0D6}" type="datetimeFigureOut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2. 9. 2014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978287-CA6F-4334-9C17-9F7F7146A3A4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6493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4.png"/><Relationship Id="rId7" Type="http://schemas.openxmlformats.org/officeDocument/2006/relationships/image" Target="../media/image10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png"/><Relationship Id="rId9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4.png"/><Relationship Id="rId7" Type="http://schemas.openxmlformats.org/officeDocument/2006/relationships/image" Target="../media/image1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png"/><Relationship Id="rId11" Type="http://schemas.openxmlformats.org/officeDocument/2006/relationships/image" Target="../media/image19.png"/><Relationship Id="rId5" Type="http://schemas.openxmlformats.org/officeDocument/2006/relationships/image" Target="../media/image7.png"/><Relationship Id="rId10" Type="http://schemas.openxmlformats.org/officeDocument/2006/relationships/image" Target="../media/image18.png"/><Relationship Id="rId4" Type="http://schemas.openxmlformats.org/officeDocument/2006/relationships/image" Target="../media/image13.png"/><Relationship Id="rId9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3.png"/><Relationship Id="rId4" Type="http://schemas.openxmlformats.org/officeDocument/2006/relationships/image" Target="../media/image2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Group 46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8059930"/>
              </p:ext>
            </p:extLst>
          </p:nvPr>
        </p:nvGraphicFramePr>
        <p:xfrm>
          <a:off x="533400" y="2132856"/>
          <a:ext cx="8001000" cy="4381567"/>
        </p:xfrm>
        <a:graphic>
          <a:graphicData uri="http://schemas.openxmlformats.org/drawingml/2006/table">
            <a:tbl>
              <a:tblPr/>
              <a:tblGrid>
                <a:gridCol w="2535238"/>
                <a:gridCol w="5465762"/>
              </a:tblGrid>
              <a:tr h="53414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ŠKOLA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Střední škola elektrotechnická, Ostrava, Na Jízdárně 30, p. o.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ČÍSLO PROJEKTU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CZ.1.07/1.5.00/34.0965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ČÍSLO VM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VY_32_INOVACE_477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NÁZEV VM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cs-CZ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OVLÁDÁNÍ  DVOJČINNÉHO  PNEU -  MOTORU,  POMOCÍ  RUČNÍHO  ARETOVANÉHO  VENTILU,  ŠKRTÍCÍCH  VENTILŮ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cs-CZ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A  REGULAČNÍHO  VENTILU  TLAKU  PRO  NÁVRAT  ZPĚT                       MENŠÍ  SILOU.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AUTOR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Richard WITTEK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DATUM VYTVOŘENÍ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1.4. 2014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ROČNÍK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cs-CZ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</a:rPr>
                        <a:t>3. a 4. </a:t>
                      </a:r>
                      <a:r>
                        <a:rPr kumimoji="0" lang="cs-CZ" sz="14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</a:rPr>
                        <a:t>ročníky  maturitních oborů  elektrotechnických  škol 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1641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VZDĚLÁVACÍ OBLAST/</a:t>
                      </a:r>
                      <a:b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</a:b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KLÍČOVÁ SLOVA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cs-CZ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</a:rPr>
                        <a:t> PNEUMATIKA  PRO  AUTOMATIZACI, PNEU-MOTOR, PNEU- VENTIL, PNEU-SNÍMAČ, VAKUOVÝ EJEKTOR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3" name="Obrázek 4" descr="OPVK_hor_zakladni_logolink_CMYK_cz.t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304800"/>
            <a:ext cx="802005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274210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/>
          <p:cNvSpPr txBox="1"/>
          <p:nvPr/>
        </p:nvSpPr>
        <p:spPr>
          <a:xfrm>
            <a:off x="251520" y="188640"/>
            <a:ext cx="8568952" cy="338554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lvl="0"/>
            <a:r>
              <a:rPr lang="cs-CZ" sz="1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                                       SEZNAM </a:t>
            </a:r>
            <a:r>
              <a:rPr lang="cs-CZ" sz="1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POUŽITÝCH </a:t>
            </a:r>
            <a:r>
              <a:rPr lang="cs-CZ" sz="1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ZDROJŮ</a:t>
            </a:r>
            <a:endParaRPr lang="cs-CZ" sz="1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ovéPole 2"/>
          <p:cNvSpPr txBox="1"/>
          <p:nvPr/>
        </p:nvSpPr>
        <p:spPr>
          <a:xfrm>
            <a:off x="261988" y="527194"/>
            <a:ext cx="8568952" cy="6124754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POUŽITÁ LITERATURA: </a:t>
            </a:r>
          </a:p>
          <a:p>
            <a:pPr lvl="0"/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 smtClean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 smtClean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 smtClean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 smtClean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smtClean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 smtClean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FOTODOKUMENTACE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:    VLASTNÍ MATERIÁLY,  POŘÍZENÉ  NA  AUTOMATIZOVANÉ  LINCE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                                         A  PANELU  PRACOVIŠTĚ  PNEUMATICKÝCH  SYSTÉMŮ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                                         (žáci 4.roč. 18 let , souhlasili s uveřejněním  svých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fotografií) </a:t>
            </a:r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AUTOR PROHLAŠUJE, ŽE ŘÁDNĚ UVEDL VŠECHNY POUŽITÉ ZDROJE.</a:t>
            </a:r>
            <a:b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</a:b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POKUD NENÍ UVEDENO JINAK, POUŽITÝ MATERIÁL JE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 Z VLASTNÍCH 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ZDROJŮ AUTORA</a:t>
            </a:r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 smtClean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ovéPole 4"/>
          <p:cNvSpPr txBox="1"/>
          <p:nvPr/>
        </p:nvSpPr>
        <p:spPr>
          <a:xfrm>
            <a:off x="323528" y="1556792"/>
            <a:ext cx="8424936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ING.SÝKOROVÁ. </a:t>
            </a:r>
            <a:r>
              <a:rPr lang="cs-CZ" sz="14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ÚLOHY A ZAPOJENÍ, ZÁKLADNÍ A POKROČILÉ PNEUMATICKÉ SYSTÉMY</a:t>
            </a:r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1. vyd. Ostrava, 2012.</a:t>
            </a:r>
          </a:p>
          <a:p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MOC, Pavel. </a:t>
            </a:r>
            <a:r>
              <a:rPr lang="cs-CZ" sz="14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ELEKTROPNEUMATIKA</a:t>
            </a:r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1. vyd. Plzeň.</a:t>
            </a:r>
          </a:p>
          <a:p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BEUTH BERLIN. </a:t>
            </a:r>
            <a:r>
              <a:rPr lang="cs-CZ" sz="14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PNEUMATIK , PNEUMATICHE STEUERUNGEN</a:t>
            </a:r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[sborník]. 1. vyd. </a:t>
            </a:r>
            <a:r>
              <a:rPr lang="cs-CZ" sz="14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Berlin</a:t>
            </a:r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1995,                              </a:t>
            </a:r>
            <a:r>
              <a:rPr lang="cs-CZ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</a:t>
            </a:r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100 s. [cit. 2014].</a:t>
            </a:r>
          </a:p>
          <a:p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FESTO DIDACTIC GMBH + CO. </a:t>
            </a:r>
            <a:r>
              <a:rPr lang="cs-CZ" sz="14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KG and </a:t>
            </a:r>
            <a:r>
              <a:rPr lang="cs-CZ" sz="14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ART</a:t>
            </a:r>
            <a:r>
              <a:rPr lang="cs-CZ" sz="14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Systems . </a:t>
            </a:r>
            <a:r>
              <a:rPr lang="cs-CZ" sz="1400" b="1" i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FluidSim</a:t>
            </a:r>
            <a:r>
              <a:rPr lang="cs-CZ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1. vyd. De, 2005.</a:t>
            </a:r>
            <a:endParaRPr lang="cs-CZ" sz="1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211283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élník 1"/>
          <p:cNvSpPr/>
          <p:nvPr/>
        </p:nvSpPr>
        <p:spPr>
          <a:xfrm>
            <a:off x="155106" y="230720"/>
            <a:ext cx="8809382" cy="467051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>
            <a:spAutoFit/>
          </a:bodyPr>
          <a:lstStyle/>
          <a:p>
            <a:pPr algn="ctr" fontAlgn="base">
              <a:lnSpc>
                <a:spcPct val="110000"/>
              </a:lnSpc>
              <a:spcBef>
                <a:spcPts val="1200"/>
              </a:spcBef>
              <a:spcAft>
                <a:spcPct val="0"/>
              </a:spcAft>
            </a:pPr>
            <a:r>
              <a:rPr lang="cs-CZ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ANOTACE</a:t>
            </a:r>
            <a:endParaRPr lang="cs-CZ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Calibri" pitchFamily="34" charset="0"/>
              <a:cs typeface="Arial" panose="020B0604020202020204" pitchFamily="34" charset="0"/>
            </a:endParaRPr>
          </a:p>
        </p:txBody>
      </p:sp>
      <p:sp>
        <p:nvSpPr>
          <p:cNvPr id="4" name="TextovéPole 3"/>
          <p:cNvSpPr txBox="1"/>
          <p:nvPr/>
        </p:nvSpPr>
        <p:spPr>
          <a:xfrm>
            <a:off x="163557" y="692696"/>
            <a:ext cx="8800931" cy="2431435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     ZÁKLADNÍ  PNEUMATICKÉ  ÚLOHY </a:t>
            </a:r>
          </a:p>
          <a:p>
            <a:r>
              <a:rPr lang="cs-CZ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                                                    PRO  AUTOMATIZOVANÉ VÝROBNÍ  LINKY</a:t>
            </a:r>
          </a:p>
          <a:p>
            <a:r>
              <a:rPr lang="cs-CZ" sz="16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URČENO :   </a:t>
            </a:r>
          </a:p>
          <a:p>
            <a:r>
              <a:rPr lang="cs-CZ" sz="16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6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                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PRO  ŽÁKY  STŘEDNÍCH  ELEKTROTECHNICKÝCH  ŠKOL,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3.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 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4.  ROČNÍKŮ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OBORŮ     </a:t>
            </a:r>
          </a:p>
          <a:p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SILNOPROUDÝCH I  SLABOPROUDÝCH UKONČENÝCH MATURITNÍ  ZKOUŠKOU, JAKO  ZÁKLADNÍ SEZNÁMENÍ S  PNEUMATICKÝMI  SYSTÉMY  K  DALŠÍMU  STUDIU  ELEKTRO -  PNEUMATIKY NEBO  PŘÍPADNĚ  HYDRAULIKY A   ELEKTROHYDRAULIKY. ÚLOHY JSOU  ODVOZENY OD PRAKTICKÝCH </a:t>
            </a:r>
          </a:p>
          <a:p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ZAPOJENÍ POUŽÍVANÝCH U  AUTOMATIZOVANÝCH LINEK  A  JSOU ZÁROVEŇ URČENY PRO PRACOVIŠTĚ VYBAVENÁ REÁLNÝMI KOMPONENTY NIKOLI  LABORATORNÍMI PŘÍSTROJI  A KONEKTORY.</a:t>
            </a:r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ovéPole 6"/>
          <p:cNvSpPr txBox="1"/>
          <p:nvPr/>
        </p:nvSpPr>
        <p:spPr>
          <a:xfrm>
            <a:off x="163561" y="3212976"/>
            <a:ext cx="8800927" cy="461665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cs-CZ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                            </a:t>
            </a:r>
            <a:r>
              <a:rPr lang="cs-CZ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METODICKÉ POKYNY</a:t>
            </a:r>
            <a:endParaRPr lang="cs-CZ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ovéPole 9"/>
          <p:cNvSpPr txBox="1"/>
          <p:nvPr/>
        </p:nvSpPr>
        <p:spPr>
          <a:xfrm>
            <a:off x="163562" y="3674641"/>
            <a:ext cx="8800926" cy="2954655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r>
              <a:rPr lang="cs-CZ" sz="16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USPOŘÁDÁNÍ :   </a:t>
            </a:r>
          </a:p>
          <a:p>
            <a:r>
              <a:rPr lang="cs-CZ" sz="16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6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                            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ÚLOHY JSOU POSTUPNĚ SLOŽITĚJŠÍ TAK,  ABY  ŽÁCI POCHOPILI  FUNKCI JEDNOTLIVÝCH KOMPONENTŮ  A  POSTUPNĚ  ROZVÍJELI SVÉ  ZNALOSTI  A  DOVEDNOSTI. PREZENTACE OBSAHUJE NĚKOLIK SNÍMKŮ Z  NICHŽ NĚKTERÉ JSOU VYPRACOVÁNY JAKO ANIMACE, S  NÁZORNOU UKÁZKOU FUNKCE KOMPONENTŮ JEDNOTLIVÝCH ZAPOJENÍ. ŽÁCI JSOU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NĚJŘÍVE  SEZNÁMENÍ SE  ZÁKLADNÍMI INFORMACEMI, NÁŘADÍM, BEZPEČNOSTÍ PRÁCE.</a:t>
            </a:r>
          </a:p>
          <a:p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DALŠ Í SNÍMEK  OBSAHUJE    NA DALŠÍM SNÍMKU  MUSÍ  POZNAT ZNAČKU A  K  NÍ PŘIŘADIT REÁLNÝ KOMPONENT. DALŠÍ SNÍMEK  ZACHYCUJE PROPOJENÍ PNEU SYSTÉMU TRUBIČKAMI 6mm.  POKROČILEJŠÍ ZAPOJENÍ JSOU AŽ PŘÍLIŠ SLOŽITÁ NA ZAPAMATOVÁNÍ, SPÍŠ BY NÁM MĚLO JÍT POCHOPENÍ FUNKCÍ JEDNOTLIVÝCH KOMPONENTŮ A  K TOMU JE URČENO VŽDY  POSLEDNÍ SCHÉMA S  ANIMACEMI. ZNAČKY, FOTOGRAFIE, SCHÉMATA  A  ANIMACE SE NACHÁZÍ   NA LEVÉ  POLOVINĚ  SNÍMKU PREZENTACE. TEXTY, ZADÁNÍ A DALŠÍ  INFORMACE  NA  PRAVÉ</a:t>
            </a:r>
          </a:p>
          <a:p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POLOVINĚ SNÍMKU. PODROBNĚ O NICH IFORMUJE OBSAH. ÚLOHY JSOU ZAŘAZENY POSLEDNÍ.  </a:t>
            </a:r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ovéPole 10"/>
          <p:cNvSpPr txBox="1"/>
          <p:nvPr/>
        </p:nvSpPr>
        <p:spPr>
          <a:xfrm>
            <a:off x="-7978" y="55007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cs-CZ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7408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élník 1"/>
          <p:cNvSpPr/>
          <p:nvPr/>
        </p:nvSpPr>
        <p:spPr>
          <a:xfrm>
            <a:off x="251521" y="152843"/>
            <a:ext cx="8640959" cy="397032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>
            <a:spAutoFit/>
          </a:bodyPr>
          <a:lstStyle/>
          <a:p>
            <a:pPr lvl="0" algn="ctr" eaLnBrk="0" fontAlgn="base" hangingPunct="0">
              <a:lnSpc>
                <a:spcPct val="110000"/>
              </a:lnSpc>
              <a:spcBef>
                <a:spcPts val="1200"/>
              </a:spcBef>
              <a:spcAft>
                <a:spcPct val="0"/>
              </a:spcAft>
            </a:pPr>
            <a:r>
              <a:rPr lang="cs-CZ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OBSAH</a:t>
            </a:r>
          </a:p>
        </p:txBody>
      </p:sp>
      <p:sp>
        <p:nvSpPr>
          <p:cNvPr id="4" name="TextovéPole 3"/>
          <p:cNvSpPr txBox="1"/>
          <p:nvPr/>
        </p:nvSpPr>
        <p:spPr>
          <a:xfrm>
            <a:off x="251521" y="549875"/>
            <a:ext cx="8640959" cy="6124754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pPr lvl="0"/>
            <a:endParaRPr lang="cs-CZ" sz="1600" b="1" dirty="0" smtClean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6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DIGITÁLNÍ </a:t>
            </a:r>
            <a:r>
              <a:rPr lang="cs-CZ" sz="16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UČEBNÍ MATERIÁLY</a:t>
            </a:r>
          </a:p>
          <a:p>
            <a:pPr lvl="0"/>
            <a:endParaRPr lang="cs-CZ" sz="16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400" b="1" u="sng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SNÍMEK č.1   -  ADMINISTRATIVNÍ ÚVOD                                                                           </a:t>
            </a:r>
            <a:r>
              <a:rPr lang="cs-CZ" sz="1400" b="1" u="sng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PRO UOV</a:t>
            </a:r>
          </a:p>
          <a:p>
            <a:pPr lvl="0"/>
            <a:r>
              <a:rPr lang="cs-CZ" sz="1400" b="1" u="sng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SNÍMEK č.2   -  ANOTACE A METODICKÉ POKYNY                                                          </a:t>
            </a:r>
            <a:r>
              <a:rPr lang="cs-CZ" sz="1400" b="1" u="sng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PRO UOV</a:t>
            </a:r>
            <a:r>
              <a:rPr lang="cs-CZ" sz="1400" b="1" u="sng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cs-CZ" sz="1400" b="1" u="sng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                                         </a:t>
            </a:r>
          </a:p>
          <a:p>
            <a:pPr lvl="0"/>
            <a:r>
              <a:rPr lang="cs-CZ" sz="1400" b="1" u="sng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SNÍMEK č.3   -  OBSAH                                                                                                        </a:t>
            </a:r>
            <a:r>
              <a:rPr lang="cs-CZ" sz="1400" b="1" u="sng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PRO  UOV                                                                                        </a:t>
            </a:r>
          </a:p>
          <a:p>
            <a:pPr lvl="0"/>
            <a:r>
              <a:rPr lang="cs-CZ" sz="1400" b="1" u="sng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SNÍMEK č.4   -  ÚVOD DO ÚLOHY č.1                                                                                 </a:t>
            </a:r>
            <a:r>
              <a:rPr lang="cs-CZ" sz="1400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PRO ŽÁKA</a:t>
            </a:r>
            <a:endParaRPr lang="cs-CZ" sz="1400" b="1" u="sng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400" b="1" u="sng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SNÍMEK č.5   -  POPIS ÚLOHY č.1                                                                                      </a:t>
            </a:r>
            <a:r>
              <a:rPr lang="cs-CZ" sz="1400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PRO ŽÁKA</a:t>
            </a:r>
            <a:r>
              <a:rPr lang="cs-CZ" sz="1400" b="1" u="sng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</a:p>
          <a:p>
            <a:pPr lvl="0"/>
            <a:r>
              <a:rPr lang="cs-CZ" sz="1400" b="1" u="sng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SNÍMEK č.6   -  PROVEDENÍ - VÝBĚR - POPIS PŘÍSTROJŮ                                            </a:t>
            </a:r>
            <a:r>
              <a:rPr lang="cs-CZ" sz="1400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PRO ŽÁKA</a:t>
            </a:r>
            <a:endParaRPr lang="cs-CZ" sz="1400" b="1" u="sng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400" b="1" u="sng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SNÍMEK č.7   -  ZAPOJENÍ PNEUMATICKÉHO OBVODU                                                 </a:t>
            </a:r>
            <a:r>
              <a:rPr lang="cs-CZ" sz="1400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PRO ŽÁKA</a:t>
            </a:r>
            <a:endParaRPr lang="cs-CZ" sz="1400" b="1" u="sng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400" b="1" u="sng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SNÍMEK č.8   -  ANIMACE  PNEUMATICKÉHO OBVODU S POPISY FUNKCÍ                 </a:t>
            </a:r>
            <a:r>
              <a:rPr lang="cs-CZ" sz="1400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PRO ŽÁKA</a:t>
            </a:r>
            <a:endParaRPr lang="cs-CZ" sz="1400" b="1" u="sng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400" b="1" u="sng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SNÍMEK č.9   -  CVIČENÍ - INTERAKCE -  ZHODNOCENÍ -  ZÁVĚR                                 </a:t>
            </a:r>
            <a:r>
              <a:rPr lang="cs-CZ" sz="1400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PRO ŽÁKA</a:t>
            </a:r>
          </a:p>
          <a:p>
            <a:pPr lvl="0"/>
            <a:r>
              <a:rPr lang="cs-CZ" sz="1400" b="1" u="sng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SNÍMEK č.10 -  POUŽITÁ LITERATURA -  ZDROJE - AUTOŘI -  FOTOGRAFIJE            </a:t>
            </a:r>
            <a:r>
              <a:rPr lang="cs-CZ" sz="1400" b="1" u="sng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PRO  UOV</a:t>
            </a:r>
            <a:endParaRPr lang="cs-CZ" sz="1400" b="1" u="sng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u="sng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6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PREZENTACE PRO ŽÁKA</a:t>
            </a:r>
          </a:p>
          <a:p>
            <a:pPr lvl="0"/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SNÍMKY č. </a:t>
            </a:r>
            <a:r>
              <a:rPr lang="cs-CZ" sz="1400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4 - 5 - 6 - 7 - 8 - 9</a:t>
            </a:r>
          </a:p>
          <a:p>
            <a:pPr lvl="0"/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cs-CZ" dirty="0" smtClean="0"/>
          </a:p>
          <a:p>
            <a:endParaRPr lang="cs-CZ" dirty="0"/>
          </a:p>
          <a:p>
            <a:endParaRPr lang="cs-CZ" dirty="0" smtClean="0"/>
          </a:p>
          <a:p>
            <a:endParaRPr lang="cs-CZ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321624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8657"/>
            <a:ext cx="9144000" cy="6460685"/>
          </a:xfrm>
          <a:prstGeom prst="rect">
            <a:avLst/>
          </a:prstGeom>
        </p:spPr>
      </p:pic>
      <p:sp>
        <p:nvSpPr>
          <p:cNvPr id="4" name="TextovéPole 3"/>
          <p:cNvSpPr txBox="1"/>
          <p:nvPr/>
        </p:nvSpPr>
        <p:spPr>
          <a:xfrm>
            <a:off x="4860032" y="258743"/>
            <a:ext cx="4176464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endParaRPr lang="cs-CZ" b="1" dirty="0" smtClean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ÚVOD</a:t>
            </a:r>
            <a:r>
              <a:rPr lang="cs-CZ" sz="16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lvl="0"/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ZAPOJENÍ 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JEDNODUCHÉHO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PNEUMATICKÉHO  OBVODU,  PRAKTICKÁ 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ÚLOHA,  VYUŽITÍ  ZNALOSTÍ  Z  OBLASTI        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PNEUMATIKY  V  PRAXI,  JAKO  PŘÍPRAVA 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NA STUDIUM  ELEKTROPNEUMATIKY. </a:t>
            </a:r>
          </a:p>
          <a:p>
            <a:pPr lvl="0"/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JEDNOTLIVÉ PNEUMATICKÉ PRVKY JSOU,</a:t>
            </a:r>
          </a:p>
          <a:p>
            <a:pPr lvl="0"/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JIŽ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NAMONTOVÁNY NA MONTÁŽNÍ SÍTO, JEN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</a:p>
          <a:p>
            <a:pPr lvl="0"/>
            <a:r>
              <a:rPr lang="cs-CZ" sz="1400" b="1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400" b="1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JE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TŘEBA PROPOJIT PNEUMATICKÝ OBVOD.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  <a:endParaRPr lang="cs-CZ" sz="16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6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BEZPEČNOST  PRÁCE :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lvl="0"/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PŘI PRÁCI 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SE 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STLAČENÝM  VZDUCHEM 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JE TŘEBA  DODRŽOVAT  BEZPEČNSTNÍ 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PŘEDPISY, KONTROLOVAT  VÝVODY    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OBVODU  PŘED PŘIPOJENÍM TLAKU.</a:t>
            </a:r>
          </a:p>
          <a:p>
            <a:pPr lvl="0"/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400" b="1" dirty="0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POZOR </a:t>
            </a:r>
            <a:r>
              <a:rPr lang="cs-CZ" sz="1400" b="1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 ROZKMITÁNÍ  VOLNÝCH 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HADIČEK POD TLAKEM, HROZÍ PORANĚNÍ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OKA. PROVEĎ NEJPRVE KONTROLU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PROPOJENÍ.</a:t>
            </a:r>
          </a:p>
          <a:p>
            <a:pPr lvl="0"/>
            <a:endParaRPr lang="cs-CZ" dirty="0">
              <a:solidFill>
                <a:prstClr val="black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476672"/>
            <a:ext cx="13954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Obdélník 2"/>
          <p:cNvSpPr/>
          <p:nvPr/>
        </p:nvSpPr>
        <p:spPr>
          <a:xfrm>
            <a:off x="512475" y="535995"/>
            <a:ext cx="130555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cs-CZ" sz="1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ÚLOHA   </a:t>
            </a:r>
            <a:r>
              <a:rPr lang="cs-CZ" sz="1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17</a:t>
            </a:r>
            <a:endParaRPr lang="cs-CZ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Obdélník 4"/>
          <p:cNvSpPr/>
          <p:nvPr/>
        </p:nvSpPr>
        <p:spPr>
          <a:xfrm>
            <a:off x="467544" y="1340768"/>
            <a:ext cx="168103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sz="16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PREZENTACE :</a:t>
            </a:r>
            <a:endParaRPr lang="cs-CZ" dirty="0"/>
          </a:p>
        </p:txBody>
      </p:sp>
      <p:sp>
        <p:nvSpPr>
          <p:cNvPr id="9" name="TextovéPole 8"/>
          <p:cNvSpPr txBox="1"/>
          <p:nvPr/>
        </p:nvSpPr>
        <p:spPr>
          <a:xfrm>
            <a:off x="126185" y="1988840"/>
            <a:ext cx="453650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OVLÁDÁNÍ  DVOJČINNÉHO  PNEU -    </a:t>
            </a:r>
          </a:p>
          <a:p>
            <a:r>
              <a:rPr lang="cs-CZ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    MOTORU,  POMOCÍ  RUČNÍHO     </a:t>
            </a:r>
          </a:p>
          <a:p>
            <a:r>
              <a:rPr lang="cs-CZ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             ARETOVANÉHO  VENTILU,</a:t>
            </a:r>
          </a:p>
          <a:p>
            <a:r>
              <a:rPr lang="cs-CZ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                      ŠKRTÍCÍCH  VENTILŮ </a:t>
            </a:r>
          </a:p>
          <a:p>
            <a:r>
              <a:rPr lang="cs-CZ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A  REGULAČNÍHO  VENTILU  TLAKU</a:t>
            </a:r>
          </a:p>
          <a:p>
            <a:r>
              <a:rPr lang="cs-CZ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PRO  NÁVRAT  ZPĚT  MENŠÍ  SILOU.</a:t>
            </a:r>
            <a:endParaRPr lang="cs-CZ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Obdélník 5"/>
          <p:cNvSpPr/>
          <p:nvPr/>
        </p:nvSpPr>
        <p:spPr>
          <a:xfrm>
            <a:off x="4871508" y="5661248"/>
            <a:ext cx="4572000" cy="769441"/>
          </a:xfrm>
          <a:prstGeom prst="rect">
            <a:avLst/>
          </a:prstGeom>
        </p:spPr>
        <p:txBody>
          <a:bodyPr>
            <a:spAutoFit/>
          </a:bodyPr>
          <a:lstStyle/>
          <a:p>
            <a:pPr lvl="0"/>
            <a:r>
              <a:rPr lang="cs-CZ" sz="16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NÁŘADÍ: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ŠROUBOVÁK   DRÁŽKOVÝ  6 mm,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ŠROUBOVÁK  KŘÍŽOVÝ  POSIT-DRIVE (V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),</a:t>
            </a:r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IMBUSOVÝ  KLÍČ  2 mm.</a:t>
            </a:r>
          </a:p>
        </p:txBody>
      </p:sp>
    </p:spTree>
    <p:extLst>
      <p:ext uri="{BB962C8B-B14F-4D97-AF65-F5344CB8AC3E}">
        <p14:creationId xmlns:p14="http://schemas.microsoft.com/office/powerpoint/2010/main" val="28559576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8657"/>
            <a:ext cx="9144000" cy="6460685"/>
          </a:xfrm>
          <a:prstGeom prst="rect">
            <a:avLst/>
          </a:prstGeom>
        </p:spPr>
      </p:pic>
      <p:pic>
        <p:nvPicPr>
          <p:cNvPr id="3" name="Obrázek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86" y="0"/>
            <a:ext cx="4737032" cy="6858000"/>
          </a:xfrm>
          <a:prstGeom prst="rect">
            <a:avLst/>
          </a:prstGeom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98657"/>
            <a:ext cx="13906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Obdélník 1"/>
          <p:cNvSpPr/>
          <p:nvPr/>
        </p:nvSpPr>
        <p:spPr>
          <a:xfrm>
            <a:off x="222062" y="257979"/>
            <a:ext cx="130555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cs-CZ" sz="1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ÚLOHA   </a:t>
            </a:r>
            <a:r>
              <a:rPr lang="cs-CZ" sz="1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17</a:t>
            </a:r>
            <a:endParaRPr lang="cs-CZ" sz="1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Obdélník 5"/>
          <p:cNvSpPr/>
          <p:nvPr/>
        </p:nvSpPr>
        <p:spPr>
          <a:xfrm>
            <a:off x="1691680" y="302434"/>
            <a:ext cx="299017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cs-CZ" sz="1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SCHÉMATICKÉ  ZNAČKY PRO ÚLOHU</a:t>
            </a:r>
          </a:p>
        </p:txBody>
      </p:sp>
      <p:sp>
        <p:nvSpPr>
          <p:cNvPr id="7" name="TextovéPole 6"/>
          <p:cNvSpPr txBox="1"/>
          <p:nvPr/>
        </p:nvSpPr>
        <p:spPr>
          <a:xfrm>
            <a:off x="4851801" y="303926"/>
            <a:ext cx="4283968" cy="64633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cs-CZ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PŘÍMÉ RUČNÍ OVLÁDÁNÍ DVOJČINNÉHO  PNEU – MOTORU</a:t>
            </a:r>
            <a:r>
              <a:rPr lang="cs-CZ" sz="16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6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POPIS  ÚLOHY:   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ZAPOJTE  BISTABILNÍ 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PNEUMATICKÝ VÁLEC 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(PVD 1),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TAK  ABY BYL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PŘÍMO OVLÁDÁN  RUČNĚ PNEUMATICKÝM 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VENTILEM  5/2  S  ARETACÍ POLOHY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(RVA 1)</a:t>
            </a:r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RYCHLOST VYSUNUTÍ  A  ZASUNUTÍ PÍSTU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BUDE OVLÁDÁNA ŠKRTÍCÍMI VENTILY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(ŠVR 1)</a:t>
            </a:r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400" b="1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 </a:t>
            </a:r>
            <a:r>
              <a:rPr lang="cs-CZ" sz="1400" b="1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(ŠVR 2).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PŘI NÁVRATU DOSÁHNEME SNÍŽENÍ  SÍLY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PNEU-MOTORU PŘES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REGULAČNÍ VENTIL TLAKU (RVO 1).</a:t>
            </a:r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ZAPOJENÍ OVLÁDÁ  HLAVNÍ VENTIL 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(HVA 1).</a:t>
            </a:r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6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6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POUŽITÍ </a:t>
            </a:r>
            <a:r>
              <a:rPr lang="cs-CZ" sz="16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ZAPOJENÍ:</a:t>
            </a:r>
          </a:p>
          <a:p>
            <a:pPr lvl="0"/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NAPŘÍKLAD TAM KDE POTŘEBUJEME MENŠÍ SÍLU PŘI ZASUNUTÍ PÍSTU.</a:t>
            </a:r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cs-CZ" sz="1600" b="1" dirty="0" smtClean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6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POKYNY </a:t>
            </a:r>
            <a:r>
              <a:rPr lang="cs-CZ" sz="16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PRO ZAPOJENÍ ÚLOHY: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1/ ZVOLTE  SPRÁVNÉ TYPY PŘÍSTROJŮ NA 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  MONTÁŽNÍM PANELU.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2/ PROPOJTE PŘÍSTROJE HADIČKAMI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   D = 6 mm.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3/ PŘIPRAVTE SI  PÍSEMNOU  FORMOU 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   VYSVĚTLENÍ FUNKCE  JEDNOTLIVÝCH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   PŘÍSTROJŮ  A  ZAPOJENÍ.</a:t>
            </a:r>
          </a:p>
          <a:p>
            <a:pPr lvl="0"/>
            <a:endParaRPr lang="cs-CZ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92858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9731"/>
            <a:ext cx="9144000" cy="6460685"/>
          </a:xfrm>
          <a:prstGeom prst="rect">
            <a:avLst/>
          </a:prstGeom>
        </p:spPr>
      </p:pic>
      <p:sp>
        <p:nvSpPr>
          <p:cNvPr id="3" name="Šipka doleva 2"/>
          <p:cNvSpPr/>
          <p:nvPr/>
        </p:nvSpPr>
        <p:spPr>
          <a:xfrm>
            <a:off x="3558713" y="1387715"/>
            <a:ext cx="978408" cy="48463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HVA</a:t>
            </a:r>
            <a:endParaRPr lang="cs-CZ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Šipka doleva 3"/>
          <p:cNvSpPr/>
          <p:nvPr/>
        </p:nvSpPr>
        <p:spPr>
          <a:xfrm>
            <a:off x="3558713" y="2492896"/>
            <a:ext cx="978408" cy="48463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RVA</a:t>
            </a:r>
            <a:endParaRPr lang="cs-CZ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Šipka doleva 4"/>
          <p:cNvSpPr/>
          <p:nvPr/>
        </p:nvSpPr>
        <p:spPr>
          <a:xfrm>
            <a:off x="3561626" y="3643412"/>
            <a:ext cx="978408" cy="48463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RVO</a:t>
            </a:r>
            <a:endParaRPr lang="cs-CZ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Šipka doleva 5"/>
          <p:cNvSpPr/>
          <p:nvPr/>
        </p:nvSpPr>
        <p:spPr>
          <a:xfrm>
            <a:off x="3568796" y="4648522"/>
            <a:ext cx="978408" cy="48463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ŠVR</a:t>
            </a:r>
            <a:endParaRPr lang="cs-CZ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Šipka doleva 6"/>
          <p:cNvSpPr/>
          <p:nvPr/>
        </p:nvSpPr>
        <p:spPr>
          <a:xfrm>
            <a:off x="3593592" y="5891237"/>
            <a:ext cx="978408" cy="48463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PVD</a:t>
            </a:r>
            <a:endParaRPr lang="cs-CZ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98657"/>
            <a:ext cx="13906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Obdélník 7"/>
          <p:cNvSpPr/>
          <p:nvPr/>
        </p:nvSpPr>
        <p:spPr>
          <a:xfrm>
            <a:off x="294070" y="257980"/>
            <a:ext cx="130555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cs-CZ" sz="1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ÚLOHA   17</a:t>
            </a:r>
            <a:endParaRPr lang="cs-CZ" sz="1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Obdélník 9"/>
          <p:cNvSpPr/>
          <p:nvPr/>
        </p:nvSpPr>
        <p:spPr>
          <a:xfrm>
            <a:off x="1727321" y="307620"/>
            <a:ext cx="295305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cs-CZ" sz="1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SPRÁVNĚ  VYBRANÉ  </a:t>
            </a:r>
            <a:r>
              <a:rPr lang="cs-CZ" sz="1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KOMPONENTY</a:t>
            </a:r>
            <a:endParaRPr lang="cs-CZ" sz="1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Obdélník 8"/>
          <p:cNvSpPr/>
          <p:nvPr/>
        </p:nvSpPr>
        <p:spPr>
          <a:xfrm>
            <a:off x="5004048" y="399953"/>
            <a:ext cx="168507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PROVEDENÍ :</a:t>
            </a:r>
            <a:endParaRPr lang="cs-CZ" dirty="0"/>
          </a:p>
        </p:txBody>
      </p:sp>
      <p:sp>
        <p:nvSpPr>
          <p:cNvPr id="11" name="Obdélník 10"/>
          <p:cNvSpPr/>
          <p:nvPr/>
        </p:nvSpPr>
        <p:spPr>
          <a:xfrm>
            <a:off x="5004048" y="774771"/>
            <a:ext cx="4572000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pPr lvl="0"/>
            <a:r>
              <a:rPr lang="cs-CZ" sz="16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VÝBĚR  PŘÍSTROJŮ  DLE  ZADÁNÍ :</a:t>
            </a:r>
          </a:p>
          <a:p>
            <a:pPr lvl="0"/>
            <a:r>
              <a:rPr lang="cs-CZ" sz="16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12" name="Obdélník 11"/>
          <p:cNvSpPr/>
          <p:nvPr/>
        </p:nvSpPr>
        <p:spPr>
          <a:xfrm>
            <a:off x="4887709" y="1290274"/>
            <a:ext cx="4572000" cy="1938992"/>
          </a:xfrm>
          <a:prstGeom prst="rect">
            <a:avLst/>
          </a:prstGeom>
        </p:spPr>
        <p:txBody>
          <a:bodyPr>
            <a:spAutoFit/>
          </a:bodyPr>
          <a:lstStyle/>
          <a:p>
            <a:pPr lvl="0"/>
            <a:r>
              <a:rPr lang="cs-CZ" sz="16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HLAVNÍ  </a:t>
            </a:r>
            <a:r>
              <a:rPr lang="cs-CZ" sz="16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VENTIL  </a:t>
            </a:r>
            <a:r>
              <a:rPr lang="cs-CZ" sz="16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  ARETACÍ  (3/2) </a:t>
            </a:r>
            <a:endParaRPr lang="cs-CZ" sz="16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4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POPSÁN  A  POUŽIT  V  ÚLOZE 1,2,3,4,5,6,7,8,9,</a:t>
            </a:r>
          </a:p>
          <a:p>
            <a:pPr lvl="0"/>
            <a:r>
              <a:rPr lang="cs-CZ" sz="14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                                                    10,11,12,13,14,</a:t>
            </a:r>
          </a:p>
          <a:p>
            <a:pPr lvl="0"/>
            <a:r>
              <a:rPr lang="cs-CZ" sz="14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                                                    </a:t>
            </a:r>
            <a:r>
              <a:rPr lang="cs-CZ" sz="14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15,16,</a:t>
            </a:r>
            <a:r>
              <a:rPr lang="cs-CZ" sz="16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lvl="0"/>
            <a:endParaRPr lang="cs-CZ" sz="1600" b="1" dirty="0" smtClean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6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RUČNÍ  VENTIL </a:t>
            </a:r>
            <a:r>
              <a:rPr lang="cs-CZ" sz="16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6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  ARETACÍ  </a:t>
            </a:r>
            <a:r>
              <a:rPr lang="cs-CZ" sz="16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(3/2)</a:t>
            </a:r>
          </a:p>
          <a:p>
            <a:pPr lvl="0"/>
            <a:r>
              <a:rPr lang="cs-CZ" sz="14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POPSÁN  JIŽ  V ÚLOZE  2,3,4,11,14,</a:t>
            </a:r>
          </a:p>
          <a:p>
            <a:pPr lvl="0"/>
            <a:endParaRPr lang="cs-CZ" sz="14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TextovéPole 12"/>
          <p:cNvSpPr txBox="1"/>
          <p:nvPr/>
        </p:nvSpPr>
        <p:spPr>
          <a:xfrm>
            <a:off x="4898231" y="3469104"/>
            <a:ext cx="417646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REGULAČNÍ  VENTIL  OTOČNÝ</a:t>
            </a:r>
          </a:p>
          <a:p>
            <a:pPr lvl="0"/>
            <a:r>
              <a:rPr lang="cs-CZ" sz="14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POPSÁN  A  POUŽIT  V  ÚLOZE   13,14</a:t>
            </a:r>
          </a:p>
          <a:p>
            <a:endParaRPr lang="cs-CZ" sz="1400" b="1" dirty="0">
              <a:solidFill>
                <a:schemeClr val="accent5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Obdélník 13"/>
          <p:cNvSpPr/>
          <p:nvPr/>
        </p:nvSpPr>
        <p:spPr>
          <a:xfrm>
            <a:off x="4887709" y="4648522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lvl="0"/>
            <a:r>
              <a:rPr lang="cs-CZ" sz="16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ŠKRTÍCÍ  VENTIL  RUČNÍ   (1/2)</a:t>
            </a:r>
          </a:p>
          <a:p>
            <a:pPr lvl="0"/>
            <a:r>
              <a:rPr lang="cs-CZ" sz="14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POPSÁN  A</a:t>
            </a:r>
            <a:r>
              <a:rPr lang="cs-CZ" sz="14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POUŽITJIŽ  </a:t>
            </a:r>
            <a:r>
              <a:rPr lang="cs-CZ" sz="14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 </a:t>
            </a:r>
            <a:r>
              <a:rPr lang="cs-CZ" sz="14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ÚLOZE 1,3,4,5,6,7,8,9,        </a:t>
            </a:r>
          </a:p>
          <a:p>
            <a:pPr lvl="0"/>
            <a:r>
              <a:rPr lang="cs-CZ" sz="14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4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                                                     10,11,12,13,14,</a:t>
            </a:r>
          </a:p>
          <a:p>
            <a:pPr lvl="0"/>
            <a:r>
              <a:rPr lang="cs-CZ" sz="14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4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                                                     15,16,17,</a:t>
            </a:r>
          </a:p>
          <a:p>
            <a:pPr lvl="0"/>
            <a:r>
              <a:rPr lang="cs-CZ" sz="14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4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                                       </a:t>
            </a:r>
            <a:endParaRPr lang="cs-CZ" sz="14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Obdélník 14"/>
          <p:cNvSpPr/>
          <p:nvPr/>
        </p:nvSpPr>
        <p:spPr>
          <a:xfrm>
            <a:off x="4831610" y="5719358"/>
            <a:ext cx="4572000" cy="800219"/>
          </a:xfrm>
          <a:prstGeom prst="rect">
            <a:avLst/>
          </a:prstGeom>
        </p:spPr>
        <p:txBody>
          <a:bodyPr>
            <a:spAutoFit/>
          </a:bodyPr>
          <a:lstStyle/>
          <a:p>
            <a:pPr lvl="0"/>
            <a:r>
              <a:rPr lang="cs-CZ" sz="16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PNEU </a:t>
            </a:r>
            <a:r>
              <a:rPr lang="cs-CZ" sz="16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- MOTOR  LINEÁRNÍ  BISTABILNÍ</a:t>
            </a:r>
          </a:p>
          <a:p>
            <a:pPr lvl="0"/>
            <a:r>
              <a:rPr lang="cs-CZ" sz="14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POPSÁN  A POUŽIT  V JIŽ </a:t>
            </a:r>
            <a:r>
              <a:rPr lang="cs-CZ" sz="14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ÚLOZE  1,3,4,5,7,8,9</a:t>
            </a:r>
            <a:r>
              <a:rPr lang="cs-CZ" sz="14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</a:p>
          <a:p>
            <a:pPr lvl="0"/>
            <a:r>
              <a:rPr lang="cs-CZ" sz="14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                                         10</a:t>
            </a:r>
            <a:r>
              <a:rPr lang="cs-CZ" sz="16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,11,12,13,14,15,16</a:t>
            </a:r>
            <a:endParaRPr lang="cs-CZ" sz="16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6" name="Obrázek 1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7321" y="684641"/>
            <a:ext cx="1632037" cy="1069555"/>
          </a:xfrm>
          <a:prstGeom prst="rect">
            <a:avLst/>
          </a:prstGeom>
        </p:spPr>
      </p:pic>
      <p:pic>
        <p:nvPicPr>
          <p:cNvPr id="17" name="Obrázek 1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042" y="5728259"/>
            <a:ext cx="3482725" cy="810587"/>
          </a:xfrm>
          <a:prstGeom prst="rect">
            <a:avLst/>
          </a:prstGeom>
        </p:spPr>
      </p:pic>
      <p:pic>
        <p:nvPicPr>
          <p:cNvPr id="18" name="Obrázek 17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4498" y="1387715"/>
            <a:ext cx="1237672" cy="2321671"/>
          </a:xfrm>
          <a:prstGeom prst="rect">
            <a:avLst/>
          </a:prstGeom>
        </p:spPr>
      </p:pic>
      <p:pic>
        <p:nvPicPr>
          <p:cNvPr id="19" name="Obrázek 18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1776" y="3090391"/>
            <a:ext cx="1439283" cy="1442599"/>
          </a:xfrm>
          <a:prstGeom prst="rect">
            <a:avLst/>
          </a:prstGeom>
        </p:spPr>
      </p:pic>
      <p:pic>
        <p:nvPicPr>
          <p:cNvPr id="20" name="Obrázek 19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7950" y="4128044"/>
            <a:ext cx="1041670" cy="12484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022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28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29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30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31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32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3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44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45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46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47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48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5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5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5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0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61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62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63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64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7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7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7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7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7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8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8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8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8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8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  <p:bldP spid="1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8657"/>
            <a:ext cx="9144000" cy="6460685"/>
          </a:xfrm>
          <a:prstGeom prst="rect">
            <a:avLst/>
          </a:prstGeom>
        </p:spPr>
      </p:pic>
      <p:pic>
        <p:nvPicPr>
          <p:cNvPr id="3" name="Obrázek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623" y="-1"/>
            <a:ext cx="4737032" cy="6858000"/>
          </a:xfrm>
          <a:prstGeom prst="rect">
            <a:avLst/>
          </a:prstGeom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98657"/>
            <a:ext cx="13906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Obdélník 3"/>
          <p:cNvSpPr/>
          <p:nvPr/>
        </p:nvSpPr>
        <p:spPr>
          <a:xfrm>
            <a:off x="294070" y="257980"/>
            <a:ext cx="130555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cs-CZ" sz="1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ÚLOHA   17</a:t>
            </a:r>
            <a:endParaRPr lang="cs-CZ" sz="1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Obdélník 5"/>
          <p:cNvSpPr/>
          <p:nvPr/>
        </p:nvSpPr>
        <p:spPr>
          <a:xfrm>
            <a:off x="1052626" y="1841190"/>
            <a:ext cx="553357" cy="24622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pPr lvl="0" algn="ctr"/>
            <a:r>
              <a:rPr lang="cs-CZ" sz="10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PVD </a:t>
            </a:r>
            <a:r>
              <a:rPr lang="cs-CZ" sz="10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cs-CZ" sz="10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Obdélník 6"/>
          <p:cNvSpPr/>
          <p:nvPr/>
        </p:nvSpPr>
        <p:spPr>
          <a:xfrm>
            <a:off x="251520" y="5085184"/>
            <a:ext cx="561372" cy="24622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pPr lvl="0" algn="ctr"/>
            <a:r>
              <a:rPr lang="cs-CZ" sz="1000" b="1" dirty="0">
                <a:latin typeface="Arial" panose="020B0604020202020204" pitchFamily="34" charset="0"/>
                <a:cs typeface="Arial" panose="020B0604020202020204" pitchFamily="34" charset="0"/>
              </a:rPr>
              <a:t>HVA 1</a:t>
            </a:r>
          </a:p>
        </p:txBody>
      </p:sp>
      <p:sp>
        <p:nvSpPr>
          <p:cNvPr id="8" name="Obdélník 7"/>
          <p:cNvSpPr/>
          <p:nvPr/>
        </p:nvSpPr>
        <p:spPr>
          <a:xfrm>
            <a:off x="1038529" y="2546019"/>
            <a:ext cx="553357" cy="24622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pPr lvl="0"/>
            <a:r>
              <a:rPr lang="cs-CZ" sz="10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ŠVR 1</a:t>
            </a:r>
          </a:p>
        </p:txBody>
      </p:sp>
      <p:sp>
        <p:nvSpPr>
          <p:cNvPr id="9" name="Obdélník 8"/>
          <p:cNvSpPr/>
          <p:nvPr/>
        </p:nvSpPr>
        <p:spPr>
          <a:xfrm>
            <a:off x="2987824" y="2546020"/>
            <a:ext cx="553357" cy="24622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pPr lvl="0"/>
            <a:r>
              <a:rPr lang="cs-CZ" sz="10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ŠVR </a:t>
            </a:r>
            <a:r>
              <a:rPr lang="cs-CZ" sz="10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endParaRPr lang="cs-CZ" sz="1000" b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Obdélník 9"/>
          <p:cNvSpPr/>
          <p:nvPr/>
        </p:nvSpPr>
        <p:spPr>
          <a:xfrm>
            <a:off x="3707904" y="2996952"/>
            <a:ext cx="567784" cy="24622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pPr lvl="0"/>
            <a:r>
              <a:rPr lang="cs-CZ" sz="10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RVO </a:t>
            </a:r>
            <a:r>
              <a:rPr lang="cs-CZ" sz="10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</a:p>
        </p:txBody>
      </p:sp>
      <p:sp>
        <p:nvSpPr>
          <p:cNvPr id="11" name="Obdélník 10"/>
          <p:cNvSpPr/>
          <p:nvPr/>
        </p:nvSpPr>
        <p:spPr>
          <a:xfrm>
            <a:off x="1030514" y="4097977"/>
            <a:ext cx="561372" cy="24622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pPr lvl="0"/>
            <a:r>
              <a:rPr lang="cs-CZ" sz="10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RVA </a:t>
            </a:r>
            <a:r>
              <a:rPr lang="cs-CZ" sz="10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cs-CZ" dirty="0">
              <a:solidFill>
                <a:prstClr val="black"/>
              </a:solidFill>
            </a:endParaRPr>
          </a:p>
        </p:txBody>
      </p:sp>
      <p:sp>
        <p:nvSpPr>
          <p:cNvPr id="12" name="Obdélník 11"/>
          <p:cNvSpPr/>
          <p:nvPr/>
        </p:nvSpPr>
        <p:spPr>
          <a:xfrm>
            <a:off x="1907704" y="288757"/>
            <a:ext cx="253627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cs-CZ" sz="1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SPRÁVNÉ  PROPOJENÍ  ÚLOHY</a:t>
            </a:r>
          </a:p>
        </p:txBody>
      </p:sp>
      <p:sp>
        <p:nvSpPr>
          <p:cNvPr id="5" name="TextovéPole 4"/>
          <p:cNvSpPr txBox="1"/>
          <p:nvPr/>
        </p:nvSpPr>
        <p:spPr>
          <a:xfrm>
            <a:off x="4860032" y="288757"/>
            <a:ext cx="4176464" cy="36317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cs-CZ" sz="16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ZAPOJENÍ ÚLOHY: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1/  PNEU - MOTOR  LINEÁRNÍ  BISTABILNÍ  PVD  (PNEU - VÁLEC) S  PERMANENTNÍM  MAGNETEM  (KROUŽKEM) NA PÍSTU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2/  ŠKRTÍCÍ  VENTILY  ŠVR  RUČNĚ  NASTAVITELNÉ  (PRO  REGULACI  VÝSUNUTÍ       A  ZASUNUTÍ  PÍSTNICE).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3/ 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REGULAČNÍ  VENTIL  OTOČNÝ  RVO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(PRO REGULACI SÍLY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PÍSTU PŘI ZASUNUTÍ)                                      </a:t>
            </a:r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4/ 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RUČNĚ  OVLÁDANÝ  VENTIL  RVA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  ARETACÍ 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5/2  MONOSTABILNÍ, (PÁČKOVÝ 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BEZ 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NÁVRATU). </a:t>
            </a:r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5/ 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HLAVNÍ VENTIL  HVA  (PÁČKOVÝ) 3/2  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RUČNĚ  OVLÁDANÝ S PŘÍVODEM  ZDROJE 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MÉDIA.</a:t>
            </a:r>
            <a:endParaRPr lang="cs-CZ" dirty="0">
              <a:solidFill>
                <a:prstClr val="black"/>
              </a:solidFill>
            </a:endParaRP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5618582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8657"/>
            <a:ext cx="9144000" cy="6460685"/>
          </a:xfrm>
          <a:prstGeom prst="rect">
            <a:avLst/>
          </a:prstGeom>
        </p:spPr>
      </p:pic>
      <p:pic>
        <p:nvPicPr>
          <p:cNvPr id="3" name="Obrázek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1526" y="-1"/>
            <a:ext cx="4737032" cy="6858000"/>
          </a:xfrm>
          <a:prstGeom prst="rect">
            <a:avLst/>
          </a:prstGeom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40221"/>
            <a:ext cx="13906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Obdélník 3"/>
          <p:cNvSpPr/>
          <p:nvPr/>
        </p:nvSpPr>
        <p:spPr>
          <a:xfrm>
            <a:off x="366078" y="299544"/>
            <a:ext cx="130555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cs-CZ" sz="1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ÚLOHA  </a:t>
            </a:r>
            <a:r>
              <a:rPr lang="cs-CZ" sz="1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17</a:t>
            </a:r>
            <a:endParaRPr lang="cs-CZ" sz="1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Obdélník 5"/>
          <p:cNvSpPr/>
          <p:nvPr/>
        </p:nvSpPr>
        <p:spPr>
          <a:xfrm>
            <a:off x="1005268" y="1814626"/>
            <a:ext cx="553357" cy="24622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pPr lvl="0" algn="ctr"/>
            <a:r>
              <a:rPr lang="cs-CZ" sz="10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PVD </a:t>
            </a:r>
            <a:r>
              <a:rPr lang="cs-CZ" sz="10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cs-CZ" sz="10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Obdélník 6"/>
          <p:cNvSpPr/>
          <p:nvPr/>
        </p:nvSpPr>
        <p:spPr>
          <a:xfrm>
            <a:off x="251520" y="5043920"/>
            <a:ext cx="561372" cy="24622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pPr lvl="0" algn="ctr"/>
            <a:r>
              <a:rPr lang="cs-CZ" sz="1000" b="1" dirty="0">
                <a:latin typeface="Arial" panose="020B0604020202020204" pitchFamily="34" charset="0"/>
                <a:cs typeface="Arial" panose="020B0604020202020204" pitchFamily="34" charset="0"/>
              </a:rPr>
              <a:t>HVA 1</a:t>
            </a:r>
          </a:p>
        </p:txBody>
      </p:sp>
      <p:sp>
        <p:nvSpPr>
          <p:cNvPr id="8" name="Obdélník 7"/>
          <p:cNvSpPr/>
          <p:nvPr/>
        </p:nvSpPr>
        <p:spPr>
          <a:xfrm>
            <a:off x="3641052" y="2996952"/>
            <a:ext cx="567784" cy="24622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pPr lvl="0"/>
            <a:r>
              <a:rPr lang="cs-CZ" sz="10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RVO </a:t>
            </a:r>
            <a:r>
              <a:rPr lang="cs-CZ" sz="10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</a:p>
        </p:txBody>
      </p:sp>
      <p:sp>
        <p:nvSpPr>
          <p:cNvPr id="9" name="Obdélník 8"/>
          <p:cNvSpPr/>
          <p:nvPr/>
        </p:nvSpPr>
        <p:spPr>
          <a:xfrm>
            <a:off x="1035223" y="2470977"/>
            <a:ext cx="553357" cy="24622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pPr lvl="0"/>
            <a:r>
              <a:rPr lang="cs-CZ" sz="10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ŠVR 1</a:t>
            </a:r>
          </a:p>
        </p:txBody>
      </p:sp>
      <p:sp>
        <p:nvSpPr>
          <p:cNvPr id="10" name="Obdélník 9"/>
          <p:cNvSpPr/>
          <p:nvPr/>
        </p:nvSpPr>
        <p:spPr>
          <a:xfrm>
            <a:off x="2987824" y="2470977"/>
            <a:ext cx="553357" cy="24622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pPr lvl="0"/>
            <a:r>
              <a:rPr lang="cs-CZ" sz="10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ŠVR </a:t>
            </a:r>
            <a:r>
              <a:rPr lang="cs-CZ" sz="10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endParaRPr lang="cs-CZ" sz="1000" b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Obdélník 10"/>
          <p:cNvSpPr/>
          <p:nvPr/>
        </p:nvSpPr>
        <p:spPr>
          <a:xfrm>
            <a:off x="1005268" y="4097976"/>
            <a:ext cx="561372" cy="24622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pPr lvl="0"/>
            <a:r>
              <a:rPr lang="cs-CZ" sz="10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RVA </a:t>
            </a:r>
            <a:r>
              <a:rPr lang="cs-CZ" sz="10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cs-CZ" dirty="0">
              <a:solidFill>
                <a:prstClr val="black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1941" y="1412776"/>
            <a:ext cx="1073150" cy="292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822678"/>
            <a:ext cx="639763" cy="401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448" y="822678"/>
            <a:ext cx="639763" cy="401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" name="Obdélník 14"/>
          <p:cNvSpPr/>
          <p:nvPr/>
        </p:nvSpPr>
        <p:spPr>
          <a:xfrm>
            <a:off x="1159478" y="866786"/>
            <a:ext cx="109196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cs-CZ" sz="1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ZASUNUTÍ</a:t>
            </a:r>
          </a:p>
        </p:txBody>
      </p:sp>
      <p:sp>
        <p:nvSpPr>
          <p:cNvPr id="16" name="Obdélník 15"/>
          <p:cNvSpPr/>
          <p:nvPr/>
        </p:nvSpPr>
        <p:spPr>
          <a:xfrm>
            <a:off x="2595405" y="876143"/>
            <a:ext cx="109356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cs-CZ" sz="14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VYSUNUTÍ</a:t>
            </a:r>
          </a:p>
        </p:txBody>
      </p:sp>
      <p:sp>
        <p:nvSpPr>
          <p:cNvPr id="17" name="Obdélník 16"/>
          <p:cNvSpPr/>
          <p:nvPr/>
        </p:nvSpPr>
        <p:spPr>
          <a:xfrm>
            <a:off x="2307914" y="5445145"/>
            <a:ext cx="218040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cs-CZ" sz="1400" b="1" dirty="0" smtClean="0">
                <a:solidFill>
                  <a:srgbClr val="9BBB59">
                    <a:lumMod val="40000"/>
                    <a:lumOff val="6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ODFUK PŘI VYSUNUTÍ </a:t>
            </a:r>
            <a:endParaRPr lang="cs-CZ" sz="1400" b="1" dirty="0">
              <a:solidFill>
                <a:srgbClr val="9BBB59">
                  <a:lumMod val="40000"/>
                  <a:lumOff val="60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Obdélník 17"/>
          <p:cNvSpPr/>
          <p:nvPr/>
        </p:nvSpPr>
        <p:spPr>
          <a:xfrm>
            <a:off x="2285143" y="5763459"/>
            <a:ext cx="222849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cs-CZ" sz="1400" b="1" dirty="0">
                <a:solidFill>
                  <a:srgbClr val="F79646">
                    <a:lumMod val="60000"/>
                    <a:lumOff val="4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ODFUK </a:t>
            </a:r>
            <a:r>
              <a:rPr lang="cs-CZ" sz="1400" b="1" dirty="0" smtClean="0">
                <a:solidFill>
                  <a:srgbClr val="F79646">
                    <a:lumMod val="60000"/>
                    <a:lumOff val="4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PŘI  </a:t>
            </a:r>
            <a:r>
              <a:rPr lang="cs-CZ" sz="1400" b="1" dirty="0">
                <a:solidFill>
                  <a:srgbClr val="F79646">
                    <a:lumMod val="60000"/>
                    <a:lumOff val="4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ZASUNUTÍ</a:t>
            </a: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59344" y="4892785"/>
            <a:ext cx="292100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99415" y="4892785"/>
            <a:ext cx="285750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7612" y="4581128"/>
            <a:ext cx="481013" cy="341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TextovéPole 12"/>
          <p:cNvSpPr txBox="1"/>
          <p:nvPr/>
        </p:nvSpPr>
        <p:spPr>
          <a:xfrm>
            <a:off x="3641052" y="4097976"/>
            <a:ext cx="121898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SNÍŽENÍ TLAKU PŘI ZASUNUTÍ</a:t>
            </a:r>
            <a:endParaRPr lang="cs-CZ" sz="1400" b="1" dirty="0">
              <a:solidFill>
                <a:schemeClr val="accent1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ovéPole 13"/>
          <p:cNvSpPr txBox="1"/>
          <p:nvPr/>
        </p:nvSpPr>
        <p:spPr>
          <a:xfrm>
            <a:off x="4844120" y="328089"/>
            <a:ext cx="4299879" cy="60324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cs-CZ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FUNKCE  ZAPOJENÍ :</a:t>
            </a:r>
          </a:p>
          <a:p>
            <a:pPr lvl="0"/>
            <a:r>
              <a:rPr lang="cs-CZ" dirty="0">
                <a:solidFill>
                  <a:prstClr val="black"/>
                </a:solidFill>
              </a:rPr>
              <a:t> </a:t>
            </a:r>
            <a:r>
              <a:rPr lang="cs-CZ" sz="16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POSTUP SPÍNÁNÍ  A  STAVY VENTILŮ: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1/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HLAVNÍ VENTIL (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HVA 1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)  PŘÍVÁDÍ VZDUCH.  </a:t>
            </a:r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/  SEPNUTÍM  RUČNÍHO VENTILU  5/2 (RVA 1)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JE OTEVŘENA CESTA 1- 4,  PRO VÝSUNUTÍ (VÝFUK)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PÍSTU 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PŘES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ŠKRTÍCÍ VENTIL (ŠVR1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).  SOUČASNĚ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JE 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ODVÁDĚN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NETLAKOVÝ 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VZDUCH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PŘED PÍSTEM  PŘES ŠKRTÍCÍ 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VENTIL (ŠVR 2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), DÁLE REGULAČNÍ VENTIL OTOČNÝ (RVO 1) A  CESTOU  2-3  PŘES TLUMIČ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HLUKU (MRKEV)  RUČNÍHO VENTILU (5/2)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 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ARETACÍ. ARETACÍ JE DRŽENA CESTA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  PÍSTNICE JE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VE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VYSUNUTÉ  POLOZE (I.)  PRACOVNÍ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lvl="0"/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3/ SNÍŽENÍM TLAKU REGULAČNÍM VENTILEM OTOČNÝM  (RVO 1) DOSÁHNEME MENŠÍ SÍLY ZASUNUTÍ. </a:t>
            </a:r>
            <a:endParaRPr lang="cs-CZ" sz="1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4/ 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PÍSTNICE  VÁLCE JE  VYSUNUTA, 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VYKONÁVÁ PRACOVNÍ ČÁSTÍ  DANÝ ŮKOL. </a:t>
            </a:r>
          </a:p>
          <a:p>
            <a:pPr lvl="0"/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5/ 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PŘEPNUTÍM  RUČNÍHO  VENTILU  (RVA 1)   </a:t>
            </a:r>
          </a:p>
          <a:p>
            <a:pPr lvl="0"/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5/2  JE OTEVŘENA  CESTA  1- 2  K  ZÁSUNUTÍ </a:t>
            </a:r>
          </a:p>
          <a:p>
            <a:pPr lvl="0"/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PÍSTU PŘES REGULAČNÍ VENTIL OTOČNÝ (RVO 1)  A 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SOUČASNĚ JE  NETLAKOVÝ  VZDUCH  PŘED  PÍSTEM  ODVÁDĚN  PŘES ŠKRTÍCÍ VENTIL (ŠVR 1)  A  DÁLE PŘES RUČNÍ </a:t>
            </a:r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VENTIL (RVA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1) CESTOU 4-5.</a:t>
            </a:r>
          </a:p>
          <a:p>
            <a:pPr lvl="0"/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7/   </a:t>
            </a:r>
            <a:r>
              <a:rPr lang="cs-CZ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ARETACÍ  JE  DRŽENA  CESTA  A  PÍST  ZASUNUT  V POLOZE (0.) KLIDOVÁ. </a:t>
            </a:r>
          </a:p>
        </p:txBody>
      </p:sp>
    </p:spTree>
    <p:extLst>
      <p:ext uri="{BB962C8B-B14F-4D97-AF65-F5344CB8AC3E}">
        <p14:creationId xmlns:p14="http://schemas.microsoft.com/office/powerpoint/2010/main" val="20295426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677 -0.00833 L 0.06407 -0.00833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542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0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1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2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3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4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222E-6 -4.81481E-6 L 0.06771 -0.00023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385" y="-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2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2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2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2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2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10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6406 -0.00833 L -0.00643 -0.00833 " pathEditMode="relative" rAng="0" ptsTypes="AA">
                                      <p:cBhvr>
                                        <p:cTn id="42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524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4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4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4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4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5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54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55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56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57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58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6771 -0.00023 L -0.00313 -0.00023 " pathEditMode="relative" rAng="0" ptsTypes="AA">
                                      <p:cBhvr>
                                        <p:cTn id="62" dur="5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542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6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6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6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7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4" dur="1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1000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7" grpId="0"/>
      <p:bldP spid="18" grpId="0"/>
      <p:bldP spid="1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763" y="1745992"/>
            <a:ext cx="1149480" cy="1152128"/>
          </a:xfrm>
          <a:prstGeom prst="rect">
            <a:avLst/>
          </a:prstGeom>
        </p:spPr>
      </p:pic>
      <p:pic>
        <p:nvPicPr>
          <p:cNvPr id="3" name="Obrázek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5896" y="1691986"/>
            <a:ext cx="1051438" cy="1260140"/>
          </a:xfrm>
          <a:prstGeom prst="rect">
            <a:avLst/>
          </a:prstGeom>
        </p:spPr>
      </p:pic>
      <p:pic>
        <p:nvPicPr>
          <p:cNvPr id="4" name="Obrázek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6256" y="1683439"/>
            <a:ext cx="864096" cy="1038857"/>
          </a:xfrm>
          <a:prstGeom prst="rect">
            <a:avLst/>
          </a:prstGeom>
        </p:spPr>
      </p:pic>
      <p:sp>
        <p:nvSpPr>
          <p:cNvPr id="5" name="TextovéPole 4"/>
          <p:cNvSpPr txBox="1"/>
          <p:nvPr/>
        </p:nvSpPr>
        <p:spPr>
          <a:xfrm>
            <a:off x="141768" y="159125"/>
            <a:ext cx="8894728" cy="369332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cs-CZ" sz="14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                                      </a:t>
            </a:r>
            <a:r>
              <a:rPr lang="cs-CZ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CVIČENÍ </a:t>
            </a:r>
            <a:r>
              <a:rPr lang="cs-CZ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- INTERAKCE -  ZHODNOCENÍ -  </a:t>
            </a:r>
            <a:r>
              <a:rPr lang="cs-CZ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ZÁVĚR</a:t>
            </a:r>
            <a:r>
              <a:rPr lang="cs-CZ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cs-CZ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ovéPole 5"/>
          <p:cNvSpPr txBox="1"/>
          <p:nvPr/>
        </p:nvSpPr>
        <p:spPr>
          <a:xfrm>
            <a:off x="141768" y="518084"/>
            <a:ext cx="8894728" cy="553998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r>
              <a:rPr lang="cs-CZ" sz="1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OTÁZKY  K  ÚLOZE č.17</a:t>
            </a:r>
            <a:endParaRPr lang="cs-CZ" sz="1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cs-CZ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1.)  TLAKOVÝ  REGULAČNÍ  VENTIL  SE NACHÁZÍ NA OBRÁZKU</a:t>
            </a:r>
            <a:endParaRPr lang="cs-CZ" sz="1400" dirty="0"/>
          </a:p>
        </p:txBody>
      </p:sp>
      <p:sp>
        <p:nvSpPr>
          <p:cNvPr id="10" name="TextovéPole 9"/>
          <p:cNvSpPr txBox="1"/>
          <p:nvPr/>
        </p:nvSpPr>
        <p:spPr>
          <a:xfrm>
            <a:off x="98996" y="3139172"/>
            <a:ext cx="8937500" cy="307777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r>
              <a:rPr lang="cs-CZ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2.)  TOUTO  ZNAČKOU                              VE  SCHÉMATECH  ÚPRAVNÉ ČÁSTI  JE ? </a:t>
            </a:r>
            <a:endParaRPr lang="cs-CZ" sz="1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ovéPole 10"/>
          <p:cNvSpPr txBox="1"/>
          <p:nvPr/>
        </p:nvSpPr>
        <p:spPr>
          <a:xfrm>
            <a:off x="98996" y="4680447"/>
            <a:ext cx="8937500" cy="307777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r>
              <a:rPr lang="cs-CZ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3.)  PNEUMATICKÝ ČÍTAČ CYKLŮ SE PŘIPOJUJE DO OBVODU ?  </a:t>
            </a:r>
            <a:endParaRPr lang="cs-CZ" sz="1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ovéPole 6"/>
          <p:cNvSpPr txBox="1"/>
          <p:nvPr/>
        </p:nvSpPr>
        <p:spPr>
          <a:xfrm>
            <a:off x="251520" y="1268760"/>
            <a:ext cx="720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A.)</a:t>
            </a:r>
            <a:endParaRPr lang="cs-CZ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Obdélník 7"/>
          <p:cNvSpPr/>
          <p:nvPr/>
        </p:nvSpPr>
        <p:spPr>
          <a:xfrm>
            <a:off x="251520" y="3613666"/>
            <a:ext cx="4924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A.)</a:t>
            </a:r>
          </a:p>
        </p:txBody>
      </p:sp>
      <p:sp>
        <p:nvSpPr>
          <p:cNvPr id="9" name="Obdélník 8"/>
          <p:cNvSpPr/>
          <p:nvPr/>
        </p:nvSpPr>
        <p:spPr>
          <a:xfrm>
            <a:off x="251520" y="5301208"/>
            <a:ext cx="4924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A.)</a:t>
            </a:r>
          </a:p>
        </p:txBody>
      </p:sp>
      <p:sp>
        <p:nvSpPr>
          <p:cNvPr id="12" name="Obdélník 11"/>
          <p:cNvSpPr/>
          <p:nvPr/>
        </p:nvSpPr>
        <p:spPr>
          <a:xfrm>
            <a:off x="3389674" y="1268760"/>
            <a:ext cx="4924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B.)</a:t>
            </a:r>
            <a:endParaRPr lang="cs-CZ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3400737" y="3613666"/>
            <a:ext cx="4924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B.)</a:t>
            </a:r>
          </a:p>
        </p:txBody>
      </p:sp>
      <p:sp>
        <p:nvSpPr>
          <p:cNvPr id="14" name="Obdélník 13"/>
          <p:cNvSpPr/>
          <p:nvPr/>
        </p:nvSpPr>
        <p:spPr>
          <a:xfrm>
            <a:off x="3389674" y="5301208"/>
            <a:ext cx="4924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B.)</a:t>
            </a:r>
          </a:p>
        </p:txBody>
      </p:sp>
      <p:sp>
        <p:nvSpPr>
          <p:cNvPr id="15" name="Obdélník 14"/>
          <p:cNvSpPr/>
          <p:nvPr/>
        </p:nvSpPr>
        <p:spPr>
          <a:xfrm>
            <a:off x="6383813" y="1261915"/>
            <a:ext cx="4924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C.)</a:t>
            </a:r>
            <a:endParaRPr lang="cs-CZ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Obdélník 15"/>
          <p:cNvSpPr/>
          <p:nvPr/>
        </p:nvSpPr>
        <p:spPr>
          <a:xfrm>
            <a:off x="6355544" y="3613666"/>
            <a:ext cx="4924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C.)</a:t>
            </a:r>
            <a:endParaRPr lang="cs-CZ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Obdélník 16"/>
          <p:cNvSpPr/>
          <p:nvPr/>
        </p:nvSpPr>
        <p:spPr>
          <a:xfrm>
            <a:off x="6383813" y="5301208"/>
            <a:ext cx="4924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C.)</a:t>
            </a:r>
            <a:endParaRPr lang="cs-CZ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59089" y="2852408"/>
            <a:ext cx="1057275" cy="962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TextovéPole 17"/>
          <p:cNvSpPr txBox="1"/>
          <p:nvPr/>
        </p:nvSpPr>
        <p:spPr>
          <a:xfrm>
            <a:off x="743963" y="3675221"/>
            <a:ext cx="80756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FILTR</a:t>
            </a:r>
            <a:endParaRPr lang="cs-CZ" sz="14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TextovéPole 18"/>
          <p:cNvSpPr txBox="1"/>
          <p:nvPr/>
        </p:nvSpPr>
        <p:spPr>
          <a:xfrm>
            <a:off x="3893180" y="3640088"/>
            <a:ext cx="249063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FILTR  S AUTOMATICKÝM ODLUČOVAČEM VODY</a:t>
            </a:r>
            <a:endParaRPr lang="cs-CZ" sz="14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TextovéPole 19"/>
          <p:cNvSpPr txBox="1"/>
          <p:nvPr/>
        </p:nvSpPr>
        <p:spPr>
          <a:xfrm>
            <a:off x="6840785" y="3644523"/>
            <a:ext cx="14401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ODLUČOVAČ VODY</a:t>
            </a:r>
            <a:endParaRPr lang="cs-CZ" sz="14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TextovéPole 21"/>
          <p:cNvSpPr txBox="1"/>
          <p:nvPr/>
        </p:nvSpPr>
        <p:spPr>
          <a:xfrm>
            <a:off x="743963" y="5301208"/>
            <a:ext cx="214376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DO OBVODU PNEUMOTORU (2)</a:t>
            </a:r>
            <a:endParaRPr lang="cs-CZ" sz="14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TextovéPole 22"/>
          <p:cNvSpPr txBox="1"/>
          <p:nvPr/>
        </p:nvSpPr>
        <p:spPr>
          <a:xfrm>
            <a:off x="3893180" y="5301208"/>
            <a:ext cx="19442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ZA ODVOD HLAVNÍHO VENTILU</a:t>
            </a:r>
            <a:endParaRPr lang="cs-CZ" sz="14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TextovéPole 23"/>
          <p:cNvSpPr txBox="1"/>
          <p:nvPr/>
        </p:nvSpPr>
        <p:spPr>
          <a:xfrm>
            <a:off x="6892130" y="5301208"/>
            <a:ext cx="158417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DO OBVODU OVLÁDACÍHO VENTILU</a:t>
            </a:r>
            <a:endParaRPr lang="cs-CZ" sz="14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451773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8" dur="2000" fill="hold"/>
                                        <p:tgtEl>
                                          <p:spTgt spid="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4" dur="2000" fill="hold"/>
                                        <p:tgtEl>
                                          <p:spTgt spid="1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4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50" dur="2000" fill="hold"/>
                                        <p:tgtEl>
                                          <p:spTgt spid="1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2" grpId="0"/>
      <p:bldP spid="13" grpId="0"/>
      <p:bldP spid="14" grpId="0"/>
      <p:bldP spid="15" grpId="0"/>
      <p:bldP spid="16" grpId="0"/>
      <p:bldP spid="17" grpId="0"/>
    </p:bldLst>
  </p:timing>
</p:sld>
</file>

<file path=ppt/theme/theme1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2568</TotalTime>
  <Words>1275</Words>
  <Application>Microsoft Office PowerPoint</Application>
  <PresentationFormat>Předvádění na obrazovce (4:3)</PresentationFormat>
  <Paragraphs>234</Paragraphs>
  <Slides>10</Slides>
  <Notes>2</Notes>
  <HiddenSlides>0</HiddenSlides>
  <MMClips>0</MMClips>
  <ScaleCrop>false</ScaleCrop>
  <HeadingPairs>
    <vt:vector size="4" baseType="variant">
      <vt:variant>
        <vt:lpstr>Motiv</vt:lpstr>
      </vt:variant>
      <vt:variant>
        <vt:i4>2</vt:i4>
      </vt:variant>
      <vt:variant>
        <vt:lpstr>Nadpisy snímků</vt:lpstr>
      </vt:variant>
      <vt:variant>
        <vt:i4>10</vt:i4>
      </vt:variant>
    </vt:vector>
  </HeadingPairs>
  <TitlesOfParts>
    <vt:vector size="12" baseType="lpstr">
      <vt:lpstr>Motiv systému Office</vt:lpstr>
      <vt:lpstr>1_Motiv systému Office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EU_7</dc:creator>
  <cp:lastModifiedBy>EU_7</cp:lastModifiedBy>
  <cp:revision>87</cp:revision>
  <dcterms:created xsi:type="dcterms:W3CDTF">2014-01-18T13:23:08Z</dcterms:created>
  <dcterms:modified xsi:type="dcterms:W3CDTF">2014-09-02T11:58:43Z</dcterms:modified>
</cp:coreProperties>
</file>