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70" r:id="rId5"/>
    <p:sldId id="271" r:id="rId6"/>
    <p:sldId id="280" r:id="rId7"/>
    <p:sldId id="281" r:id="rId8"/>
    <p:sldId id="282" r:id="rId9"/>
    <p:sldId id="283" r:id="rId10"/>
    <p:sldId id="269" r:id="rId11"/>
    <p:sldId id="260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6B93A3-09DD-47E8-9BE9-ED643C485565}" type="datetimeFigureOut">
              <a:rPr lang="cs-CZ" smtClean="0"/>
              <a:t>3. 5. 2014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E4924B-4797-4428-80BC-B2351678A5A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2129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E4924B-4797-4428-80BC-B2351678A5A3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74172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E4924B-4797-4428-80BC-B2351678A5A3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74172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fld id="{6596B2CB-0DA5-4421-81F8-531D473D3C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574508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VY_32_INOVACE_318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Literatura 1. poloviny 20. století/České meziválečné drama - oficiální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Mgr. Pavla Zdražilová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Březen 2014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ČESKÝ JAZYK A LITERATURA – divadlo, oficiální scény, klasické hry, režisérský typ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ZÁVĚR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Takzvané kamenné divadlo je jednou ze dvou základních linií naší dramatické tvorby mezi světovými válkami, představuje klasický repertoár </a:t>
            </a:r>
            <a:br>
              <a:rPr lang="cs-CZ" sz="2800" dirty="0" smtClean="0"/>
            </a:br>
            <a:r>
              <a:rPr lang="cs-CZ" sz="2800" dirty="0" smtClean="0"/>
              <a:t>v tradičních historických budovách.</a:t>
            </a:r>
          </a:p>
        </p:txBody>
      </p:sp>
    </p:spTree>
    <p:extLst>
      <p:ext uri="{BB962C8B-B14F-4D97-AF65-F5344CB8AC3E}">
        <p14:creationId xmlns:p14="http://schemas.microsoft.com/office/powerpoint/2010/main" val="184098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5999"/>
            <a:ext cx="8610600" cy="769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POUŽITÝCH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ZDROJŮ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 smtClean="0"/>
              <a:t>SOCHROVÁ</a:t>
            </a:r>
            <a:r>
              <a:rPr lang="cs-CZ" sz="2000" dirty="0"/>
              <a:t>, Marie. </a:t>
            </a:r>
            <a:r>
              <a:rPr lang="cs-CZ" sz="2000" i="1" dirty="0"/>
              <a:t>Literatura v kostce: pro střední školy</a:t>
            </a:r>
            <a:r>
              <a:rPr lang="cs-CZ" sz="2000" dirty="0"/>
              <a:t>. 4. vyd. Havlíčkův Brod: Fragment, 2004, 88 s. ISBN 80-720-0965-6</a:t>
            </a:r>
            <a:r>
              <a:rPr lang="cs-CZ" sz="2000" dirty="0" smtClean="0"/>
              <a:t>.</a:t>
            </a:r>
          </a:p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HÁNOVÁ, Eva, Eleonora JEŘÁBKOVÁ, Lenka KLUSÁČKOVÁ, Jana KOŠULANOVÁ, Barbora MAKVARTOVÁ a Jaroslava PRŮDKOVÁ. </a:t>
            </a:r>
            <a:r>
              <a:rPr lang="cs-CZ" sz="2000" i="1" dirty="0"/>
              <a:t>Odmaturuj! z literatury</a:t>
            </a:r>
            <a:r>
              <a:rPr lang="cs-CZ" sz="2000" dirty="0"/>
              <a:t>. Vyd. 1. Brno: </a:t>
            </a:r>
            <a:r>
              <a:rPr lang="cs-CZ" sz="2000" dirty="0" err="1"/>
              <a:t>Didaktis</a:t>
            </a:r>
            <a:r>
              <a:rPr lang="cs-CZ" sz="2000" dirty="0"/>
              <a:t>, c2002, 184 s. ISBN 80-862-8537-5</a:t>
            </a:r>
            <a:r>
              <a:rPr lang="cs-CZ" sz="2000" dirty="0" smtClean="0"/>
              <a:t>.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SOCHROVÁ, Marie. </a:t>
            </a:r>
            <a:r>
              <a:rPr lang="cs-CZ" sz="2000" i="1" dirty="0"/>
              <a:t>Čítanka III. k Literatuře v kostce</a:t>
            </a:r>
            <a:r>
              <a:rPr lang="cs-CZ" sz="2000" dirty="0"/>
              <a:t>. Vyd. 1. Havlíčkův Brod: Fragment, c2000, 239 s. V kostce. ISBN 80-720-0384-4.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PROKOP, Vladimír. </a:t>
            </a:r>
            <a:r>
              <a:rPr lang="cs-CZ" sz="2000" i="1" dirty="0"/>
              <a:t>Přehled české literatury 20. století: pro výuku literatury na středních školách</a:t>
            </a:r>
            <a:r>
              <a:rPr lang="cs-CZ" sz="2000" dirty="0"/>
              <a:t>. Sokolov: O.K. - Soft, 1998, 82 s</a:t>
            </a:r>
            <a:r>
              <a:rPr lang="cs-CZ" sz="2000" dirty="0" smtClean="0"/>
              <a:t>.</a:t>
            </a:r>
            <a:endParaRPr lang="cs-CZ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Učební materiál představuje tradiční divadelní scény a hlavní představitele oficiálního divadla v meziválečném období.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020169"/>
            <a:ext cx="8305800" cy="2006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Ve cvičení si žáci nejprve přečtou text ukázky a následně odpoví na otázky týkající se textu. Otázky se zobrazují jednotlivě a po kliknutí se zobrazí správná odpověď.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České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meziválečné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drama</a:t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Oficiální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021566"/>
            <a:ext cx="8610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Divadlo zaujímalo v meziválečném období významné místo. K oficiálním, tzv. kamenným scénám, patřila tato divadla: Národní divadlo, Městské divadlo na Vinohradech a řada regionálních scén, např. Národní divadlo moravsko-slezské.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České meziválečné drama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Oficiální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2005917"/>
            <a:ext cx="861060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Znaky klasického divadla: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hraje se v kamenných historických stálých budovách;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jsou uváděny hry klasiků (např. Shakespeare, </a:t>
            </a:r>
            <a:r>
              <a:rPr lang="cs-CZ" sz="2800" dirty="0" err="1" smtClean="0"/>
              <a:t>Moliére</a:t>
            </a:r>
            <a:r>
              <a:rPr lang="cs-CZ" sz="2800" dirty="0" smtClean="0"/>
              <a:t>);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nové kusy jsou dílem renomovaných autorů (např. V. Dyk, bratři Čapkové);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jedná se o tzv. režisérský typ divadla </a:t>
            </a:r>
            <a:br>
              <a:rPr lang="cs-CZ" sz="2800" dirty="0" smtClean="0"/>
            </a:br>
            <a:r>
              <a:rPr lang="cs-CZ" sz="2800" dirty="0" smtClean="0"/>
              <a:t>(autor = režisér).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83696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České meziválečné drama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Oficiální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18655" y="2064326"/>
            <a:ext cx="88392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Nejvýznamnější představitelé: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bratři Čapkové - R.U.R., Ze života hmyzu;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František Langer - Jízdní hlídka;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Viktor Dyk - Zmoudření dona </a:t>
            </a:r>
            <a:r>
              <a:rPr lang="cs-CZ" sz="2800" dirty="0" err="1" smtClean="0"/>
              <a:t>Quijota</a:t>
            </a:r>
            <a:r>
              <a:rPr lang="cs-CZ" sz="2800" dirty="0" smtClean="0"/>
              <a:t>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Fráňa Šrámek - Léto;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Alois Jirásek - Jan Hus;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Jaroslav Kvapil - </a:t>
            </a:r>
            <a:r>
              <a:rPr lang="cs-CZ" sz="2800" dirty="0"/>
              <a:t>P</a:t>
            </a:r>
            <a:r>
              <a:rPr lang="cs-CZ" sz="2800" dirty="0" smtClean="0"/>
              <a:t>rincezna Pampeliška.</a:t>
            </a:r>
          </a:p>
        </p:txBody>
      </p:sp>
    </p:spTree>
    <p:extLst>
      <p:ext uri="{BB962C8B-B14F-4D97-AF65-F5344CB8AC3E}">
        <p14:creationId xmlns:p14="http://schemas.microsoft.com/office/powerpoint/2010/main" val="114392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5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České meziválečné drama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Oficiální - cvičení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ovéPole 1"/>
          <p:cNvSpPr txBox="1">
            <a:spLocks noChangeArrowheads="1"/>
          </p:cNvSpPr>
          <p:nvPr/>
        </p:nvSpPr>
        <p:spPr bwMode="auto">
          <a:xfrm>
            <a:off x="0" y="2743200"/>
            <a:ext cx="9144000" cy="15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Přečtěte si text následující ukázky</a:t>
            </a:r>
            <a:endParaRPr lang="cs-CZ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3921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/>
          <p:cNvSpPr txBox="1"/>
          <p:nvPr/>
        </p:nvSpPr>
        <p:spPr>
          <a:xfrm>
            <a:off x="318655" y="62242"/>
            <a:ext cx="8839200" cy="670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440000">
              <a:spcBef>
                <a:spcPts val="600"/>
              </a:spcBef>
              <a:spcAft>
                <a:spcPts val="600"/>
              </a:spcAft>
            </a:pPr>
            <a:r>
              <a:rPr lang="cs-CZ" sz="2400" dirty="0"/>
              <a:t>(Vejde Helena)</a:t>
            </a:r>
          </a:p>
          <a:p>
            <a:pPr defTabSz="1440000">
              <a:spcBef>
                <a:spcPts val="600"/>
              </a:spcBef>
              <a:spcAft>
                <a:spcPts val="600"/>
              </a:spcAft>
            </a:pPr>
            <a:r>
              <a:rPr lang="cs-CZ" sz="2400" dirty="0" err="1"/>
              <a:t>Alquist</a:t>
            </a:r>
            <a:r>
              <a:rPr lang="cs-CZ" sz="2400" dirty="0"/>
              <a:t>	Pojď sem, děvče, ukaž se mi! Ty tedy jsi Helena? </a:t>
            </a:r>
            <a:r>
              <a:rPr lang="cs-CZ" sz="2400" dirty="0" smtClean="0"/>
              <a:t>	(</a:t>
            </a:r>
            <a:r>
              <a:rPr lang="cs-CZ" sz="2400" dirty="0"/>
              <a:t>hladí ji po vlasech) Neboj se, necouvej. Pamatuješ </a:t>
            </a:r>
            <a:r>
              <a:rPr lang="cs-CZ" sz="2400" dirty="0" smtClean="0"/>
              <a:t>	se </a:t>
            </a:r>
            <a:r>
              <a:rPr lang="cs-CZ" sz="2400" dirty="0"/>
              <a:t>na paní Dominovou? Ach, Heleno, jaké ta měla </a:t>
            </a:r>
            <a:r>
              <a:rPr lang="cs-CZ" sz="2400" dirty="0" smtClean="0"/>
              <a:t>	vlasy</a:t>
            </a:r>
            <a:r>
              <a:rPr lang="cs-CZ" sz="2400" dirty="0"/>
              <a:t>! Ne, ne, ty se na mne nechceš podívat. Tak co, </a:t>
            </a:r>
            <a:r>
              <a:rPr lang="cs-CZ" sz="2400" dirty="0" smtClean="0"/>
              <a:t>	děvče</a:t>
            </a:r>
            <a:r>
              <a:rPr lang="cs-CZ" sz="2400" dirty="0"/>
              <a:t>, je pitevna uklizena?</a:t>
            </a:r>
          </a:p>
          <a:p>
            <a:pPr defTabSz="1440000">
              <a:spcBef>
                <a:spcPts val="600"/>
              </a:spcBef>
              <a:spcAft>
                <a:spcPts val="600"/>
              </a:spcAft>
            </a:pPr>
            <a:r>
              <a:rPr lang="cs-CZ" sz="2400" dirty="0"/>
              <a:t>Helena	Ano, pane.</a:t>
            </a:r>
          </a:p>
          <a:p>
            <a:pPr defTabSz="1440000">
              <a:spcBef>
                <a:spcPts val="600"/>
              </a:spcBef>
              <a:spcAft>
                <a:spcPts val="600"/>
              </a:spcAft>
            </a:pPr>
            <a:r>
              <a:rPr lang="cs-CZ" sz="2400" dirty="0" err="1"/>
              <a:t>Alquist</a:t>
            </a:r>
            <a:r>
              <a:rPr lang="cs-CZ" sz="2400" dirty="0"/>
              <a:t>	Dobře, pomůžeš mi, viď? Budu pitvat Prima.</a:t>
            </a:r>
          </a:p>
          <a:p>
            <a:pPr defTabSz="1440000">
              <a:spcBef>
                <a:spcPts val="600"/>
              </a:spcBef>
              <a:spcAft>
                <a:spcPts val="600"/>
              </a:spcAft>
            </a:pPr>
            <a:r>
              <a:rPr lang="cs-CZ" sz="2400" dirty="0"/>
              <a:t>Helena	(vykřikne) Prima?</a:t>
            </a:r>
          </a:p>
          <a:p>
            <a:pPr defTabSz="1440000">
              <a:spcBef>
                <a:spcPts val="600"/>
              </a:spcBef>
              <a:spcAft>
                <a:spcPts val="600"/>
              </a:spcAft>
            </a:pPr>
            <a:r>
              <a:rPr lang="cs-CZ" sz="2400" dirty="0" err="1"/>
              <a:t>Alquist</a:t>
            </a:r>
            <a:r>
              <a:rPr lang="cs-CZ" sz="2400" dirty="0"/>
              <a:t>	Nu ano, ano, musí to být, víš? Chtěl jsem - vlastně - </a:t>
            </a:r>
            <a:r>
              <a:rPr lang="cs-CZ" sz="2400" dirty="0" smtClean="0"/>
              <a:t>	ano</a:t>
            </a:r>
            <a:r>
              <a:rPr lang="cs-CZ" sz="2400" dirty="0"/>
              <a:t>, chtěl jsem pitvat tebe, ale Primus se nabídl za </a:t>
            </a:r>
            <a:r>
              <a:rPr lang="cs-CZ" sz="2400" dirty="0" smtClean="0"/>
              <a:t>	tebe</a:t>
            </a:r>
            <a:r>
              <a:rPr lang="cs-CZ" sz="2400" dirty="0"/>
              <a:t>.</a:t>
            </a:r>
          </a:p>
          <a:p>
            <a:pPr defTabSz="1440000">
              <a:spcBef>
                <a:spcPts val="600"/>
              </a:spcBef>
              <a:spcAft>
                <a:spcPts val="600"/>
              </a:spcAft>
            </a:pPr>
            <a:r>
              <a:rPr lang="cs-CZ" sz="2400" dirty="0"/>
              <a:t>Helena	(zakryje si tváře) Primus?</a:t>
            </a:r>
          </a:p>
          <a:p>
            <a:pPr defTabSz="1440000">
              <a:spcBef>
                <a:spcPts val="600"/>
              </a:spcBef>
              <a:spcAft>
                <a:spcPts val="600"/>
              </a:spcAft>
            </a:pPr>
            <a:r>
              <a:rPr lang="cs-CZ" sz="2400" dirty="0" err="1"/>
              <a:t>Alquist</a:t>
            </a:r>
            <a:r>
              <a:rPr lang="cs-CZ" sz="2400" dirty="0"/>
              <a:t>	Ale ovšem, co na tom? Ach, dítě, ty umíš plakat? </a:t>
            </a:r>
            <a:r>
              <a:rPr lang="cs-CZ" sz="2400" dirty="0" smtClean="0"/>
              <a:t>	Řekni</a:t>
            </a:r>
            <a:r>
              <a:rPr lang="cs-CZ" sz="2400" dirty="0"/>
              <a:t>, co záleží na nějakém </a:t>
            </a:r>
            <a:r>
              <a:rPr lang="cs-CZ" sz="2400"/>
              <a:t>Primovi</a:t>
            </a:r>
            <a:r>
              <a:rPr lang="cs-CZ" sz="2400" smtClean="0"/>
              <a:t>.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209447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/>
          <p:cNvSpPr txBox="1"/>
          <p:nvPr/>
        </p:nvSpPr>
        <p:spPr>
          <a:xfrm>
            <a:off x="318655" y="0"/>
            <a:ext cx="8839200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440000"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Primus</a:t>
            </a:r>
            <a:r>
              <a:rPr lang="cs-CZ" sz="2400" dirty="0"/>
              <a:t>	Netrap ji, pane!</a:t>
            </a:r>
          </a:p>
          <a:p>
            <a:pPr defTabSz="1440000">
              <a:spcBef>
                <a:spcPts val="600"/>
              </a:spcBef>
              <a:spcAft>
                <a:spcPts val="600"/>
              </a:spcAft>
            </a:pPr>
            <a:r>
              <a:rPr lang="cs-CZ" sz="2400" dirty="0" err="1"/>
              <a:t>Alquist</a:t>
            </a:r>
            <a:r>
              <a:rPr lang="cs-CZ" sz="2400" dirty="0"/>
              <a:t>	Ticho, Prime, ticho! - K čemu ty slzičky? Nu bože, </a:t>
            </a:r>
            <a:r>
              <a:rPr lang="cs-CZ" sz="2400" dirty="0" smtClean="0"/>
              <a:t>	nebude </a:t>
            </a:r>
            <a:r>
              <a:rPr lang="cs-CZ" sz="2400" dirty="0"/>
              <a:t>Prima. Zapomeneš na něj do týdne. Jdi, buď </a:t>
            </a:r>
            <a:r>
              <a:rPr lang="cs-CZ" sz="2400" dirty="0" smtClean="0"/>
              <a:t>	ráda</a:t>
            </a:r>
            <a:r>
              <a:rPr lang="cs-CZ" sz="2400" dirty="0"/>
              <a:t>, že žiješ.</a:t>
            </a:r>
          </a:p>
          <a:p>
            <a:pPr defTabSz="1440000">
              <a:spcBef>
                <a:spcPts val="600"/>
              </a:spcBef>
              <a:spcAft>
                <a:spcPts val="600"/>
              </a:spcAft>
            </a:pPr>
            <a:r>
              <a:rPr lang="cs-CZ" sz="2400" dirty="0"/>
              <a:t>Helena	(tiše) Já půjdu.</a:t>
            </a:r>
          </a:p>
          <a:p>
            <a:pPr defTabSz="1440000">
              <a:spcBef>
                <a:spcPts val="600"/>
              </a:spcBef>
              <a:spcAft>
                <a:spcPts val="600"/>
              </a:spcAft>
            </a:pPr>
            <a:r>
              <a:rPr lang="cs-CZ" sz="2400" dirty="0" err="1"/>
              <a:t>Alquist</a:t>
            </a:r>
            <a:r>
              <a:rPr lang="cs-CZ" sz="2400" dirty="0"/>
              <a:t>	Kam?</a:t>
            </a:r>
          </a:p>
          <a:p>
            <a:pPr defTabSz="1440000">
              <a:spcBef>
                <a:spcPts val="600"/>
              </a:spcBef>
              <a:spcAft>
                <a:spcPts val="600"/>
              </a:spcAft>
            </a:pPr>
            <a:r>
              <a:rPr lang="cs-CZ" sz="2400" dirty="0"/>
              <a:t>Helena	Abys mne pitval.</a:t>
            </a:r>
          </a:p>
          <a:p>
            <a:pPr defTabSz="1440000">
              <a:spcBef>
                <a:spcPts val="600"/>
              </a:spcBef>
              <a:spcAft>
                <a:spcPts val="600"/>
              </a:spcAft>
            </a:pPr>
            <a:r>
              <a:rPr lang="cs-CZ" sz="2400" dirty="0" err="1"/>
              <a:t>Alquist</a:t>
            </a:r>
            <a:r>
              <a:rPr lang="cs-CZ" sz="2400" dirty="0"/>
              <a:t>	Tebe? Jsi krásná, Heleno. Bylo by tě škoda.</a:t>
            </a:r>
          </a:p>
          <a:p>
            <a:pPr defTabSz="1440000">
              <a:spcBef>
                <a:spcPts val="600"/>
              </a:spcBef>
              <a:spcAft>
                <a:spcPts val="600"/>
              </a:spcAft>
            </a:pPr>
            <a:r>
              <a:rPr lang="cs-CZ" sz="2400" dirty="0"/>
              <a:t>Helena	Půjdu. (Primus jí zastupuje cestu) Pusť, Prime! Pusť </a:t>
            </a:r>
            <a:r>
              <a:rPr lang="cs-CZ" sz="2400" dirty="0" smtClean="0"/>
              <a:t>	mne </a:t>
            </a:r>
            <a:r>
              <a:rPr lang="cs-CZ" sz="2400" dirty="0"/>
              <a:t>tam!</a:t>
            </a:r>
          </a:p>
          <a:p>
            <a:pPr defTabSz="1440000">
              <a:spcBef>
                <a:spcPts val="600"/>
              </a:spcBef>
              <a:spcAft>
                <a:spcPts val="600"/>
              </a:spcAft>
            </a:pPr>
            <a:r>
              <a:rPr lang="cs-CZ" sz="2400" dirty="0"/>
              <a:t>Primus	Nepůjdeš, Heleno! Prosím tě, jdi, tady nesmíš být!</a:t>
            </a:r>
          </a:p>
          <a:p>
            <a:pPr defTabSz="1440000">
              <a:spcBef>
                <a:spcPts val="600"/>
              </a:spcBef>
              <a:spcAft>
                <a:spcPts val="600"/>
              </a:spcAft>
            </a:pPr>
            <a:r>
              <a:rPr lang="cs-CZ" sz="2400" dirty="0"/>
              <a:t>Helena	Já skočím z okna, Prime! Půjdeš-li tam, skočím z </a:t>
            </a:r>
            <a:r>
              <a:rPr lang="cs-CZ" sz="2400" dirty="0" smtClean="0"/>
              <a:t>	okna</a:t>
            </a:r>
            <a:r>
              <a:rPr lang="cs-CZ" sz="2400" dirty="0"/>
              <a:t>!</a:t>
            </a:r>
          </a:p>
          <a:p>
            <a:pPr defTabSz="1440000">
              <a:spcBef>
                <a:spcPts val="600"/>
              </a:spcBef>
              <a:spcAft>
                <a:spcPts val="600"/>
              </a:spcAft>
            </a:pPr>
            <a:r>
              <a:rPr lang="cs-CZ" sz="2400" dirty="0"/>
              <a:t>Primus	(zadrží ji) Nepustím! (k </a:t>
            </a:r>
            <a:r>
              <a:rPr lang="cs-CZ" sz="2400" dirty="0" err="1"/>
              <a:t>Alquistovi</a:t>
            </a:r>
            <a:r>
              <a:rPr lang="cs-CZ" sz="2400" dirty="0"/>
              <a:t>) Nikoho, starý, </a:t>
            </a:r>
            <a:r>
              <a:rPr lang="cs-CZ" sz="2400" dirty="0" smtClean="0"/>
              <a:t>	nezabiješ!</a:t>
            </a:r>
          </a:p>
        </p:txBody>
      </p:sp>
    </p:spTree>
    <p:extLst>
      <p:ext uri="{BB962C8B-B14F-4D97-AF65-F5344CB8AC3E}">
        <p14:creationId xmlns:p14="http://schemas.microsoft.com/office/powerpoint/2010/main" val="3689927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5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České meziválečné drama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Oficiální - cvičení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304800" y="2005917"/>
            <a:ext cx="86106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Otázky: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400" dirty="0" smtClean="0"/>
              <a:t>Ze které hry bratří Čapků je ukázka?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/>
              <a:t>	</a:t>
            </a:r>
            <a:r>
              <a:rPr lang="cs-CZ" sz="2400" b="1" dirty="0" smtClean="0">
                <a:solidFill>
                  <a:srgbClr val="008000"/>
                </a:solidFill>
              </a:rPr>
              <a:t>R.U.R.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 startAt="2"/>
            </a:pPr>
            <a:r>
              <a:rPr lang="cs-CZ" sz="2400" dirty="0" smtClean="0"/>
              <a:t>Kdo jsou Primus a Helena?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/>
              <a:t>	</a:t>
            </a:r>
            <a:r>
              <a:rPr lang="cs-CZ" sz="2400" b="1" dirty="0" smtClean="0">
                <a:solidFill>
                  <a:srgbClr val="008000"/>
                </a:solidFill>
              </a:rPr>
              <a:t>roboti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 startAt="3"/>
            </a:pPr>
            <a:r>
              <a:rPr lang="cs-CZ" sz="2400" dirty="0" smtClean="0"/>
              <a:t>Symbolem čeho je v dramatu robot?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/>
              <a:t>	</a:t>
            </a:r>
            <a:r>
              <a:rPr lang="cs-CZ" sz="2400" b="1" dirty="0" smtClean="0">
                <a:solidFill>
                  <a:srgbClr val="008000"/>
                </a:solidFill>
              </a:rPr>
              <a:t>umělého člověka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 startAt="4"/>
            </a:pPr>
            <a:r>
              <a:rPr lang="cs-CZ" sz="2400" dirty="0" smtClean="0"/>
              <a:t>Jak se nazývají části divadelní hry a texty v závorkách?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/>
              <a:t>	</a:t>
            </a:r>
            <a:r>
              <a:rPr lang="cs-CZ" sz="2400" b="1" dirty="0" smtClean="0">
                <a:solidFill>
                  <a:srgbClr val="008000"/>
                </a:solidFill>
              </a:rPr>
              <a:t>dějství, scénické poznámky</a:t>
            </a:r>
          </a:p>
        </p:txBody>
      </p:sp>
    </p:spTree>
    <p:extLst>
      <p:ext uri="{BB962C8B-B14F-4D97-AF65-F5344CB8AC3E}">
        <p14:creationId xmlns:p14="http://schemas.microsoft.com/office/powerpoint/2010/main" val="264570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iv sady Office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ékárn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1611</TotalTime>
  <Words>360</Words>
  <Application>Microsoft Office PowerPoint</Application>
  <PresentationFormat>Předvádění na obrazovce (4:3)</PresentationFormat>
  <Paragraphs>76</Paragraphs>
  <Slides>11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Erda</dc:creator>
  <cp:lastModifiedBy>EU_9</cp:lastModifiedBy>
  <cp:revision>171</cp:revision>
  <cp:lastPrinted>1601-01-01T00:00:00Z</cp:lastPrinted>
  <dcterms:created xsi:type="dcterms:W3CDTF">2013-06-25T23:31:44Z</dcterms:created>
  <dcterms:modified xsi:type="dcterms:W3CDTF">2014-05-03T16:37:03Z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