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0" r:id="rId5"/>
    <p:sldId id="271" r:id="rId6"/>
    <p:sldId id="274" r:id="rId7"/>
    <p:sldId id="278" r:id="rId8"/>
    <p:sldId id="279" r:id="rId9"/>
    <p:sldId id="280" r:id="rId10"/>
    <p:sldId id="269" r:id="rId11"/>
    <p:sldId id="260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27729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VY_32_INOVACE_312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Literatura 1. poloviny 20. století/Česká meziválečná próza - legionářská literatura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Prosinec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Československé legie, próza,</a:t>
                      </a:r>
                      <a:b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 světová válka,  dokument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Legionářská literatura je součástí české meziválečné prózy zachycující první světovou válku.</a:t>
            </a:r>
            <a:r>
              <a:rPr lang="cs-CZ" sz="2800" dirty="0"/>
              <a:t> </a:t>
            </a:r>
            <a:r>
              <a:rPr lang="cs-CZ" sz="2800" dirty="0" smtClean="0"/>
              <a:t>Autoři, kteří </a:t>
            </a:r>
            <a:r>
              <a:rPr lang="cs-CZ" sz="2800" dirty="0" smtClean="0"/>
              <a:t/>
            </a:r>
            <a:br>
              <a:rPr lang="cs-CZ" sz="2800" dirty="0" smtClean="0"/>
            </a:br>
            <a:r>
              <a:rPr lang="cs-CZ" sz="2800" dirty="0" smtClean="0"/>
              <a:t>o </a:t>
            </a:r>
            <a:r>
              <a:rPr lang="cs-CZ" sz="2800" dirty="0" smtClean="0"/>
              <a:t>legiích psali, v nich i sami působili. Dnes považujeme tyto tituly za dramatické a zajímavé svědectví doby.</a:t>
            </a:r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5999"/>
            <a:ext cx="8610600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 smtClean="0"/>
              <a:t>SOCHROVÁ</a:t>
            </a:r>
            <a:r>
              <a:rPr lang="cs-CZ" sz="2000" dirty="0"/>
              <a:t>, Marie. </a:t>
            </a:r>
            <a:r>
              <a:rPr lang="cs-CZ" sz="2000" i="1" dirty="0"/>
              <a:t>Literatura v kostce: pro střední školy</a:t>
            </a:r>
            <a:r>
              <a:rPr lang="cs-CZ" sz="2000" dirty="0"/>
              <a:t>. 4. vyd. Havlíčkův Brod: Fragment, 2004, 88 s. ISBN 80-720-0965-6</a:t>
            </a:r>
            <a:r>
              <a:rPr lang="cs-CZ" sz="2000" dirty="0" smtClean="0"/>
              <a:t>.</a:t>
            </a:r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HÁNOVÁ, Eva, Eleonora JEŘÁBKOVÁ, Lenka KLUSÁČKOVÁ, Jana KOŠULANOVÁ, Barbora MAKVARTOVÁ a Jaroslava PRŮDKOVÁ. </a:t>
            </a:r>
            <a:r>
              <a:rPr lang="cs-CZ" sz="2000" i="1" dirty="0"/>
              <a:t>Odmaturuj! z literatury</a:t>
            </a:r>
            <a:r>
              <a:rPr lang="cs-CZ" sz="2000" dirty="0"/>
              <a:t>. Vyd. 1. Brno: </a:t>
            </a:r>
            <a:r>
              <a:rPr lang="cs-CZ" sz="2000" dirty="0" err="1"/>
              <a:t>Didaktis</a:t>
            </a:r>
            <a:r>
              <a:rPr lang="cs-CZ" sz="2000" dirty="0"/>
              <a:t>, c2002, 184 s. ISBN 80-862-8537-5</a:t>
            </a:r>
            <a:r>
              <a:rPr lang="cs-CZ" sz="2000" dirty="0" smtClean="0"/>
              <a:t>.</a:t>
            </a:r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PROKOP, Vladimír. </a:t>
            </a:r>
            <a:r>
              <a:rPr lang="cs-CZ" sz="2000" i="1" dirty="0"/>
              <a:t>Přehled české literatury 20. století: pro výuku literatury na středních školách</a:t>
            </a:r>
            <a:r>
              <a:rPr lang="cs-CZ" sz="2000" dirty="0"/>
              <a:t>. Sokolov: O.K. </a:t>
            </a:r>
            <a:r>
              <a:rPr lang="cs-CZ" sz="2000"/>
              <a:t>- Soft, 1998, 82 s.</a:t>
            </a:r>
            <a:endParaRPr lang="cs-CZ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Vysvětluje zvláštnosti české literatury zachycující první světovou válku, klade důraz na tvorbu autorů, kteří bojovali v československých legiích.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189446"/>
            <a:ext cx="83058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Ve cvičení žáci nejprve přiřazují díla autorům, po kliknutí se zobrazí správné řešení. Potom žáci určují žánr díla, po kliknutí se objeví správná odpověď.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eská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meziválečná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próza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Legionářská literatura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2021566"/>
            <a:ext cx="8610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Legionářská literatura je pojem, který se vžil pro díla zabývající se osudem našich legionářů v Rusku.</a:t>
            </a:r>
            <a:r>
              <a:rPr lang="cs-CZ" sz="2800" dirty="0"/>
              <a:t> </a:t>
            </a:r>
            <a:r>
              <a:rPr lang="cs-CZ" sz="2800" dirty="0" smtClean="0"/>
              <a:t>Autoři byli skuteční účastníci bojů, a proto tyto prózy zobrazují pravdivé historické události. Dnes mají víceméně dokumentární hodnotu.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Česká meziválečná próza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Legionářská literatura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2005917"/>
            <a:ext cx="861060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Hlavní znaky: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dokumentárnost;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historická přesnost;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důraz na monumentálnost;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autobiografičnost;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žánrová pestrost.</a:t>
            </a:r>
          </a:p>
        </p:txBody>
      </p:sp>
    </p:spTree>
    <p:extLst>
      <p:ext uri="{BB962C8B-B14F-4D97-AF65-F5344CB8AC3E}">
        <p14:creationId xmlns:p14="http://schemas.microsoft.com/office/powerpoint/2010/main" val="83696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Česká meziválečná próza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Legionářská literatura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2064327"/>
            <a:ext cx="8839200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Hlavní představitelé: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Rudolf Medek;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Josef Kopta;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František Langer.</a:t>
            </a:r>
          </a:p>
        </p:txBody>
      </p:sp>
    </p:spTree>
    <p:extLst>
      <p:ext uri="{BB962C8B-B14F-4D97-AF65-F5344CB8AC3E}">
        <p14:creationId xmlns:p14="http://schemas.microsoft.com/office/powerpoint/2010/main" val="114392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Rudolf Medek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(1890 - 1940)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53440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Básník, prozaik, dramatik.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 meziválečném období považován za oficiálního představitele</a:t>
            </a:r>
            <a:r>
              <a:rPr lang="cs-CZ" sz="2800" dirty="0"/>
              <a:t> </a:t>
            </a:r>
            <a:r>
              <a:rPr lang="cs-CZ" sz="2800" dirty="0" smtClean="0"/>
              <a:t>legionářské literatury.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Dílo: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Anabáze</a:t>
            </a:r>
            <a:r>
              <a:rPr lang="cs-CZ" sz="2800" dirty="0" smtClean="0">
                <a:solidFill>
                  <a:srgbClr val="002060"/>
                </a:solidFill>
              </a:rPr>
              <a:t> </a:t>
            </a:r>
            <a:r>
              <a:rPr lang="cs-CZ" sz="2800" dirty="0" smtClean="0"/>
              <a:t>- pentalogie, která zachycuje posledních 20 měsíců legií, boje u Zborova a Bachmače, až po návrat domů.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Zborov</a:t>
            </a:r>
            <a:r>
              <a:rPr lang="cs-CZ" sz="2800" dirty="0" smtClean="0"/>
              <a:t> - patetická báseň oslavující vítězství legionářů ve slavné bitvě 1. světové války. </a:t>
            </a:r>
            <a:endParaRPr lang="cs-CZ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15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Josef Kopta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(1894 - 1962)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5344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Básník, prozaik.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Účastník 1. světové války.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 meziválečném období oblíbený spisovatel pro vnější romantiku příběhů.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Dílo: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Třetí rota</a:t>
            </a:r>
            <a:r>
              <a:rPr lang="cs-CZ" sz="2800" dirty="0" smtClean="0">
                <a:solidFill>
                  <a:srgbClr val="002060"/>
                </a:solidFill>
              </a:rPr>
              <a:t> </a:t>
            </a:r>
            <a:r>
              <a:rPr lang="cs-CZ" sz="2800" dirty="0" smtClean="0"/>
              <a:t>- trilogie zachycující nejen osudy čsl. legií, ale i konec carismu a počátek ruské revoluce.</a:t>
            </a:r>
            <a:endParaRPr lang="cs-CZ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7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František Langer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(1888 - 1965)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5344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Prozaik, dramatik, legionářský vojenský lékař.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Po válce psal veselohry, loutkové hry pro děti aj.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Dílo: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Železný vlk</a:t>
            </a:r>
            <a:r>
              <a:rPr lang="cs-CZ" sz="2800" dirty="0" smtClean="0">
                <a:solidFill>
                  <a:srgbClr val="002060"/>
                </a:solidFill>
              </a:rPr>
              <a:t> </a:t>
            </a:r>
            <a:r>
              <a:rPr lang="cs-CZ" sz="2800" dirty="0" smtClean="0"/>
              <a:t>- povídková kronika legií.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Jízdní hlídka</a:t>
            </a:r>
            <a:r>
              <a:rPr lang="cs-CZ" sz="2800" dirty="0" smtClean="0">
                <a:solidFill>
                  <a:srgbClr val="002060"/>
                </a:solidFill>
              </a:rPr>
              <a:t> </a:t>
            </a:r>
            <a:r>
              <a:rPr lang="cs-CZ" sz="2800" dirty="0"/>
              <a:t>- </a:t>
            </a:r>
            <a:r>
              <a:rPr lang="cs-CZ" sz="2800" dirty="0" smtClean="0"/>
              <a:t>drama zachycující skupinu legionářů v obklíčení ruskými partyzány bolševiky.</a:t>
            </a:r>
            <a:endParaRPr lang="cs-CZ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48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Česká meziválečná próza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Legionářská literatura - cvičení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0" y="3376641"/>
            <a:ext cx="19812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 smtClean="0"/>
              <a:t>Třetí rota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 smtClean="0"/>
              <a:t>Anabáze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 smtClean="0"/>
              <a:t>Jízdní hlídka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 smtClean="0"/>
              <a:t>Železný vlk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 smtClean="0"/>
              <a:t>Zborov</a:t>
            </a:r>
            <a:endParaRPr lang="cs-CZ" sz="24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5680364" y="3376641"/>
            <a:ext cx="346363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endParaRPr lang="cs-CZ" sz="2400" dirty="0" smtClean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 smtClean="0"/>
              <a:t>Rudolf Medek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 smtClean="0"/>
              <a:t>František Langer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 smtClean="0"/>
              <a:t>Josef Kopta</a:t>
            </a:r>
          </a:p>
        </p:txBody>
      </p:sp>
      <p:cxnSp>
        <p:nvCxnSpPr>
          <p:cNvPr id="5" name="Přímá spojnice se šipkou 4"/>
          <p:cNvCxnSpPr/>
          <p:nvPr/>
        </p:nvCxnSpPr>
        <p:spPr bwMode="auto">
          <a:xfrm>
            <a:off x="3276600" y="3605241"/>
            <a:ext cx="2286000" cy="20574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oval" w="med" len="med"/>
            <a:tailEnd type="arrow"/>
          </a:ln>
          <a:effectLst/>
        </p:spPr>
      </p:cxnSp>
      <p:cxnSp>
        <p:nvCxnSpPr>
          <p:cNvPr id="7" name="Přímá spojnice se šipkou 6"/>
          <p:cNvCxnSpPr/>
          <p:nvPr/>
        </p:nvCxnSpPr>
        <p:spPr bwMode="auto">
          <a:xfrm>
            <a:off x="3352800" y="4291041"/>
            <a:ext cx="2209800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oval" w="med" len="med"/>
            <a:tailEnd type="arrow"/>
          </a:ln>
          <a:effectLst/>
        </p:spPr>
      </p:cxnSp>
      <p:cxnSp>
        <p:nvCxnSpPr>
          <p:cNvPr id="9" name="Přímá spojnice se šipkou 8"/>
          <p:cNvCxnSpPr/>
          <p:nvPr/>
        </p:nvCxnSpPr>
        <p:spPr bwMode="auto">
          <a:xfrm>
            <a:off x="3352800" y="4976841"/>
            <a:ext cx="2209800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oval" w="med" len="med"/>
            <a:tailEnd type="arrow"/>
          </a:ln>
          <a:effectLst/>
        </p:spPr>
      </p:cxnSp>
      <p:cxnSp>
        <p:nvCxnSpPr>
          <p:cNvPr id="11" name="Přímá spojnice se šipkou 10"/>
          <p:cNvCxnSpPr/>
          <p:nvPr/>
        </p:nvCxnSpPr>
        <p:spPr bwMode="auto">
          <a:xfrm flipV="1">
            <a:off x="3352800" y="4961691"/>
            <a:ext cx="2209800" cy="70095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oval" w="med" len="med"/>
            <a:tailEnd type="arrow"/>
          </a:ln>
          <a:effectLst/>
        </p:spPr>
      </p:cxnSp>
      <p:cxnSp>
        <p:nvCxnSpPr>
          <p:cNvPr id="13" name="Přímá spojnice se šipkou 12"/>
          <p:cNvCxnSpPr/>
          <p:nvPr/>
        </p:nvCxnSpPr>
        <p:spPr bwMode="auto">
          <a:xfrm flipV="1">
            <a:off x="3352800" y="4291041"/>
            <a:ext cx="2209800" cy="19812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oval" w="med" len="med"/>
            <a:tailEnd type="arrow"/>
          </a:ln>
          <a:effectLst/>
        </p:spPr>
      </p:cxnSp>
      <p:sp>
        <p:nvSpPr>
          <p:cNvPr id="15" name="TextovéPole 14"/>
          <p:cNvSpPr txBox="1"/>
          <p:nvPr/>
        </p:nvSpPr>
        <p:spPr>
          <a:xfrm>
            <a:off x="228600" y="2057400"/>
            <a:ext cx="853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>
                <a:solidFill>
                  <a:srgbClr val="C00000"/>
                </a:solidFill>
              </a:rPr>
              <a:t>1) Přiřaďte díla autorům.</a:t>
            </a:r>
            <a:endParaRPr lang="cs-CZ" sz="2800" dirty="0">
              <a:solidFill>
                <a:srgbClr val="C00000"/>
              </a:solidFill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228600" y="2667000"/>
            <a:ext cx="853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>
                <a:solidFill>
                  <a:srgbClr val="C00000"/>
                </a:solidFill>
              </a:rPr>
              <a:t>2</a:t>
            </a:r>
            <a:r>
              <a:rPr lang="cs-CZ" sz="2800" dirty="0" smtClean="0">
                <a:solidFill>
                  <a:srgbClr val="C00000"/>
                </a:solidFill>
              </a:rPr>
              <a:t>) Určete literární žánr.</a:t>
            </a:r>
            <a:endParaRPr lang="cs-CZ" sz="2800" dirty="0">
              <a:solidFill>
                <a:srgbClr val="C00000"/>
              </a:solidFill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0" y="3727116"/>
            <a:ext cx="33528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 smtClean="0">
                <a:solidFill>
                  <a:srgbClr val="00B050"/>
                </a:solidFill>
              </a:rPr>
              <a:t>románová trilogie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 smtClean="0">
                <a:solidFill>
                  <a:srgbClr val="00B050"/>
                </a:solidFill>
              </a:rPr>
              <a:t>románová pentalogie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 smtClean="0">
                <a:solidFill>
                  <a:srgbClr val="00B050"/>
                </a:solidFill>
              </a:rPr>
              <a:t>válečné drama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>
                <a:solidFill>
                  <a:srgbClr val="00B050"/>
                </a:solidFill>
              </a:rPr>
              <a:t>p</a:t>
            </a:r>
            <a:r>
              <a:rPr lang="cs-CZ" sz="2400" dirty="0" smtClean="0">
                <a:solidFill>
                  <a:srgbClr val="00B050"/>
                </a:solidFill>
              </a:rPr>
              <a:t>ovídková kronika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 smtClean="0">
                <a:solidFill>
                  <a:srgbClr val="00B050"/>
                </a:solidFill>
              </a:rPr>
              <a:t>báseň</a:t>
            </a:r>
            <a:endParaRPr lang="cs-CZ" sz="2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213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theme/theme1.xml><?xml version="1.0" encoding="utf-8"?>
<a:theme xmlns:a="http://schemas.openxmlformats.org/drawingml/2006/main" name="Motiv sady Office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ékárn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993</TotalTime>
  <Words>451</Words>
  <Application>Microsoft Office PowerPoint</Application>
  <PresentationFormat>Předvádění na obrazovce (4:3)</PresentationFormat>
  <Paragraphs>76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EU_9</cp:lastModifiedBy>
  <cp:revision>113</cp:revision>
  <cp:lastPrinted>1601-01-01T00:00:00Z</cp:lastPrinted>
  <dcterms:created xsi:type="dcterms:W3CDTF">2013-06-25T23:31:44Z</dcterms:created>
  <dcterms:modified xsi:type="dcterms:W3CDTF">2014-05-03T15:42:25Z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