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4" r:id="rId7"/>
    <p:sldId id="282" r:id="rId8"/>
    <p:sldId id="278" r:id="rId9"/>
    <p:sldId id="283" r:id="rId10"/>
    <p:sldId id="280" r:id="rId11"/>
    <p:sldId id="284" r:id="rId12"/>
    <p:sldId id="285" r:id="rId13"/>
    <p:sldId id="288" r:id="rId14"/>
    <p:sldId id="286" r:id="rId15"/>
    <p:sldId id="289" r:id="rId16"/>
    <p:sldId id="291" r:id="rId17"/>
    <p:sldId id="290" r:id="rId18"/>
    <p:sldId id="292" r:id="rId19"/>
    <p:sldId id="269" r:id="rId20"/>
    <p:sldId id="26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022878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VY_32_INOVACE_316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století/Česká meziválečná próza - psychologická próza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Únor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duševní život, determinace, psychoanalýza, podvědomí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Advent (Jarmila Glazarová)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Krávy však se ženou.</a:t>
            </a:r>
            <a:br>
              <a:rPr lang="cs-CZ" sz="2400" dirty="0" smtClean="0"/>
            </a:br>
            <a:r>
              <a:rPr lang="cs-CZ" sz="2400" dirty="0" smtClean="0"/>
              <a:t>Deštivé pastvy byly Františčinou strázní stejně trpkou po všechny roky, letos neméně než dřív. Tehdy však to bylo nejkrutější, protože Metod byl ještě malý. Marné prosby. Ogar není z cukru: však se přioděje: nech stane pod </a:t>
            </a:r>
            <a:r>
              <a:rPr lang="cs-CZ" sz="2400" dirty="0" err="1" smtClean="0"/>
              <a:t>jedlu</a:t>
            </a:r>
            <a:r>
              <a:rPr lang="cs-CZ" sz="2400" dirty="0" smtClean="0"/>
              <a:t>. A jaké řeči, nech </a:t>
            </a:r>
            <a:r>
              <a:rPr lang="cs-CZ" sz="2400" dirty="0" err="1" smtClean="0"/>
              <a:t>sa</a:t>
            </a:r>
            <a:r>
              <a:rPr lang="cs-CZ" sz="2400" dirty="0" smtClean="0"/>
              <a:t> učí.</a:t>
            </a:r>
            <a:br>
              <a:rPr lang="cs-CZ" sz="2400" dirty="0" smtClean="0"/>
            </a:br>
            <a:r>
              <a:rPr lang="cs-CZ" sz="2400" dirty="0" smtClean="0"/>
              <a:t>A hybaj ven! </a:t>
            </a:r>
            <a:br>
              <a:rPr lang="cs-CZ" sz="2400" dirty="0" smtClean="0"/>
            </a:br>
            <a:r>
              <a:rPr lang="cs-CZ" sz="2400" dirty="0" smtClean="0"/>
              <a:t>Ubohý skřítek v mámině kazajce. </a:t>
            </a:r>
            <a:r>
              <a:rPr lang="cs-CZ" sz="2400" dirty="0" err="1" smtClean="0"/>
              <a:t>Rozíniny</a:t>
            </a:r>
            <a:r>
              <a:rPr lang="cs-CZ" sz="2400" dirty="0" smtClean="0"/>
              <a:t> boty na nohou, přes hlavu pytel v červené ruce bič… Po deseti krocích se za ním závěs uzavřel, pohltiv hlasy zvonků a kroky kopyt na kamení chodníků.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04800" y="628932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1) Jaká kompozice převažuje v ukázce?</a:t>
            </a:r>
          </a:p>
        </p:txBody>
      </p:sp>
    </p:spTree>
    <p:extLst>
      <p:ext uri="{BB962C8B-B14F-4D97-AF65-F5344CB8AC3E}">
        <p14:creationId xmlns:p14="http://schemas.microsoft.com/office/powerpoint/2010/main" val="21392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Advent (Jarmila Glazarová)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Krávy však se ženou.</a:t>
            </a:r>
            <a:br>
              <a:rPr lang="cs-CZ" sz="2400" dirty="0" smtClean="0"/>
            </a:br>
            <a:r>
              <a:rPr lang="cs-CZ" sz="2400" dirty="0" smtClean="0"/>
              <a:t>Deštivé pastvy byly Františčinou strázní stejně trpkou po všechny roky, letos neméně než dřív. Tehdy však to bylo nejkrutější, protože Metod byl ještě malý. Marné prosby. Ogar není z cukru: však se přioděje: nech stane pod </a:t>
            </a:r>
            <a:r>
              <a:rPr lang="cs-CZ" sz="2400" dirty="0" err="1" smtClean="0"/>
              <a:t>jedlu</a:t>
            </a:r>
            <a:r>
              <a:rPr lang="cs-CZ" sz="2400" dirty="0" smtClean="0"/>
              <a:t>. A jaké řeči, nech </a:t>
            </a:r>
            <a:r>
              <a:rPr lang="cs-CZ" sz="2400" dirty="0" err="1" smtClean="0"/>
              <a:t>sa</a:t>
            </a:r>
            <a:r>
              <a:rPr lang="cs-CZ" sz="2400" dirty="0" smtClean="0"/>
              <a:t> učí.</a:t>
            </a:r>
            <a:br>
              <a:rPr lang="cs-CZ" sz="2400" dirty="0" smtClean="0"/>
            </a:br>
            <a:r>
              <a:rPr lang="cs-CZ" sz="2400" dirty="0" smtClean="0"/>
              <a:t>A hybaj ven! </a:t>
            </a:r>
            <a:br>
              <a:rPr lang="cs-CZ" sz="2400" dirty="0" smtClean="0"/>
            </a:br>
            <a:r>
              <a:rPr lang="cs-CZ" sz="2400" dirty="0" smtClean="0"/>
              <a:t>Ubohý skřítek v mámině kazajce. </a:t>
            </a:r>
            <a:r>
              <a:rPr lang="cs-CZ" sz="2400" dirty="0" err="1" smtClean="0"/>
              <a:t>Rozíniny</a:t>
            </a:r>
            <a:r>
              <a:rPr lang="cs-CZ" sz="2400" dirty="0" smtClean="0"/>
              <a:t> boty na nohou, přes hlavu pytel v červené ruce bič… Po deseti krocích se za ním závěs uzavřel, pohltiv hlasy zvonků a kroky kopyt na kamení chodníků.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04800" y="628932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C00000"/>
                </a:solidFill>
              </a:rPr>
              <a:t>1) Jaká kompozice převažuje v </a:t>
            </a:r>
            <a:r>
              <a:rPr lang="cs-CZ" sz="2400" b="1" dirty="0" smtClean="0">
                <a:solidFill>
                  <a:srgbClr val="C00000"/>
                </a:solidFill>
              </a:rPr>
              <a:t>ukázce?      </a:t>
            </a:r>
            <a:r>
              <a:rPr lang="cs-CZ" sz="2400" b="1" dirty="0" smtClean="0">
                <a:solidFill>
                  <a:srgbClr val="008000"/>
                </a:solidFill>
              </a:rPr>
              <a:t>Retrospektivní</a:t>
            </a:r>
            <a:endParaRPr lang="cs-CZ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3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Advent (Jarmila Glazarová)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Krávy však se ženou.</a:t>
            </a:r>
            <a:br>
              <a:rPr lang="cs-CZ" sz="2400" dirty="0" smtClean="0"/>
            </a:br>
            <a:r>
              <a:rPr lang="cs-CZ" sz="2400" dirty="0" smtClean="0"/>
              <a:t>Deštivé pastvy byly Františčinou strázní stejně trpkou po všechny roky, letos neméně než dřív. Tehdy však to bylo nejkrutější, protože Metod byl ještě malý. Marné prosby. </a:t>
            </a:r>
            <a:r>
              <a:rPr lang="cs-CZ" sz="2400" dirty="0" smtClean="0">
                <a:solidFill>
                  <a:srgbClr val="7030A0"/>
                </a:solidFill>
              </a:rPr>
              <a:t>Ogar není z cukru: však se přioděje: nech stane pod </a:t>
            </a:r>
            <a:r>
              <a:rPr lang="cs-CZ" sz="2400" dirty="0" err="1" smtClean="0">
                <a:solidFill>
                  <a:srgbClr val="7030A0"/>
                </a:solidFill>
              </a:rPr>
              <a:t>jedlu</a:t>
            </a:r>
            <a:r>
              <a:rPr lang="cs-CZ" sz="2400" dirty="0" smtClean="0">
                <a:solidFill>
                  <a:srgbClr val="7030A0"/>
                </a:solidFill>
              </a:rPr>
              <a:t>. A jaké řeči, nech </a:t>
            </a:r>
            <a:r>
              <a:rPr lang="cs-CZ" sz="2400" dirty="0" err="1" smtClean="0">
                <a:solidFill>
                  <a:srgbClr val="7030A0"/>
                </a:solidFill>
              </a:rPr>
              <a:t>sa</a:t>
            </a:r>
            <a:r>
              <a:rPr lang="cs-CZ" sz="2400" dirty="0" smtClean="0">
                <a:solidFill>
                  <a:srgbClr val="7030A0"/>
                </a:solidFill>
              </a:rPr>
              <a:t> učí.</a:t>
            </a:r>
            <a:br>
              <a:rPr lang="cs-CZ" sz="2400" dirty="0" smtClean="0">
                <a:solidFill>
                  <a:srgbClr val="7030A0"/>
                </a:solidFill>
              </a:rPr>
            </a:br>
            <a:r>
              <a:rPr lang="cs-CZ" sz="2400" dirty="0" smtClean="0">
                <a:solidFill>
                  <a:srgbClr val="7030A0"/>
                </a:solidFill>
              </a:rPr>
              <a:t>A hybaj ven!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Ubohý skřítek v mámině kazajce. </a:t>
            </a:r>
            <a:r>
              <a:rPr lang="cs-CZ" sz="2400" dirty="0" err="1" smtClean="0"/>
              <a:t>Rozíniny</a:t>
            </a:r>
            <a:r>
              <a:rPr lang="cs-CZ" sz="2400" dirty="0" smtClean="0"/>
              <a:t> boty na nohou, přes hlavu pytel v červené ruce bič… Po deseti krocích se za ním závěs uzavřel, pohltiv hlasy zvonků a kroky kopyt na kamení chodníků.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04800" y="628932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C00000"/>
                </a:solidFill>
              </a:rPr>
              <a:t>2</a:t>
            </a:r>
            <a:r>
              <a:rPr lang="cs-CZ" sz="2400" b="1" dirty="0" smtClean="0">
                <a:solidFill>
                  <a:srgbClr val="C00000"/>
                </a:solidFill>
              </a:rPr>
              <a:t>) Určete vyznačený vyprávěcí způsob.</a:t>
            </a:r>
          </a:p>
        </p:txBody>
      </p:sp>
    </p:spTree>
    <p:extLst>
      <p:ext uri="{BB962C8B-B14F-4D97-AF65-F5344CB8AC3E}">
        <p14:creationId xmlns:p14="http://schemas.microsoft.com/office/powerpoint/2010/main" val="21079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Advent (Jarmila Glazarová)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Krávy však se ženou.</a:t>
            </a:r>
            <a:br>
              <a:rPr lang="cs-CZ" sz="2400" dirty="0" smtClean="0"/>
            </a:br>
            <a:r>
              <a:rPr lang="cs-CZ" sz="2400" dirty="0" smtClean="0"/>
              <a:t>Deštivé pastvy byly Františčinou strázní stejně trpkou po všechny roky, letos neméně než dřív. Tehdy však to bylo nejkrutější, protože Metod byl ještě malý. Marné prosby. </a:t>
            </a:r>
            <a:r>
              <a:rPr lang="cs-CZ" sz="2400" dirty="0" smtClean="0">
                <a:solidFill>
                  <a:srgbClr val="7030A0"/>
                </a:solidFill>
              </a:rPr>
              <a:t>Ogar není z cukru: však se přioděje: nech stane pod </a:t>
            </a:r>
            <a:r>
              <a:rPr lang="cs-CZ" sz="2400" dirty="0" err="1" smtClean="0">
                <a:solidFill>
                  <a:srgbClr val="7030A0"/>
                </a:solidFill>
              </a:rPr>
              <a:t>jedlu</a:t>
            </a:r>
            <a:r>
              <a:rPr lang="cs-CZ" sz="2400" dirty="0" smtClean="0">
                <a:solidFill>
                  <a:srgbClr val="7030A0"/>
                </a:solidFill>
              </a:rPr>
              <a:t>. A jaké řeči, nech </a:t>
            </a:r>
            <a:r>
              <a:rPr lang="cs-CZ" sz="2400" dirty="0" err="1" smtClean="0">
                <a:solidFill>
                  <a:srgbClr val="7030A0"/>
                </a:solidFill>
              </a:rPr>
              <a:t>sa</a:t>
            </a:r>
            <a:r>
              <a:rPr lang="cs-CZ" sz="2400" dirty="0" smtClean="0">
                <a:solidFill>
                  <a:srgbClr val="7030A0"/>
                </a:solidFill>
              </a:rPr>
              <a:t> učí.</a:t>
            </a:r>
            <a:br>
              <a:rPr lang="cs-CZ" sz="2400" dirty="0" smtClean="0">
                <a:solidFill>
                  <a:srgbClr val="7030A0"/>
                </a:solidFill>
              </a:rPr>
            </a:br>
            <a:r>
              <a:rPr lang="cs-CZ" sz="2400" dirty="0" smtClean="0">
                <a:solidFill>
                  <a:srgbClr val="7030A0"/>
                </a:solidFill>
              </a:rPr>
              <a:t>A hybaj ven!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Ubohý skřítek v mámině kazajce. </a:t>
            </a:r>
            <a:r>
              <a:rPr lang="cs-CZ" sz="2400" dirty="0" err="1" smtClean="0"/>
              <a:t>Rozíniny</a:t>
            </a:r>
            <a:r>
              <a:rPr lang="cs-CZ" sz="2400" dirty="0" smtClean="0"/>
              <a:t> boty na nohou, přes hlavu pytel v červené ruce bič… Po deseti krocích se za ním závěs uzavřel, pohltiv hlasy zvonků a kroky kopyt na kamení chodníků.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04800" y="628932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8000"/>
                </a:solidFill>
              </a:rPr>
              <a:t>Nevlastní přímá řeč.</a:t>
            </a:r>
          </a:p>
        </p:txBody>
      </p:sp>
    </p:spTree>
    <p:extLst>
      <p:ext uri="{BB962C8B-B14F-4D97-AF65-F5344CB8AC3E}">
        <p14:creationId xmlns:p14="http://schemas.microsoft.com/office/powerpoint/2010/main" val="219029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Advent (Jarmila Glazarová)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Krávy však se ženou.</a:t>
            </a:r>
            <a:br>
              <a:rPr lang="cs-CZ" sz="2400" dirty="0" smtClean="0"/>
            </a:br>
            <a:r>
              <a:rPr lang="cs-CZ" sz="2400" dirty="0" smtClean="0"/>
              <a:t>Deštivé pastvy byly Františčinou strázní stejně trpkou po všechny roky, letos neméně než dřív. Tehdy však to bylo nejkrutější, protože Metod byl ještě malý. Marné prosby. Ogar není z cukru: však se přioděje: nech stane pod </a:t>
            </a:r>
            <a:r>
              <a:rPr lang="cs-CZ" sz="2400" dirty="0" err="1" smtClean="0"/>
              <a:t>jedlu</a:t>
            </a:r>
            <a:r>
              <a:rPr lang="cs-CZ" sz="2400" dirty="0" smtClean="0"/>
              <a:t>. A jaké řeči, nech </a:t>
            </a:r>
            <a:r>
              <a:rPr lang="cs-CZ" sz="2400" dirty="0" err="1" smtClean="0"/>
              <a:t>sa</a:t>
            </a:r>
            <a:r>
              <a:rPr lang="cs-CZ" sz="2400" dirty="0" smtClean="0"/>
              <a:t> učí.</a:t>
            </a:r>
            <a:br>
              <a:rPr lang="cs-CZ" sz="2400" dirty="0" smtClean="0"/>
            </a:br>
            <a:r>
              <a:rPr lang="cs-CZ" sz="2400" dirty="0" smtClean="0"/>
              <a:t>A hybaj ven! </a:t>
            </a:r>
            <a:br>
              <a:rPr lang="cs-CZ" sz="2400" dirty="0" smtClean="0"/>
            </a:br>
            <a:r>
              <a:rPr lang="cs-CZ" sz="2400" dirty="0" smtClean="0"/>
              <a:t>Ubohý skřítek v mámině kazajce. </a:t>
            </a:r>
            <a:r>
              <a:rPr lang="cs-CZ" sz="2400" dirty="0" err="1" smtClean="0"/>
              <a:t>Rozíniny</a:t>
            </a:r>
            <a:r>
              <a:rPr lang="cs-CZ" sz="2400" dirty="0" smtClean="0"/>
              <a:t> boty na nohou, přes hlavu pytel v červené ruce bič… Po deseti krocích se za ním závěs uzavřel, pohltiv hlasy zvonků a kroky kopyt na kamení chodníků.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04800" y="628932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C00000"/>
                </a:solidFill>
              </a:rPr>
              <a:t>3</a:t>
            </a:r>
            <a:r>
              <a:rPr lang="cs-CZ" sz="2400" b="1" dirty="0" smtClean="0">
                <a:solidFill>
                  <a:srgbClr val="C00000"/>
                </a:solidFill>
              </a:rPr>
              <a:t>) Vyhledejte zvláštní jazykové prostředky.</a:t>
            </a:r>
          </a:p>
        </p:txBody>
      </p:sp>
    </p:spTree>
    <p:extLst>
      <p:ext uri="{BB962C8B-B14F-4D97-AF65-F5344CB8AC3E}">
        <p14:creationId xmlns:p14="http://schemas.microsoft.com/office/powerpoint/2010/main" val="350446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Advent (Jarmila Glazarová)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Krávy však se ženou.</a:t>
            </a:r>
            <a:br>
              <a:rPr lang="cs-CZ" sz="2400" dirty="0" smtClean="0"/>
            </a:br>
            <a:r>
              <a:rPr lang="cs-CZ" sz="2400" dirty="0" smtClean="0"/>
              <a:t>Deštivé pastvy byly Františčinou </a:t>
            </a:r>
            <a:r>
              <a:rPr lang="cs-CZ" sz="2400" dirty="0" smtClean="0">
                <a:solidFill>
                  <a:srgbClr val="7030A0"/>
                </a:solidFill>
              </a:rPr>
              <a:t>strázní</a:t>
            </a:r>
            <a:r>
              <a:rPr lang="cs-CZ" sz="2400" dirty="0" smtClean="0"/>
              <a:t> stejně trpkou po všechny roky, letos </a:t>
            </a:r>
            <a:r>
              <a:rPr lang="cs-CZ" sz="2400" dirty="0" smtClean="0">
                <a:solidFill>
                  <a:srgbClr val="7030A0"/>
                </a:solidFill>
              </a:rPr>
              <a:t>neméně</a:t>
            </a:r>
            <a:r>
              <a:rPr lang="cs-CZ" sz="2400" dirty="0" smtClean="0"/>
              <a:t> než dřív. Tehdy však to bylo nejkrutější, protože Metod byl ještě malý. Marné prosby. Ogar není z cukru: však se </a:t>
            </a:r>
            <a:r>
              <a:rPr lang="cs-CZ" sz="2400" dirty="0" smtClean="0">
                <a:solidFill>
                  <a:srgbClr val="7030A0"/>
                </a:solidFill>
              </a:rPr>
              <a:t>přioděje</a:t>
            </a:r>
            <a:r>
              <a:rPr lang="cs-CZ" sz="2400" dirty="0" smtClean="0"/>
              <a:t>: nech stane pod </a:t>
            </a:r>
            <a:r>
              <a:rPr lang="cs-CZ" sz="2400" dirty="0" err="1" smtClean="0"/>
              <a:t>jedlu</a:t>
            </a:r>
            <a:r>
              <a:rPr lang="cs-CZ" sz="2400" dirty="0" smtClean="0"/>
              <a:t>. A jaké řeči, nech </a:t>
            </a:r>
            <a:r>
              <a:rPr lang="cs-CZ" sz="2400" dirty="0" err="1" smtClean="0"/>
              <a:t>sa</a:t>
            </a:r>
            <a:r>
              <a:rPr lang="cs-CZ" sz="2400" dirty="0" smtClean="0"/>
              <a:t> učí.</a:t>
            </a:r>
            <a:br>
              <a:rPr lang="cs-CZ" sz="2400" dirty="0" smtClean="0"/>
            </a:br>
            <a:r>
              <a:rPr lang="cs-CZ" sz="2400" dirty="0" smtClean="0"/>
              <a:t>A hybaj ven! </a:t>
            </a:r>
            <a:br>
              <a:rPr lang="cs-CZ" sz="2400" dirty="0" smtClean="0"/>
            </a:br>
            <a:r>
              <a:rPr lang="cs-CZ" sz="2400" dirty="0" smtClean="0"/>
              <a:t>Ubohý skřítek v mámině </a:t>
            </a:r>
            <a:r>
              <a:rPr lang="cs-CZ" sz="2400" dirty="0" smtClean="0">
                <a:solidFill>
                  <a:srgbClr val="7030A0"/>
                </a:solidFill>
              </a:rPr>
              <a:t>kazajce</a:t>
            </a:r>
            <a:r>
              <a:rPr lang="cs-CZ" sz="2400" dirty="0" smtClean="0"/>
              <a:t>. </a:t>
            </a:r>
            <a:r>
              <a:rPr lang="cs-CZ" sz="2400" dirty="0" err="1" smtClean="0"/>
              <a:t>Rozíniny</a:t>
            </a:r>
            <a:r>
              <a:rPr lang="cs-CZ" sz="2400" dirty="0" smtClean="0"/>
              <a:t> boty na nohou, přes hlavu pytel v červené ruce bič… Po deseti krocích se za ním závěs uzavřel, </a:t>
            </a:r>
            <a:r>
              <a:rPr lang="cs-CZ" sz="2400" dirty="0" smtClean="0">
                <a:solidFill>
                  <a:srgbClr val="7030A0"/>
                </a:solidFill>
              </a:rPr>
              <a:t>pohltiv</a:t>
            </a:r>
            <a:r>
              <a:rPr lang="cs-CZ" sz="2400" dirty="0" smtClean="0"/>
              <a:t> hlasy zvonků a kroky kopyt na kamení chodníků.</a:t>
            </a:r>
          </a:p>
        </p:txBody>
      </p:sp>
    </p:spTree>
    <p:extLst>
      <p:ext uri="{BB962C8B-B14F-4D97-AF65-F5344CB8AC3E}">
        <p14:creationId xmlns:p14="http://schemas.microsoft.com/office/powerpoint/2010/main" val="328798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Advent (Jarmila Glazarová)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Krávy však se ženou.</a:t>
            </a:r>
            <a:br>
              <a:rPr lang="cs-CZ" sz="2400" dirty="0" smtClean="0"/>
            </a:br>
            <a:r>
              <a:rPr lang="cs-CZ" sz="2400" dirty="0" smtClean="0"/>
              <a:t>Deštivé pastvy byly Františčinou </a:t>
            </a:r>
            <a:r>
              <a:rPr lang="cs-CZ" sz="2400" dirty="0" smtClean="0">
                <a:solidFill>
                  <a:srgbClr val="7030A0"/>
                </a:solidFill>
              </a:rPr>
              <a:t>strázní</a:t>
            </a:r>
            <a:r>
              <a:rPr lang="cs-CZ" sz="2400" dirty="0" smtClean="0"/>
              <a:t> stejně trpkou po všechny roky, letos </a:t>
            </a:r>
            <a:r>
              <a:rPr lang="cs-CZ" sz="2400" dirty="0" smtClean="0">
                <a:solidFill>
                  <a:srgbClr val="7030A0"/>
                </a:solidFill>
              </a:rPr>
              <a:t>neméně</a:t>
            </a:r>
            <a:r>
              <a:rPr lang="cs-CZ" sz="2400" dirty="0" smtClean="0"/>
              <a:t> než dřív. Tehdy však to bylo nejkrutější, protože Metod byl ještě malý. Marné prosby. Ogar není z cukru: však se </a:t>
            </a:r>
            <a:r>
              <a:rPr lang="cs-CZ" sz="2400" dirty="0" smtClean="0">
                <a:solidFill>
                  <a:srgbClr val="7030A0"/>
                </a:solidFill>
              </a:rPr>
              <a:t>přioděje</a:t>
            </a:r>
            <a:r>
              <a:rPr lang="cs-CZ" sz="2400" dirty="0" smtClean="0"/>
              <a:t>: nech stane pod </a:t>
            </a:r>
            <a:r>
              <a:rPr lang="cs-CZ" sz="2400" dirty="0" err="1" smtClean="0"/>
              <a:t>jedlu</a:t>
            </a:r>
            <a:r>
              <a:rPr lang="cs-CZ" sz="2400" dirty="0" smtClean="0"/>
              <a:t>. A jaké řeči, nech </a:t>
            </a:r>
            <a:r>
              <a:rPr lang="cs-CZ" sz="2400" dirty="0" err="1" smtClean="0"/>
              <a:t>sa</a:t>
            </a:r>
            <a:r>
              <a:rPr lang="cs-CZ" sz="2400" dirty="0" smtClean="0"/>
              <a:t> učí.</a:t>
            </a:r>
            <a:br>
              <a:rPr lang="cs-CZ" sz="2400" dirty="0" smtClean="0"/>
            </a:br>
            <a:r>
              <a:rPr lang="cs-CZ" sz="2400" dirty="0" smtClean="0"/>
              <a:t>A hybaj ven! </a:t>
            </a:r>
            <a:br>
              <a:rPr lang="cs-CZ" sz="2400" dirty="0" smtClean="0"/>
            </a:br>
            <a:r>
              <a:rPr lang="cs-CZ" sz="2400" dirty="0" smtClean="0"/>
              <a:t>Ubohý skřítek v mámině </a:t>
            </a:r>
            <a:r>
              <a:rPr lang="cs-CZ" sz="2400" dirty="0" smtClean="0">
                <a:solidFill>
                  <a:srgbClr val="7030A0"/>
                </a:solidFill>
              </a:rPr>
              <a:t>kazajce</a:t>
            </a:r>
            <a:r>
              <a:rPr lang="cs-CZ" sz="2400" dirty="0" smtClean="0"/>
              <a:t>. </a:t>
            </a:r>
            <a:r>
              <a:rPr lang="cs-CZ" sz="2400" dirty="0" err="1" smtClean="0"/>
              <a:t>Rozíniny</a:t>
            </a:r>
            <a:r>
              <a:rPr lang="cs-CZ" sz="2400" dirty="0" smtClean="0"/>
              <a:t> boty na nohou, přes hlavu pytel v červené ruce bič… Po deseti krocích se za ním závěs uzavřel, </a:t>
            </a:r>
            <a:r>
              <a:rPr lang="cs-CZ" sz="2400" dirty="0" smtClean="0">
                <a:solidFill>
                  <a:srgbClr val="7030A0"/>
                </a:solidFill>
              </a:rPr>
              <a:t>pohltiv</a:t>
            </a:r>
            <a:r>
              <a:rPr lang="cs-CZ" sz="2400" dirty="0" smtClean="0"/>
              <a:t> hlasy zvonků a kroky kopyt na kamení chodníků.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04800" y="628932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7030A0"/>
                </a:solidFill>
              </a:rPr>
              <a:t>Knižní výrazy (archaismy)</a:t>
            </a:r>
          </a:p>
        </p:txBody>
      </p:sp>
    </p:spTree>
    <p:extLst>
      <p:ext uri="{BB962C8B-B14F-4D97-AF65-F5344CB8AC3E}">
        <p14:creationId xmlns:p14="http://schemas.microsoft.com/office/powerpoint/2010/main" val="354551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Advent (Jarmila Glazarová)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Krávy však se ženou.</a:t>
            </a:r>
            <a:br>
              <a:rPr lang="cs-CZ" sz="2400" dirty="0" smtClean="0"/>
            </a:br>
            <a:r>
              <a:rPr lang="cs-CZ" sz="2400" dirty="0" smtClean="0"/>
              <a:t>Deštivé pastvy byly Františčinou </a:t>
            </a:r>
            <a:r>
              <a:rPr lang="cs-CZ" sz="2400" dirty="0" smtClean="0">
                <a:solidFill>
                  <a:srgbClr val="7030A0"/>
                </a:solidFill>
              </a:rPr>
              <a:t>strázní</a:t>
            </a:r>
            <a:r>
              <a:rPr lang="cs-CZ" sz="2400" dirty="0" smtClean="0"/>
              <a:t> stejně trpkou po všechny roky, letos </a:t>
            </a:r>
            <a:r>
              <a:rPr lang="cs-CZ" sz="2400" dirty="0" smtClean="0">
                <a:solidFill>
                  <a:srgbClr val="7030A0"/>
                </a:solidFill>
              </a:rPr>
              <a:t>neméně</a:t>
            </a:r>
            <a:r>
              <a:rPr lang="cs-CZ" sz="2400" dirty="0" smtClean="0"/>
              <a:t> než dřív. Tehdy však to bylo nejkrutější, protože </a:t>
            </a:r>
            <a:r>
              <a:rPr lang="cs-CZ" sz="2400" dirty="0" smtClean="0">
                <a:solidFill>
                  <a:srgbClr val="C00000"/>
                </a:solidFill>
              </a:rPr>
              <a:t>Metod</a:t>
            </a:r>
            <a:r>
              <a:rPr lang="cs-CZ" sz="2400" dirty="0" smtClean="0"/>
              <a:t> byl ještě malý. Marné prosby. </a:t>
            </a:r>
            <a:r>
              <a:rPr lang="cs-CZ" sz="2400" dirty="0" smtClean="0">
                <a:solidFill>
                  <a:srgbClr val="C00000"/>
                </a:solidFill>
              </a:rPr>
              <a:t>Ogar</a:t>
            </a:r>
            <a:r>
              <a:rPr lang="cs-CZ" sz="2400" dirty="0" smtClean="0"/>
              <a:t> není z cukru: však se </a:t>
            </a:r>
            <a:r>
              <a:rPr lang="cs-CZ" sz="2400" dirty="0" smtClean="0">
                <a:solidFill>
                  <a:srgbClr val="7030A0"/>
                </a:solidFill>
              </a:rPr>
              <a:t>přioděje</a:t>
            </a:r>
            <a:r>
              <a:rPr lang="cs-CZ" sz="2400" dirty="0" smtClean="0"/>
              <a:t>: </a:t>
            </a:r>
            <a:r>
              <a:rPr lang="cs-CZ" sz="2400" dirty="0" smtClean="0">
                <a:solidFill>
                  <a:srgbClr val="C00000"/>
                </a:solidFill>
              </a:rPr>
              <a:t>nech stane pod </a:t>
            </a:r>
            <a:r>
              <a:rPr lang="cs-CZ" sz="2400" dirty="0" err="1" smtClean="0">
                <a:solidFill>
                  <a:srgbClr val="C00000"/>
                </a:solidFill>
              </a:rPr>
              <a:t>jedlu</a:t>
            </a:r>
            <a:r>
              <a:rPr lang="cs-CZ" sz="2400" dirty="0" smtClean="0"/>
              <a:t>. A jaké řeči, </a:t>
            </a:r>
            <a:r>
              <a:rPr lang="cs-CZ" sz="2400" dirty="0" smtClean="0">
                <a:solidFill>
                  <a:srgbClr val="C00000"/>
                </a:solidFill>
              </a:rPr>
              <a:t>nech </a:t>
            </a:r>
            <a:r>
              <a:rPr lang="cs-CZ" sz="2400" dirty="0" err="1" smtClean="0">
                <a:solidFill>
                  <a:srgbClr val="C00000"/>
                </a:solidFill>
              </a:rPr>
              <a:t>sa</a:t>
            </a:r>
            <a:r>
              <a:rPr lang="cs-CZ" sz="2400" dirty="0" smtClean="0">
                <a:solidFill>
                  <a:srgbClr val="C00000"/>
                </a:solidFill>
              </a:rPr>
              <a:t> učí</a:t>
            </a:r>
            <a:r>
              <a:rPr lang="cs-CZ" sz="2400" dirty="0" smtClean="0"/>
              <a:t>.</a:t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 smtClean="0">
                <a:solidFill>
                  <a:srgbClr val="C00000"/>
                </a:solidFill>
              </a:rPr>
              <a:t>hybaj</a:t>
            </a:r>
            <a:r>
              <a:rPr lang="cs-CZ" sz="2400" dirty="0" smtClean="0"/>
              <a:t> ven! </a:t>
            </a:r>
            <a:br>
              <a:rPr lang="cs-CZ" sz="2400" dirty="0" smtClean="0"/>
            </a:br>
            <a:r>
              <a:rPr lang="cs-CZ" sz="2400" dirty="0" smtClean="0"/>
              <a:t>Ubohý skřítek v mámině </a:t>
            </a:r>
            <a:r>
              <a:rPr lang="cs-CZ" sz="2400" dirty="0" smtClean="0">
                <a:solidFill>
                  <a:srgbClr val="7030A0"/>
                </a:solidFill>
              </a:rPr>
              <a:t>kazajce</a:t>
            </a:r>
            <a:r>
              <a:rPr lang="cs-CZ" sz="2400" dirty="0" smtClean="0"/>
              <a:t>. </a:t>
            </a:r>
            <a:r>
              <a:rPr lang="cs-CZ" sz="2400" dirty="0" err="1" smtClean="0"/>
              <a:t>Rozíniny</a:t>
            </a:r>
            <a:r>
              <a:rPr lang="cs-CZ" sz="2400" dirty="0" smtClean="0"/>
              <a:t> boty na nohou, přes hlavu pytel v červené ruce bič… Po deseti krocích se za ním závěs uzavřel, </a:t>
            </a:r>
            <a:r>
              <a:rPr lang="cs-CZ" sz="2400" dirty="0" smtClean="0">
                <a:solidFill>
                  <a:srgbClr val="7030A0"/>
                </a:solidFill>
              </a:rPr>
              <a:t>pohltiv</a:t>
            </a:r>
            <a:r>
              <a:rPr lang="cs-CZ" sz="2400" dirty="0" smtClean="0"/>
              <a:t> hlasy zvonků a kroky kopyt na kamení chodníků.</a:t>
            </a:r>
          </a:p>
        </p:txBody>
      </p:sp>
    </p:spTree>
    <p:extLst>
      <p:ext uri="{BB962C8B-B14F-4D97-AF65-F5344CB8AC3E}">
        <p14:creationId xmlns:p14="http://schemas.microsoft.com/office/powerpoint/2010/main" val="400680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Advent (Jarmila Glazarová)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Krávy však se ženou.</a:t>
            </a:r>
            <a:br>
              <a:rPr lang="cs-CZ" sz="2400" dirty="0" smtClean="0"/>
            </a:br>
            <a:r>
              <a:rPr lang="cs-CZ" sz="2400" dirty="0" smtClean="0"/>
              <a:t>Deštivé pastvy byly Františčinou </a:t>
            </a:r>
            <a:r>
              <a:rPr lang="cs-CZ" sz="2400" dirty="0" smtClean="0">
                <a:solidFill>
                  <a:srgbClr val="7030A0"/>
                </a:solidFill>
              </a:rPr>
              <a:t>strázní</a:t>
            </a:r>
            <a:r>
              <a:rPr lang="cs-CZ" sz="2400" dirty="0" smtClean="0"/>
              <a:t> stejně trpkou po všechny roky, letos </a:t>
            </a:r>
            <a:r>
              <a:rPr lang="cs-CZ" sz="2400" dirty="0" smtClean="0">
                <a:solidFill>
                  <a:srgbClr val="7030A0"/>
                </a:solidFill>
              </a:rPr>
              <a:t>neméně</a:t>
            </a:r>
            <a:r>
              <a:rPr lang="cs-CZ" sz="2400" dirty="0" smtClean="0"/>
              <a:t> než dřív. Tehdy však to bylo nejkrutější, protože </a:t>
            </a:r>
            <a:r>
              <a:rPr lang="cs-CZ" sz="2400" dirty="0" smtClean="0">
                <a:solidFill>
                  <a:srgbClr val="C00000"/>
                </a:solidFill>
              </a:rPr>
              <a:t>Metod</a:t>
            </a:r>
            <a:r>
              <a:rPr lang="cs-CZ" sz="2400" dirty="0" smtClean="0"/>
              <a:t> byl ještě malý. Marné prosby. </a:t>
            </a:r>
            <a:r>
              <a:rPr lang="cs-CZ" sz="2400" dirty="0" smtClean="0">
                <a:solidFill>
                  <a:srgbClr val="C00000"/>
                </a:solidFill>
              </a:rPr>
              <a:t>Ogar</a:t>
            </a:r>
            <a:r>
              <a:rPr lang="cs-CZ" sz="2400" dirty="0" smtClean="0"/>
              <a:t> není z cukru: však se </a:t>
            </a:r>
            <a:r>
              <a:rPr lang="cs-CZ" sz="2400" dirty="0" smtClean="0">
                <a:solidFill>
                  <a:srgbClr val="7030A0"/>
                </a:solidFill>
              </a:rPr>
              <a:t>přioděje</a:t>
            </a:r>
            <a:r>
              <a:rPr lang="cs-CZ" sz="2400" dirty="0" smtClean="0"/>
              <a:t>: </a:t>
            </a:r>
            <a:r>
              <a:rPr lang="cs-CZ" sz="2400" dirty="0" smtClean="0">
                <a:solidFill>
                  <a:srgbClr val="C00000"/>
                </a:solidFill>
              </a:rPr>
              <a:t>nech stane pod </a:t>
            </a:r>
            <a:r>
              <a:rPr lang="cs-CZ" sz="2400" dirty="0" err="1" smtClean="0">
                <a:solidFill>
                  <a:srgbClr val="C00000"/>
                </a:solidFill>
              </a:rPr>
              <a:t>jedlu</a:t>
            </a:r>
            <a:r>
              <a:rPr lang="cs-CZ" sz="2400" dirty="0" smtClean="0"/>
              <a:t>. A jaké řeči, </a:t>
            </a:r>
            <a:r>
              <a:rPr lang="cs-CZ" sz="2400" dirty="0" smtClean="0">
                <a:solidFill>
                  <a:srgbClr val="C00000"/>
                </a:solidFill>
              </a:rPr>
              <a:t>nech </a:t>
            </a:r>
            <a:r>
              <a:rPr lang="cs-CZ" sz="2400" dirty="0" err="1" smtClean="0">
                <a:solidFill>
                  <a:srgbClr val="C00000"/>
                </a:solidFill>
              </a:rPr>
              <a:t>sa</a:t>
            </a:r>
            <a:r>
              <a:rPr lang="cs-CZ" sz="2400" dirty="0" smtClean="0">
                <a:solidFill>
                  <a:srgbClr val="C00000"/>
                </a:solidFill>
              </a:rPr>
              <a:t> učí</a:t>
            </a:r>
            <a:r>
              <a:rPr lang="cs-CZ" sz="2400" dirty="0" smtClean="0"/>
              <a:t>.</a:t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 smtClean="0">
                <a:solidFill>
                  <a:srgbClr val="C00000"/>
                </a:solidFill>
              </a:rPr>
              <a:t>hybaj</a:t>
            </a:r>
            <a:r>
              <a:rPr lang="cs-CZ" sz="2400" dirty="0" smtClean="0"/>
              <a:t> ven! </a:t>
            </a:r>
            <a:br>
              <a:rPr lang="cs-CZ" sz="2400" dirty="0" smtClean="0"/>
            </a:br>
            <a:r>
              <a:rPr lang="cs-CZ" sz="2400" dirty="0" smtClean="0"/>
              <a:t>Ubohý skřítek v mámině </a:t>
            </a:r>
            <a:r>
              <a:rPr lang="cs-CZ" sz="2400" dirty="0" smtClean="0">
                <a:solidFill>
                  <a:srgbClr val="7030A0"/>
                </a:solidFill>
              </a:rPr>
              <a:t>kazajce</a:t>
            </a:r>
            <a:r>
              <a:rPr lang="cs-CZ" sz="2400" dirty="0" smtClean="0"/>
              <a:t>. </a:t>
            </a:r>
            <a:r>
              <a:rPr lang="cs-CZ" sz="2400" dirty="0" err="1" smtClean="0"/>
              <a:t>Rozíniny</a:t>
            </a:r>
            <a:r>
              <a:rPr lang="cs-CZ" sz="2400" dirty="0" smtClean="0"/>
              <a:t> boty na nohou, přes hlavu pytel v červené ruce bič… Po deseti krocích se za ním závěs uzavřel, </a:t>
            </a:r>
            <a:r>
              <a:rPr lang="cs-CZ" sz="2400" dirty="0" smtClean="0">
                <a:solidFill>
                  <a:srgbClr val="7030A0"/>
                </a:solidFill>
              </a:rPr>
              <a:t>pohltiv</a:t>
            </a:r>
            <a:r>
              <a:rPr lang="cs-CZ" sz="2400" dirty="0" smtClean="0"/>
              <a:t> hlasy zvonků a kroky kopyt na kamení chodníků.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04800" y="628932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Nářeční prvky (dialektismy)</a:t>
            </a:r>
          </a:p>
        </p:txBody>
      </p:sp>
    </p:spTree>
    <p:extLst>
      <p:ext uri="{BB962C8B-B14F-4D97-AF65-F5344CB8AC3E}">
        <p14:creationId xmlns:p14="http://schemas.microsoft.com/office/powerpoint/2010/main" val="39345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Literatura psychologického proudu </a:t>
            </a:r>
            <a:r>
              <a:rPr lang="cs-CZ" sz="2800" smtClean="0"/>
              <a:t>se </a:t>
            </a:r>
            <a:r>
              <a:rPr lang="cs-CZ" sz="2800" smtClean="0"/>
              <a:t>zaměřila,</a:t>
            </a:r>
            <a:br>
              <a:rPr lang="cs-CZ" sz="2800" smtClean="0"/>
            </a:br>
            <a:r>
              <a:rPr lang="cs-CZ" sz="2800" smtClean="0"/>
              <a:t> </a:t>
            </a:r>
            <a:r>
              <a:rPr lang="cs-CZ" sz="2800" dirty="0" smtClean="0"/>
              <a:t>na psychologii postav, děje, nitro člověka. Zachytila především síly podvědomí. Tvůrci psychologické prózy byli ovlivněni učením S. Freuda a významnými světovými autory psychologické literatury.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představuje psychologickou prózu, její hlavní principy a témata.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2681615"/>
            <a:ext cx="8305800" cy="268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nejdříve určují jaká kompozice převládá v ukázce (po kliknutí se zobrazí správná odpověď), následně určují vyprávěcí způsob zvýrazněného textu a nakonec vyhledávají zvláštní jazykové prostředky a určují jejich druh (po prvním klinutí se vždy zobrazí vybrané části textu a po druhém kliknutí se zobrazí druh jazykového prostředku).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</a:t>
            </a:r>
            <a:r>
              <a:rPr lang="cs-CZ" sz="2000"/>
              <a:t>- Soft, 1998, 82 s</a:t>
            </a:r>
            <a:r>
              <a:rPr lang="cs-CZ" sz="2000" smtClean="0"/>
              <a:t>.</a:t>
            </a:r>
            <a:endParaRPr lang="cs-CZ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próza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Česká psychologická próza se řadí k tomu nejlepšímu v mezi válečném období. Autoři psychologického proudu zavedli sondy do duší lidí, kteří jsou buď amorální a nemilosrdní, či šíří kolem sebe zlo.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Rozvíjí se především ve 30. letech a za okupace.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próza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05917"/>
            <a:ext cx="8610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soustředění na duševní život postav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se </a:t>
            </a:r>
            <a:r>
              <a:rPr lang="cs-CZ" sz="2800" dirty="0" smtClean="0"/>
              <a:t>zaměřením na niterné reakce;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důraz na pudové stránky člověka a patologické jevy;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vliv psychoanalýzy S. Freuda, odhalovaní procesů podvědomí;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ovlivnění evropskými autory např. </a:t>
            </a:r>
            <a:r>
              <a:rPr lang="cs-CZ" sz="2800" dirty="0" smtClean="0"/>
              <a:t>Dostojevským</a:t>
            </a:r>
            <a:r>
              <a:rPr lang="cs-CZ" sz="2800" dirty="0" smtClean="0"/>
              <a:t>, Kafkou, </a:t>
            </a:r>
            <a:r>
              <a:rPr lang="cs-CZ" sz="2800" dirty="0" err="1" smtClean="0"/>
              <a:t>Proustem</a:t>
            </a:r>
            <a:r>
              <a:rPr lang="cs-CZ" sz="2800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Psychologická próza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64327"/>
            <a:ext cx="8839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představitelé: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Jaroslav Havlíček;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Jarmila Glazarová;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Egon </a:t>
            </a:r>
            <a:r>
              <a:rPr lang="cs-CZ" sz="2800" dirty="0" err="1" smtClean="0"/>
              <a:t>Hostovský</a:t>
            </a:r>
            <a:r>
              <a:rPr lang="cs-CZ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Jaroslav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avlíček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(1896 - 1943)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Prozaik, v jehož knihách se setkáváme s různě degenerovanými jedinci. Je mistrem v sugestivním líčení tragických osudů, vypráví střízlivě, bez </a:t>
            </a:r>
            <a:r>
              <a:rPr lang="cs-CZ" sz="2800" dirty="0" smtClean="0"/>
              <a:t>patosu, </a:t>
            </a:r>
            <a:r>
              <a:rPr lang="cs-CZ" sz="2800" dirty="0" smtClean="0"/>
              <a:t>až chladnokrevně.</a:t>
            </a:r>
          </a:p>
        </p:txBody>
      </p:sp>
    </p:spTree>
    <p:extLst>
      <p:ext uri="{BB962C8B-B14F-4D97-AF65-F5344CB8AC3E}">
        <p14:creationId xmlns:p14="http://schemas.microsoft.com/office/powerpoint/2010/main" val="36061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Jaroslav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avlíček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(1896 - 1943)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Petrolejové lampy </a:t>
            </a:r>
            <a:r>
              <a:rPr lang="cs-CZ" sz="2800" dirty="0" smtClean="0"/>
              <a:t>- naturalistický román o ženě donucené se vdát pro peníze za cynického bratrance trpícího syfilidou. V nešťastném manželství se jí rozpadá celý svět.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Neviditelný </a:t>
            </a:r>
            <a:r>
              <a:rPr lang="cs-CZ" sz="2800" dirty="0" smtClean="0"/>
              <a:t>- román o vypočítavém inženýrovi Petru Švejcarovi, který se přižení do bohaté rodiny Hajnů, která je postižena dědičným šílenstvím. To nakonec postihne jeho ženu i dítě.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14274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Jarmila Glazarová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(1901 - 1977)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Prozaička, která své mládí prožila ve Slezsku (Opavě a Klimkovicích). Od roku 1934 žila v Praze, ale příběhy svých románů zasadila do kraje svého mládí.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Vlčí jáma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Psychologický román, v němž stereotypní a nerovné manželství naruší příchod mladé schovanky Jany. Milostný trojúhelník vede</a:t>
            </a:r>
            <a:br>
              <a:rPr lang="cs-CZ" sz="2800" dirty="0" smtClean="0"/>
            </a:br>
            <a:r>
              <a:rPr lang="cs-CZ" sz="2800" dirty="0" smtClean="0"/>
              <a:t>k rozkladu manželství, avšak příběh končí tragicky.</a:t>
            </a:r>
          </a:p>
        </p:txBody>
      </p:sp>
    </p:spTree>
    <p:extLst>
      <p:ext uri="{BB962C8B-B14F-4D97-AF65-F5344CB8AC3E}">
        <p14:creationId xmlns:p14="http://schemas.microsoft.com/office/powerpoint/2010/main" val="31507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Jarmila Glazarová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(1901 - 1977)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Advent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román baladického typu z prostředí valašských Beskyd. Děj je zhuštěn do jedné </a:t>
            </a:r>
            <a:r>
              <a:rPr lang="cs-CZ" sz="2800" dirty="0" smtClean="0"/>
              <a:t>noci,</a:t>
            </a:r>
            <a:br>
              <a:rPr lang="cs-CZ" sz="2800" dirty="0" smtClean="0"/>
            </a:br>
            <a:r>
              <a:rPr lang="cs-CZ" sz="2800" dirty="0" smtClean="0"/>
              <a:t> </a:t>
            </a:r>
            <a:r>
              <a:rPr lang="cs-CZ" sz="2800" dirty="0" smtClean="0"/>
              <a:t>v níž trpící Františka hledá svého syna Metoděje. Nachází ho v seníku, kde zároveň přistihne svého manžela s děvečkou. V požáru, který způsobí lucerna, milenci uhoří (</a:t>
            </a:r>
            <a:r>
              <a:rPr lang="cs-CZ" sz="2800" dirty="0" smtClean="0"/>
              <a:t>potrestání </a:t>
            </a:r>
            <a:r>
              <a:rPr lang="cs-CZ" sz="2800" dirty="0" smtClean="0"/>
              <a:t>zla - vykoupení).</a:t>
            </a:r>
          </a:p>
        </p:txBody>
      </p:sp>
    </p:spTree>
    <p:extLst>
      <p:ext uri="{BB962C8B-B14F-4D97-AF65-F5344CB8AC3E}">
        <p14:creationId xmlns:p14="http://schemas.microsoft.com/office/powerpoint/2010/main" val="150566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</TotalTime>
  <Words>619</Words>
  <Application>Microsoft Office PowerPoint</Application>
  <PresentationFormat>Předvádění na obrazovce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142</cp:revision>
  <cp:lastPrinted>1601-01-01T00:00:00Z</cp:lastPrinted>
  <dcterms:created xsi:type="dcterms:W3CDTF">2013-06-25T23:31:44Z</dcterms:created>
  <dcterms:modified xsi:type="dcterms:W3CDTF">2014-05-03T16:11:53Z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