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82" r:id="rId4"/>
    <p:sldId id="283" r:id="rId5"/>
    <p:sldId id="284" r:id="rId6"/>
    <p:sldId id="289" r:id="rId7"/>
    <p:sldId id="290" r:id="rId8"/>
    <p:sldId id="291" r:id="rId9"/>
    <p:sldId id="286" r:id="rId10"/>
    <p:sldId id="28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B6452-29AE-4B28-8D52-7743E90A9BC5}" type="datetimeFigureOut">
              <a:rPr lang="cs-CZ" smtClean="0"/>
              <a:t>3. 5. 2014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D9DF5-5474-486F-9433-C91F66B4596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42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D9DF5-5474-486F-9433-C91F66B45961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705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dirty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38875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století/Surrealismus v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české poezii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umělecký směr, manifest, poezie, asociace, pásmo, psychoanalýza, podvědomí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KUDĚLKA</a:t>
            </a:r>
            <a:r>
              <a:rPr lang="cs-CZ" sz="2000" dirty="0"/>
              <a:t>, Viktor a František HOLEŠOVSKÝ. </a:t>
            </a:r>
            <a:r>
              <a:rPr lang="cs-CZ" sz="2000" i="1" dirty="0"/>
              <a:t>MALÝ LABYRINT LITERATURY</a:t>
            </a:r>
            <a:r>
              <a:rPr lang="cs-CZ" sz="2000" dirty="0"/>
              <a:t>. Brno: Albatros, 1983, 600 s. 13-250-KMČ-83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- Soft, 1998, 82 s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2886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Vysvětluje základní principy moderního básnictví, konkrétně uměleckého směru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Surrealismus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jeho projevy v české poezii.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na základě ukázky odpovídají na otázky.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 v české poezii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Surrealismus (nadrealismus) je umělecký směr, založený na snaze spontánně a bez rozumové kontroly vypovědět o tom, co se děje v lidském podvědomí.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Vznik </a:t>
            </a:r>
            <a:r>
              <a:rPr lang="cs-CZ" sz="2800" b="1" dirty="0"/>
              <a:t>S</a:t>
            </a:r>
            <a:r>
              <a:rPr lang="cs-CZ" sz="2800" b="1" dirty="0" smtClean="0"/>
              <a:t>urrealistické skupiny v ČSR</a:t>
            </a:r>
            <a:r>
              <a:rPr lang="cs-CZ" sz="2800" dirty="0" smtClean="0"/>
              <a:t>: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Praha 1934 - 1938;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programová stať </a:t>
            </a:r>
            <a:r>
              <a:rPr lang="cs-CZ" sz="2800" b="1" dirty="0" smtClean="0"/>
              <a:t>Deset let surrealismu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Vítězslav Nezval, Konstantin Biebl, Karel </a:t>
            </a:r>
            <a:r>
              <a:rPr lang="cs-CZ" sz="2800" b="1" dirty="0" err="1" smtClean="0"/>
              <a:t>Teige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7214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 v české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poezii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6200" y="1371600"/>
            <a:ext cx="9067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odmítnutí dosavadních norem a uměleckých tendencí;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odmítání logiky a přeceňování fantazie;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tvoření bez předběžného plánu (spontánně);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vliv psychoanalýzy Sigmunda Freuda</a:t>
            </a:r>
            <a:r>
              <a:rPr lang="cs-CZ" sz="2800" dirty="0"/>
              <a:t>;</a:t>
            </a:r>
            <a:endParaRPr lang="cs-CZ" sz="2800" dirty="0" smtClean="0"/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český surrealismus navazuje na poetismus;</a:t>
            </a:r>
            <a:endParaRPr lang="cs-CZ" sz="2800" dirty="0"/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inklinuje k principům komunismu, vliv Sovětského svazu;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pokračuje i po rozpadu </a:t>
            </a:r>
            <a:r>
              <a:rPr lang="cs-CZ" sz="2800" dirty="0"/>
              <a:t>Surrealistické </a:t>
            </a:r>
            <a:r>
              <a:rPr lang="cs-CZ" sz="2800" dirty="0" smtClean="0"/>
              <a:t>skupiny během 2. světové války i po ní v tvorbě skupiny </a:t>
            </a:r>
            <a:r>
              <a:rPr lang="cs-CZ" sz="2800" dirty="0" err="1" smtClean="0"/>
              <a:t>Ra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34441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 v české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poezii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04800" y="1524000"/>
            <a:ext cx="88392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</a:t>
            </a:r>
            <a:r>
              <a:rPr lang="cs-CZ" sz="2800" b="1" dirty="0" smtClean="0"/>
              <a:t>rojevy surrealismu v literatuře: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zrušení verše, rytmu a rýmu;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spojování nesouvisejících skutečností do jednoho obrazu;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automatický text - bezprostředně zaznamenané motivy jdoucí z podvědomí;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asociativní rozvíjení obrazů a symbolů;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obdiv k prokletým básníkům.</a:t>
            </a:r>
          </a:p>
        </p:txBody>
      </p:sp>
    </p:spTree>
    <p:extLst>
      <p:ext uri="{BB962C8B-B14F-4D97-AF65-F5344CB8AC3E}">
        <p14:creationId xmlns:p14="http://schemas.microsoft.com/office/powerpoint/2010/main" val="2995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 v české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poezii</a:t>
            </a:r>
            <a:b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692128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Praha s prsty </a:t>
            </a:r>
            <a:r>
              <a:rPr lang="cs-CZ" sz="2800" b="1" dirty="0" smtClean="0"/>
              <a:t>deště, Vítězslav Nezval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066800" y="2215348"/>
            <a:ext cx="698269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400" b="1" dirty="0" smtClean="0"/>
              <a:t>MĚSTO </a:t>
            </a:r>
            <a:r>
              <a:rPr lang="cs-CZ" sz="2400" b="1" dirty="0"/>
              <a:t>VĚŽÍ</a:t>
            </a:r>
          </a:p>
          <a:p>
            <a:pPr>
              <a:lnSpc>
                <a:spcPct val="120000"/>
              </a:lnSpc>
            </a:pPr>
            <a:r>
              <a:rPr lang="cs-CZ" sz="900" dirty="0"/>
              <a:t> 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Stověžatá Praho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všech svatých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klamných přísah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ohně a krupice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hudebníka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oslnivými prsty naznak ležících žen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dotýkajícími se hvězd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04800" y="5918335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Které typické básnické prostředky v básni absentují? 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73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 v české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poezii</a:t>
            </a:r>
            <a:b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692128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Praha s prsty </a:t>
            </a:r>
            <a:r>
              <a:rPr lang="cs-CZ" sz="2800" b="1" dirty="0" smtClean="0"/>
              <a:t>deště, Vítězslav Nezval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066800" y="2215348"/>
            <a:ext cx="698269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400" b="1" dirty="0" smtClean="0"/>
              <a:t>MĚSTO </a:t>
            </a:r>
            <a:r>
              <a:rPr lang="cs-CZ" sz="2400" b="1" dirty="0"/>
              <a:t>VĚŽÍ</a:t>
            </a:r>
          </a:p>
          <a:p>
            <a:pPr>
              <a:lnSpc>
                <a:spcPct val="120000"/>
              </a:lnSpc>
            </a:pPr>
            <a:r>
              <a:rPr lang="cs-CZ" sz="900" dirty="0"/>
              <a:t> 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Stověžatá Praho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všech svatých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klamných přísah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ohně a krupice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hudebníka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oslnivými prsty naznak ležících žen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dotýkajícími se hvězd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04800" y="5918335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Jak se nazývá použitá básnická figura? 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Surrealismus v české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poezii</a:t>
            </a:r>
            <a:b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692128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Praha s prsty </a:t>
            </a:r>
            <a:r>
              <a:rPr lang="cs-CZ" sz="2800" b="1" dirty="0" smtClean="0"/>
              <a:t>deště, Vítězslav Nezval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066800" y="2215348"/>
            <a:ext cx="698269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400" b="1" dirty="0" smtClean="0"/>
              <a:t>MĚSTO </a:t>
            </a:r>
            <a:r>
              <a:rPr lang="cs-CZ" sz="2400" b="1" dirty="0"/>
              <a:t>VĚŽÍ</a:t>
            </a:r>
          </a:p>
          <a:p>
            <a:pPr>
              <a:lnSpc>
                <a:spcPct val="120000"/>
              </a:lnSpc>
            </a:pPr>
            <a:r>
              <a:rPr lang="cs-CZ" sz="900" dirty="0"/>
              <a:t> 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Stověžatá Praho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všech svatých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klamných přísah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ohně a krupice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hudebníka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oslnivými prsty naznak ležících žen</a:t>
            </a:r>
          </a:p>
          <a:p>
            <a:pPr>
              <a:lnSpc>
                <a:spcPct val="120000"/>
              </a:lnSpc>
            </a:pPr>
            <a:r>
              <a:rPr lang="cs-CZ" sz="2400" dirty="0"/>
              <a:t>S prsty dotýkajícími se hvězd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04800" y="5918335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Který s obecných znaků surrealismu v básni dominuje?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9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Český surrealismus se vyvinul z poetismu </a:t>
            </a:r>
            <a:br>
              <a:rPr lang="cs-CZ" sz="2800" dirty="0" smtClean="0"/>
            </a:br>
            <a:r>
              <a:rPr lang="cs-CZ" sz="2800" dirty="0" smtClean="0"/>
              <a:t>ve 30. letech 19. století. Stejně jako ve světových literaturách popírá literární formy, zákony logiky, rytmus, rým a další pravidla poezie.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198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1538</TotalTime>
  <Words>444</Words>
  <Application>Microsoft Office PowerPoint</Application>
  <PresentationFormat>Předvádění na obrazovce (4:3)</PresentationFormat>
  <Paragraphs>87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171</cp:revision>
  <cp:lastPrinted>1601-01-01T00:00:00Z</cp:lastPrinted>
  <dcterms:created xsi:type="dcterms:W3CDTF">2013-06-25T23:31:44Z</dcterms:created>
  <dcterms:modified xsi:type="dcterms:W3CDTF">2014-05-03T16:39:10Z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