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0" r:id="rId5"/>
    <p:sldId id="271" r:id="rId6"/>
    <p:sldId id="284" r:id="rId7"/>
    <p:sldId id="285" r:id="rId8"/>
    <p:sldId id="280" r:id="rId9"/>
    <p:sldId id="281" r:id="rId10"/>
    <p:sldId id="286" r:id="rId11"/>
    <p:sldId id="287" r:id="rId12"/>
    <p:sldId id="288" r:id="rId13"/>
    <p:sldId id="283" r:id="rId14"/>
    <p:sldId id="269" r:id="rId15"/>
    <p:sldId id="2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B93A3-09DD-47E8-9BE9-ED643C485565}" type="datetimeFigureOut">
              <a:rPr lang="cs-CZ" smtClean="0"/>
              <a:t>3. 5. 2014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4924B-4797-4428-80BC-B2351678A5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12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1613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století/České meziválečné drama - avantgardní (dadaisticko-poetistické)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divadlo, avantgardní scény, forbíny, improvizace, autorský typ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62242"/>
            <a:ext cx="9005455" cy="6768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(pohlédne dovnitř)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Jé, to jsou divný konzervy. Takový příruční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(Vyjme z bedničky válcovitý ruční granát s rukovětí.)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(bere mu granát z ruky)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Ukažte, to budou ty nový, turistický. To se asi takhle opéká nad ohněm.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(bere mu granát)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Půjčte to sem. To se asi musí za tohle zatáhnout.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(Zatáhne za šňůrku a odtrhne ji)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Nic se neotevřelo.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Neteče z toho olej?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(Přiblíží granát k uchu)</a:t>
            </a:r>
            <a:r>
              <a:rPr lang="cs-CZ" sz="2400" dirty="0">
                <a:latin typeface="Arial"/>
                <a:ea typeface="Calibri"/>
                <a:cs typeface="Times New Roman"/>
              </a:rPr>
              <a:t>Tam něco syčí! Ta bude asi zkažená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2400" dirty="0" smtClean="0"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537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62242"/>
            <a:ext cx="9005455" cy="634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(poslouchá)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To ten olej kvasí.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(Třepe granátem a znovu naslouchá)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Jé, teďka!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(Dává granát </a:t>
            </a:r>
            <a:r>
              <a:rPr lang="cs-CZ" sz="2400" i="1" dirty="0" err="1">
                <a:latin typeface="Arial"/>
                <a:ea typeface="Calibri"/>
                <a:cs typeface="Times New Roman"/>
              </a:rPr>
              <a:t>Mlíkovi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 k uchu)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Teď to tam burácí! Je to ale štěstí, že jsme si toho všimli. Vždyť to je zdraví nebezpečné.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KREV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Která firma to vyrábí, takový neřád?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(čte hodně zblízka nápis na granátu)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Krupp-Essen. Aha, </a:t>
            </a:r>
            <a:r>
              <a:rPr lang="cs-CZ" sz="2400" dirty="0" err="1">
                <a:latin typeface="Arial"/>
                <a:ea typeface="Calibri"/>
                <a:cs typeface="Times New Roman"/>
              </a:rPr>
              <a:t>essen</a:t>
            </a:r>
            <a:r>
              <a:rPr lang="cs-CZ" sz="2400" dirty="0">
                <a:latin typeface="Arial"/>
                <a:ea typeface="Calibri"/>
                <a:cs typeface="Times New Roman"/>
              </a:rPr>
              <a:t>, k jídlu to je.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KREV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Ovšem Krupp-</a:t>
            </a:r>
            <a:r>
              <a:rPr lang="cs-CZ" sz="2400" dirty="0" err="1">
                <a:latin typeface="Arial"/>
                <a:ea typeface="Calibri"/>
                <a:cs typeface="Times New Roman"/>
              </a:rPr>
              <a:t>essen</a:t>
            </a:r>
            <a:r>
              <a:rPr lang="cs-CZ" sz="2400" dirty="0">
                <a:latin typeface="Arial"/>
                <a:ea typeface="Calibri"/>
                <a:cs typeface="Times New Roman"/>
              </a:rPr>
              <a:t>, jezte kroupy! To bude asi šoulet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577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62242"/>
            <a:ext cx="9005455" cy="517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(čte dál)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Made in </a:t>
            </a:r>
            <a:r>
              <a:rPr lang="cs-CZ" sz="2400" dirty="0" err="1">
                <a:latin typeface="Arial"/>
                <a:ea typeface="Calibri"/>
                <a:cs typeface="Times New Roman"/>
              </a:rPr>
              <a:t>Germany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— tak to nebude šoulet.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KREV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Ale Krupp, to je mi nějak povědomá firma. Ten přece dělá kanóny?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(opírá si zamyšleně granát o bradu)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Ano, kanóny, zbraně a vůbec střelivo a ... 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(zarazí se, pohlédne zděšeně na granát, vloží jej rychle </a:t>
            </a:r>
            <a:r>
              <a:rPr lang="cs-CZ" sz="2400" i="1" dirty="0" err="1">
                <a:latin typeface="Arial"/>
                <a:ea typeface="Calibri"/>
                <a:cs typeface="Times New Roman"/>
              </a:rPr>
              <a:t>Krevovi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 do ruky a odstoupí)</a:t>
            </a:r>
            <a:r>
              <a:rPr lang="cs-CZ" sz="2400" dirty="0">
                <a:latin typeface="Arial"/>
                <a:ea typeface="Calibri"/>
                <a:cs typeface="Times New Roman"/>
              </a:rPr>
              <a:t> ... a </a:t>
            </a:r>
            <a:r>
              <a:rPr lang="cs-CZ" sz="2400" dirty="0" err="1">
                <a:latin typeface="Arial"/>
                <a:ea typeface="Calibri"/>
                <a:cs typeface="Times New Roman"/>
              </a:rPr>
              <a:t>handgranáty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...!!!</a:t>
            </a:r>
            <a:endParaRPr lang="cs-CZ" sz="2800" dirty="0"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36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2005917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Otázky: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dirty="0" smtClean="0"/>
              <a:t>Zařaďte do tvůrčího období Osvobozeného divadla.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Druhé období 1932-1938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400" dirty="0" smtClean="0"/>
              <a:t>Kdo jsou Krev a </a:t>
            </a:r>
            <a:r>
              <a:rPr lang="cs-CZ" sz="2400" dirty="0" err="1" smtClean="0"/>
              <a:t>Mlíko</a:t>
            </a:r>
            <a:r>
              <a:rPr lang="cs-CZ" sz="2400" dirty="0" smtClean="0"/>
              <a:t>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vagabundi (lidoví kumpáni)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3"/>
            </a:pPr>
            <a:r>
              <a:rPr lang="cs-CZ" sz="2400" dirty="0" smtClean="0"/>
              <a:t>Na co je zaměřen satirický útok?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na německý zbrojařský koncern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cs-CZ" sz="2400" dirty="0" smtClean="0"/>
              <a:t>Jakého omylu se Krev a </a:t>
            </a:r>
            <a:r>
              <a:rPr lang="cs-CZ" sz="2400" dirty="0" err="1" smtClean="0"/>
              <a:t>Mlíko</a:t>
            </a:r>
            <a:r>
              <a:rPr lang="cs-CZ" sz="2400" dirty="0" smtClean="0"/>
              <a:t> dopustili?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spletli si ruční granát s konzervou</a:t>
            </a:r>
          </a:p>
        </p:txBody>
      </p:sp>
    </p:spTree>
    <p:extLst>
      <p:ext uri="{BB962C8B-B14F-4D97-AF65-F5344CB8AC3E}">
        <p14:creationId xmlns:p14="http://schemas.microsoft.com/office/powerpoint/2010/main" val="26457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Osvobozené divadlo znamenalo konec všech divadelních konvencí a tradic. Jeho hlavní protagonisté dovedli parodovat a zesměšňovat </a:t>
            </a:r>
            <a:br>
              <a:rPr lang="cs-CZ" sz="2800" dirty="0" smtClean="0"/>
            </a:br>
            <a:r>
              <a:rPr lang="cs-CZ" sz="2800" dirty="0" smtClean="0"/>
              <a:t>s mírou a inteligencí.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Vyšli z lidového humoru a jejich tvorba vyvrcholila politickou satirou a kritikou fašismu.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avantgardní divadelní scénu a hlavní představitele netradičního divadla v meziválečném období.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si žáci nejprve přečtou text ukázky a následně odpoví na otázky týkající se textu. Otázky se zobrazují jednotlivě a po kliknutí se zobrazí správná odpověď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</a:t>
            </a: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Avantgardní neboli novátorský typ divadla vznikl </a:t>
            </a:r>
            <a:br>
              <a:rPr lang="cs-CZ" sz="2800" dirty="0" smtClean="0"/>
            </a:br>
            <a:r>
              <a:rPr lang="cs-CZ" sz="2800" dirty="0" smtClean="0"/>
              <a:t>v meziválečném období jako protipól kamenných divadel.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Jedním ze dvou základních typů je divadlo založené na dadaistické hravosti a poetistické obraznosti. Jeho výlučným představitelem je </a:t>
            </a:r>
            <a:r>
              <a:rPr lang="cs-CZ" sz="2800" dirty="0"/>
              <a:t>O</a:t>
            </a:r>
            <a:r>
              <a:rPr lang="cs-CZ" sz="2800" dirty="0" smtClean="0"/>
              <a:t>svobozené divadlo.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2005917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„osvobození“ od tradičních divadelních forem;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hravost a asociace;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inspirace lidovou zábavou (kabaret, groteska, cirkus);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dialog s diváky;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autorský typ divadla (autoři = herci).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</a:t>
            </a: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18655" y="2064326"/>
            <a:ext cx="8839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Nejvýznamnější scéna - Osvobozené divadlo: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založeno ve 20. letech 20. století;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režiséři: Jindřich </a:t>
            </a:r>
            <a:r>
              <a:rPr lang="cs-CZ" sz="2800" dirty="0" err="1" smtClean="0"/>
              <a:t>Honzl</a:t>
            </a:r>
            <a:r>
              <a:rPr lang="cs-CZ" sz="2800" dirty="0" smtClean="0"/>
              <a:t>, Jiří </a:t>
            </a:r>
            <a:r>
              <a:rPr lang="cs-CZ" sz="2800" dirty="0" err="1" smtClean="0"/>
              <a:t>Frejka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hlavní herecká dvojice: Jiří Voskovec a Jan Werich;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hudební produkce</a:t>
            </a:r>
            <a:r>
              <a:rPr lang="cs-CZ" sz="2800" smtClean="0"/>
              <a:t>: Jaroslav Ježek;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forbíny - předscény;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improvizace.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</a:t>
            </a: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18655" y="2064326"/>
            <a:ext cx="883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První tvůrčí období (do roku 1932)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ovlivněno poetismem a dadaismem, hry jsou založeny na situační a jazykové komice. Většinou parodují tradiční literární postupy. Protagonisté mají masky klaunů (bílá tvář, rudá ústa).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Vest </a:t>
            </a:r>
            <a:r>
              <a:rPr lang="cs-CZ" sz="2800" dirty="0" err="1" smtClean="0"/>
              <a:t>Pocket</a:t>
            </a:r>
            <a:r>
              <a:rPr lang="cs-CZ" sz="2800" dirty="0" smtClean="0"/>
              <a:t> revue;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Gorila ex machina;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Fata morgána.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</a:t>
            </a: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04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18655" y="2064326"/>
            <a:ext cx="883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Druhé tvůrčí období (1932 - 1938)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Nastává prudká politizace her, které jsou převážně reakcí na události v domácím a zahraničním dění</a:t>
            </a:r>
            <a:r>
              <a:rPr lang="cs-CZ" sz="2800" smtClean="0"/>
              <a:t>. </a:t>
            </a:r>
            <a:r>
              <a:rPr lang="cs-CZ" sz="2800" smtClean="0"/>
              <a:t/>
            </a:r>
            <a:br>
              <a:rPr lang="cs-CZ" sz="2800" smtClean="0"/>
            </a:br>
            <a:r>
              <a:rPr lang="cs-CZ" sz="2800" smtClean="0"/>
              <a:t>V </a:t>
            </a:r>
            <a:r>
              <a:rPr lang="cs-CZ" sz="2800" dirty="0" smtClean="0"/>
              <a:t>repertoáru převažuje politická satira, varování před fašismem. Herci odkládají masky klaunů.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Caesar;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Osel a stín;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Rub a líc.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</a:t>
            </a: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poetistické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52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1"/>
          <p:cNvSpPr txBox="1">
            <a:spLocks noChangeArrowheads="1"/>
          </p:cNvSpPr>
          <p:nvPr/>
        </p:nvSpPr>
        <p:spPr bwMode="auto">
          <a:xfrm>
            <a:off x="0" y="27432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Přečtěte si text následující ukázky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28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Avantgardní - dadaisticko-poetistické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62242"/>
            <a:ext cx="9005455" cy="25051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3200" b="1" dirty="0" smtClean="0">
                <a:latin typeface="Arial"/>
                <a:ea typeface="Calibri"/>
                <a:cs typeface="Times New Roman"/>
              </a:rPr>
              <a:t>OBRAZ </a:t>
            </a:r>
            <a:r>
              <a:rPr lang="cs-CZ" sz="3200" b="1" dirty="0">
                <a:latin typeface="Arial"/>
                <a:ea typeface="Calibri"/>
                <a:cs typeface="Times New Roman"/>
              </a:rPr>
              <a:t>ČTRNÁCTÝ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3200" b="1" dirty="0">
                <a:latin typeface="Arial"/>
                <a:ea typeface="Calibri"/>
                <a:cs typeface="Times New Roman"/>
              </a:rPr>
              <a:t>VÝBUŠNÝ GULÁŠ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Tajné skladiště zbraní. Sklepní místnost s cihlovými a betonovými stěnami. V pozadí, asi ve výši dvou metrů, betonová palanda na cihlových sloupech.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Při otevření opony je na scéně úplná tma.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 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3200" b="1" dirty="0">
                <a:latin typeface="Arial"/>
                <a:ea typeface="Calibri"/>
                <a:cs typeface="Times New Roman"/>
              </a:rPr>
              <a:t>Scéna první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cap="all" dirty="0">
                <a:latin typeface="Arial"/>
                <a:ea typeface="Calibri"/>
                <a:cs typeface="Times New Roman"/>
              </a:rPr>
              <a:t>Krev a </a:t>
            </a:r>
            <a:r>
              <a:rPr lang="cs-CZ" sz="2400" b="1" cap="all" dirty="0" err="1">
                <a:latin typeface="Arial"/>
                <a:ea typeface="Calibri"/>
                <a:cs typeface="Times New Roman"/>
              </a:rPr>
              <a:t>Mlíko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i="1" dirty="0">
                <a:latin typeface="Arial"/>
                <a:ea typeface="Calibri"/>
                <a:cs typeface="Times New Roman"/>
              </a:rPr>
              <a:t>(Krev a </a:t>
            </a:r>
            <a:r>
              <a:rPr lang="cs-CZ" sz="2400" i="1" dirty="0" err="1">
                <a:latin typeface="Arial"/>
                <a:ea typeface="Calibri"/>
                <a:cs typeface="Times New Roman"/>
              </a:rPr>
              <a:t>Mlíko</a:t>
            </a:r>
            <a:r>
              <a:rPr lang="cs-CZ" sz="2400" i="1" dirty="0">
                <a:latin typeface="Arial"/>
                <a:ea typeface="Calibri"/>
                <a:cs typeface="Times New Roman"/>
              </a:rPr>
              <a:t> sestupují opatrně po žebříku z palandy do skladiště a škrtají sirkami)</a:t>
            </a:r>
            <a:endParaRPr lang="cs-CZ" sz="2800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>
                <a:latin typeface="Arial"/>
                <a:ea typeface="Calibri"/>
                <a:cs typeface="Times New Roman"/>
              </a:rPr>
              <a:t> </a:t>
            </a:r>
            <a:endParaRPr lang="cs-CZ" sz="24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(pohlédne dovnitř)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Jé, to jsou divný konzervy. Takový příruční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(Vyjme z bedničky válcovitý ruční granát s rukovětí.)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(bere mu granát z ruky)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Ukažte, to budou ty nový, turistický. To se asi takhle opéká nad ohněm.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(bere mu granát)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Půjčte to sem. To se asi musí za tohle zatáhnout.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(Zatáhne za šňůrku a odtrhne ji)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Nic se neotevřelo.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Neteče z toho olej?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(Přiblíží granát k uchu)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Tam něco syčí! Ta bude asi zkažená.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(poslouchá)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To ten olej kvasí.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(Třepe granátem a znovu naslouchá)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Jé, teďka!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(Dává granát </a:t>
            </a:r>
            <a:r>
              <a:rPr lang="cs-CZ" sz="2400" i="1" dirty="0" err="1" smtClean="0">
                <a:latin typeface="Arial"/>
                <a:ea typeface="Calibri"/>
                <a:cs typeface="Times New Roman"/>
              </a:rPr>
              <a:t>Mlíkovi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 k uchu)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Teď to tam burácí! Je to ale štěstí, že jsme si toho všimli. Vždyť to je zdraví nebezpečné.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Která firma to vyrábí, takový neřád?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(čte hodně zblízka nápis na granátu)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Krupp-Essen. Aha, </a:t>
            </a:r>
            <a:r>
              <a:rPr lang="cs-CZ" sz="2400" dirty="0" err="1" smtClean="0">
                <a:latin typeface="Arial"/>
                <a:ea typeface="Calibri"/>
                <a:cs typeface="Times New Roman"/>
              </a:rPr>
              <a:t>essen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, k jídlu to je.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Ovšem Krupp-</a:t>
            </a:r>
            <a:r>
              <a:rPr lang="cs-CZ" sz="2400" dirty="0" err="1" smtClean="0">
                <a:latin typeface="Arial"/>
                <a:ea typeface="Calibri"/>
                <a:cs typeface="Times New Roman"/>
              </a:rPr>
              <a:t>essen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, jezte kroupy! To bude asi šoulet.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(čte dál)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Made in </a:t>
            </a:r>
            <a:r>
              <a:rPr lang="cs-CZ" sz="2400" dirty="0" err="1" smtClean="0">
                <a:latin typeface="Arial"/>
                <a:ea typeface="Calibri"/>
                <a:cs typeface="Times New Roman"/>
              </a:rPr>
              <a:t>Germany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— tak to nebude šoulet.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KREV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Ale Krupp, to je mi nějak povědomá firma. Ten přece dělá kanóny?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 smtClean="0">
                <a:latin typeface="Arial"/>
                <a:ea typeface="Calibri"/>
                <a:cs typeface="Times New Roman"/>
              </a:rPr>
              <a:t>MLÍKO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(opírá si zamyšleně granát o bradu)</a:t>
            </a:r>
            <a:endParaRPr lang="cs-CZ" sz="28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dirty="0" smtClean="0">
                <a:latin typeface="Arial"/>
                <a:ea typeface="Calibri"/>
                <a:cs typeface="Times New Roman"/>
              </a:rPr>
              <a:t>Ano, kanóny, zbraně a vůbec střelivo a ... 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(zarazí se, pohlédne zděšeně na granát, vloží jej rychle </a:t>
            </a:r>
            <a:r>
              <a:rPr lang="cs-CZ" sz="2400" i="1" dirty="0" err="1" smtClean="0">
                <a:latin typeface="Arial"/>
                <a:ea typeface="Calibri"/>
                <a:cs typeface="Times New Roman"/>
              </a:rPr>
              <a:t>Krevovi</a:t>
            </a:r>
            <a:r>
              <a:rPr lang="cs-CZ" sz="2400" i="1" dirty="0" smtClean="0">
                <a:latin typeface="Arial"/>
                <a:ea typeface="Calibri"/>
                <a:cs typeface="Times New Roman"/>
              </a:rPr>
              <a:t> do ruky a odstoupí)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 ... a </a:t>
            </a:r>
            <a:r>
              <a:rPr lang="cs-CZ" sz="2400" dirty="0" err="1" smtClean="0">
                <a:latin typeface="Arial"/>
                <a:ea typeface="Calibri"/>
                <a:cs typeface="Times New Roman"/>
              </a:rPr>
              <a:t>handgranáty</a:t>
            </a:r>
            <a:r>
              <a:rPr lang="cs-CZ" sz="2400" dirty="0" smtClean="0">
                <a:latin typeface="Arial"/>
                <a:ea typeface="Calibri"/>
                <a:cs typeface="Times New Roman"/>
              </a:rPr>
              <a:t>...!!!</a:t>
            </a:r>
            <a:endParaRPr lang="cs-CZ" sz="2800" dirty="0"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94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626</Words>
  <Application>Microsoft Office PowerPoint</Application>
  <PresentationFormat>Předvádění na obrazovce (4:3)</PresentationFormat>
  <Paragraphs>137</Paragraphs>
  <Slides>15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182</cp:revision>
  <cp:lastPrinted>1601-01-01T00:00:00Z</cp:lastPrinted>
  <dcterms:created xsi:type="dcterms:W3CDTF">2013-06-25T23:31:44Z</dcterms:created>
  <dcterms:modified xsi:type="dcterms:W3CDTF">2014-05-03T16:29:24Z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