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82" r:id="rId4"/>
    <p:sldId id="283" r:id="rId5"/>
    <p:sldId id="284" r:id="rId6"/>
    <p:sldId id="288" r:id="rId7"/>
    <p:sldId id="285" r:id="rId8"/>
    <p:sldId id="289" r:id="rId9"/>
    <p:sldId id="290" r:id="rId10"/>
    <p:sldId id="286" r:id="rId11"/>
    <p:sldId id="287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B6452-29AE-4B28-8D52-7743E90A9BC5}" type="datetimeFigureOut">
              <a:rPr lang="cs-CZ" smtClean="0"/>
              <a:t>3. 5. 2014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D9DF5-5474-486F-9433-C91F66B45961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3421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D9DF5-5474-486F-9433-C91F66B45961}" type="slidenum">
              <a:rPr lang="cs-CZ" smtClean="0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7054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D9DF5-5474-486F-9433-C91F66B45961}" type="slidenum">
              <a:rPr lang="cs-CZ" smtClean="0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7054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dirty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478666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VY_32_INOVACE_310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století/Poetismus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asociace, hravost, optimismus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Jako protiklad proletářské poezie vzniká v českých poměrech avantgardní umělecký směr poetismus, který je zároveň i životním stylem, uměním bavit se </a:t>
            </a:r>
            <a:br>
              <a:rPr lang="cs-CZ" sz="2800" dirty="0" smtClean="0"/>
            </a:br>
            <a:r>
              <a:rPr lang="cs-CZ" sz="2800" dirty="0" smtClean="0"/>
              <a:t>a žít.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11988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SOCHROVÁ</a:t>
            </a:r>
            <a:r>
              <a:rPr lang="cs-CZ" sz="2000" dirty="0"/>
              <a:t>, Marie. </a:t>
            </a:r>
            <a:r>
              <a:rPr lang="cs-CZ" sz="2000" i="1" dirty="0"/>
              <a:t>Čítanka III. k Literatuře v kostce</a:t>
            </a:r>
            <a:r>
              <a:rPr lang="cs-CZ" sz="2000" dirty="0"/>
              <a:t>. Vyd. 1. Havlíčkův Brod: Fragment, c2000, 239 s. V kostce. ISBN 80-720-0384-4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KUDĚLKA</a:t>
            </a:r>
            <a:r>
              <a:rPr lang="cs-CZ" sz="2000" dirty="0"/>
              <a:t>, Viktor a František HOLEŠOVSKÝ. </a:t>
            </a:r>
            <a:r>
              <a:rPr lang="cs-CZ" sz="2000" i="1" dirty="0"/>
              <a:t>MALÝ LABYRINT LITERATURY</a:t>
            </a:r>
            <a:r>
              <a:rPr lang="cs-CZ" sz="2000" dirty="0"/>
              <a:t>. Brno: Albatros, 1983, 600 s. 13-250-KMČ-83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PROKOP, Vladimír. </a:t>
            </a:r>
            <a:r>
              <a:rPr lang="cs-CZ" sz="2000" i="1" dirty="0"/>
              <a:t>Přehled české literatury 20. století: pro výuku literatury na středních školách</a:t>
            </a:r>
            <a:r>
              <a:rPr lang="cs-CZ" sz="2000" dirty="0"/>
              <a:t>. Sokolov: O.K. </a:t>
            </a:r>
            <a:r>
              <a:rPr lang="cs-CZ" sz="2000"/>
              <a:t>- Soft, 1998, 82 s.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28861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Vysvětluje základní principy moderního básnictví, konkrétně uměleckého směru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Poetismu. 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358723"/>
            <a:ext cx="83058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žáci na základě ukázky odpovídají na otázky.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Poetismus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Poetismus je ryze český avantgardní umělecký směr, který se týká nejen literatury, ale i divadla, výtvarného umění a písňové tvorby.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Vznik uměleckého směru (US):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2. polovina 20. let 20. století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programové stati </a:t>
            </a:r>
            <a:r>
              <a:rPr lang="cs-CZ" sz="2800" b="1" dirty="0" smtClean="0"/>
              <a:t>Poetismus, Papoušek </a:t>
            </a:r>
            <a:br>
              <a:rPr lang="cs-CZ" sz="2800" b="1" dirty="0" smtClean="0"/>
            </a:br>
            <a:r>
              <a:rPr lang="cs-CZ" sz="2800" b="1" dirty="0" smtClean="0"/>
              <a:t>na motocyklu;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Vítězslav Nezval, Jaroslav Seifert, Konstantin Biebl.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417214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Poetismus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apolitičnost;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obdiv k technickému pokroku, velkoměstu;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inspirace v cirkusovém prostřední, na pouti, </a:t>
            </a:r>
            <a:br>
              <a:rPr lang="cs-CZ" sz="2800" dirty="0" smtClean="0"/>
            </a:br>
            <a:r>
              <a:rPr lang="cs-CZ" sz="2800" dirty="0" smtClean="0"/>
              <a:t>ve filmové grotesce, exotice;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připravuje člověka na nový život v moderním světě;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vliv tvorby </a:t>
            </a:r>
            <a:r>
              <a:rPr lang="cs-CZ" sz="2800" dirty="0" err="1" smtClean="0"/>
              <a:t>Guillauma</a:t>
            </a:r>
            <a:r>
              <a:rPr lang="cs-CZ" sz="2800" dirty="0" smtClean="0"/>
              <a:t> </a:t>
            </a:r>
            <a:r>
              <a:rPr lang="cs-CZ" sz="2800" dirty="0" err="1" smtClean="0"/>
              <a:t>Apollinaira</a:t>
            </a:r>
            <a:r>
              <a:rPr lang="cs-CZ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4441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Poetismus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8392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P</a:t>
            </a:r>
            <a:r>
              <a:rPr lang="cs-CZ" sz="2800" b="1" dirty="0" smtClean="0"/>
              <a:t>rojevy proletářského umění v poezii:</a:t>
            </a:r>
            <a:endParaRPr lang="cs-CZ" sz="28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odmítaní konvencí - hledání nových výrazových prostředků;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metoda asociace, to je nekontrolovaná posloupnost volných myšlenek;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uvolnění poezie z pout logiky a rozumu;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spontánní fantazie, obrazotvornost, citovost, hravost;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asonance - shoda samohlásek na konci veršů.</a:t>
            </a:r>
          </a:p>
        </p:txBody>
      </p:sp>
    </p:spTree>
    <p:extLst>
      <p:ext uri="{BB962C8B-B14F-4D97-AF65-F5344CB8AC3E}">
        <p14:creationId xmlns:p14="http://schemas.microsoft.com/office/powerpoint/2010/main" val="29955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Poetismus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Poetismus je spojen s pražským Devětsilem, kde </a:t>
            </a:r>
            <a:br>
              <a:rPr lang="cs-CZ" sz="2800" dirty="0" smtClean="0"/>
            </a:br>
            <a:r>
              <a:rPr lang="cs-CZ" sz="2800" dirty="0" smtClean="0"/>
              <a:t>v roce 1924 vystřídal proletářskou tvorbu.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Karel </a:t>
            </a:r>
            <a:r>
              <a:rPr lang="cs-CZ" sz="2800" dirty="0" err="1" smtClean="0"/>
              <a:t>Teige</a:t>
            </a:r>
            <a:r>
              <a:rPr lang="cs-CZ" sz="2800" dirty="0" smtClean="0"/>
              <a:t>, literární teoretik, ho trefně nazval „umění žít a užívat“.</a:t>
            </a:r>
          </a:p>
        </p:txBody>
      </p:sp>
    </p:spTree>
    <p:extLst>
      <p:ext uri="{BB962C8B-B14F-4D97-AF65-F5344CB8AC3E}">
        <p14:creationId xmlns:p14="http://schemas.microsoft.com/office/powerpoint/2010/main" val="331048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Poetismus - </a:t>
            </a: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a cvičení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09983" y="1207811"/>
            <a:ext cx="8712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Abeceda, Vítězslav Nezval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524000" y="1737958"/>
            <a:ext cx="563880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800" b="1" dirty="0"/>
              <a:t>A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nazváno buď prostou chatrčí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Ó palmy přeneste svůj rovník nad Vltavu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Šnek má svůj prostý dům z nějž růžky vystrčí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člověk neví kam by složil </a:t>
            </a:r>
            <a:r>
              <a:rPr lang="cs-CZ" sz="2000" dirty="0" smtClean="0"/>
              <a:t>hlavu</a:t>
            </a:r>
            <a:endParaRPr lang="cs-CZ" sz="20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1524000" y="3824683"/>
            <a:ext cx="5562599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800" b="1" dirty="0"/>
              <a:t>Y</a:t>
            </a:r>
            <a:r>
              <a:rPr lang="cs-CZ" sz="2800" dirty="0"/>
              <a:t> 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Dnes jsi jen hračkou pro děti 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Za strojních pušek vyrostly pohádky naše 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přece v dávném století 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zabil prakem David Goliáše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918335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Co básníkovi připomínají písmena A </a:t>
            </a:r>
            <a:r>
              <a:rPr lang="cs-CZ" sz="2800" b="1" dirty="0" err="1" smtClean="0">
                <a:solidFill>
                  <a:srgbClr val="FF0000"/>
                </a:solidFill>
              </a:rPr>
              <a:t>a</a:t>
            </a:r>
            <a:r>
              <a:rPr lang="cs-CZ" sz="2800" b="1" dirty="0" smtClean="0">
                <a:solidFill>
                  <a:srgbClr val="FF0000"/>
                </a:solidFill>
              </a:rPr>
              <a:t> Y?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59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Poetismus - </a:t>
            </a: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a cvičení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09983" y="1207811"/>
            <a:ext cx="8712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Abeceda, Vítězslav Nezval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524000" y="1737958"/>
            <a:ext cx="563880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800" b="1" dirty="0"/>
              <a:t>A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nazváno buď prostou chatrčí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Ó palmy přeneste svůj rovník nad Vltavu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Šnek má svůj prostý dům z nějž růžky vystrčí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člověk neví kam by složil </a:t>
            </a:r>
            <a:r>
              <a:rPr lang="cs-CZ" sz="2000" dirty="0" smtClean="0"/>
              <a:t>hlavu</a:t>
            </a:r>
            <a:endParaRPr lang="cs-CZ" sz="20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1524000" y="3824683"/>
            <a:ext cx="5562599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800" b="1" dirty="0"/>
              <a:t>Y</a:t>
            </a:r>
            <a:r>
              <a:rPr lang="cs-CZ" sz="2800" dirty="0"/>
              <a:t> 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Dnes jsi jen hračkou pro děti 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Za strojních pušek vyrostly pohádky naše 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přece v dávném století 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zabil prakem David Goliáše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918335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Pokuste se vysvětlit básníkovy asociace?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73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Poetismus - </a:t>
            </a: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a cvičení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09983" y="1207811"/>
            <a:ext cx="8712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Abeceda, Vítězslav Nezval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524000" y="1737958"/>
            <a:ext cx="563880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800" b="1" dirty="0"/>
              <a:t>A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nazváno buď prostou chatrčí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Ó palmy přeneste svůj rovník nad Vltavu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Šnek má svůj prostý dům z nějž růžky vystrčí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člověk neví kam by složil </a:t>
            </a:r>
            <a:r>
              <a:rPr lang="cs-CZ" sz="2000" dirty="0" smtClean="0"/>
              <a:t>hlavu</a:t>
            </a:r>
            <a:endParaRPr lang="cs-CZ" sz="20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1524000" y="3824683"/>
            <a:ext cx="5562599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800" b="1" dirty="0"/>
              <a:t>Y</a:t>
            </a:r>
            <a:r>
              <a:rPr lang="cs-CZ" sz="2800" dirty="0"/>
              <a:t> 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Dnes jsi jen hračkou pro děti 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Za strojních pušek vyrostly pohádky naše 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přece v dávném století 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zabil prakem David Goliáše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918335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Určete druh rýmu (Jedná se o asonanci?).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59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1491</TotalTime>
  <Words>451</Words>
  <Application>Microsoft Office PowerPoint</Application>
  <PresentationFormat>Předvádění na obrazovce (4:3)</PresentationFormat>
  <Paragraphs>92</Paragraphs>
  <Slides>11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162</cp:revision>
  <cp:lastPrinted>1601-01-01T00:00:00Z</cp:lastPrinted>
  <dcterms:created xsi:type="dcterms:W3CDTF">2013-06-25T23:31:44Z</dcterms:created>
  <dcterms:modified xsi:type="dcterms:W3CDTF">2014-05-03T17:05:08Z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