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71" r:id="rId6"/>
    <p:sldId id="274" r:id="rId7"/>
    <p:sldId id="282" r:id="rId8"/>
    <p:sldId id="283" r:id="rId9"/>
    <p:sldId id="284" r:id="rId10"/>
    <p:sldId id="278" r:id="rId11"/>
    <p:sldId id="280" r:id="rId12"/>
    <p:sldId id="269" r:id="rId13"/>
    <p:sldId id="26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20822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VY_32_INOVACE_315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Literatura 1. poloviny 20. století/Česká meziválečná próza - Ruralismus </a:t>
                      </a:r>
                      <a:b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 venkovská próza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Prosinec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 ruralismus, selství, tradice, mystika, křesťanství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Jan Morávek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(1888 - 1958)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Tento spisovatel zobrazil ve svém díle osudy vorařů, lamačů kamene a lesních dělníků v Posázaví.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Dílo: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Plavci na Sázavě</a:t>
            </a:r>
            <a:r>
              <a:rPr lang="cs-CZ" sz="2800" dirty="0" smtClean="0">
                <a:solidFill>
                  <a:srgbClr val="002060"/>
                </a:solidFill>
              </a:rPr>
              <a:t> </a:t>
            </a:r>
            <a:r>
              <a:rPr lang="cs-CZ" sz="2800" dirty="0" smtClean="0"/>
              <a:t>- román vypovídá o zašlé slávě sázavských vorařů.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Plavecký mariáš</a:t>
            </a:r>
            <a:r>
              <a:rPr lang="cs-CZ" sz="2800" dirty="0" smtClean="0">
                <a:solidFill>
                  <a:srgbClr val="002060"/>
                </a:solidFill>
              </a:rPr>
              <a:t> </a:t>
            </a:r>
            <a:r>
              <a:rPr lang="cs-CZ" sz="2800" dirty="0"/>
              <a:t>- </a:t>
            </a:r>
            <a:r>
              <a:rPr lang="cs-CZ" sz="2800" dirty="0" smtClean="0"/>
              <a:t>dílo na podobné téma, které bylo zfilmováno.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1507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76200" y="381000"/>
            <a:ext cx="8991600" cy="1399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Ruralismus a venkovská </a:t>
            </a: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próza - cvičení</a:t>
            </a:r>
            <a:endParaRPr lang="cs-CZ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3376641"/>
            <a:ext cx="3276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Stavy rachotí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Cizinec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Plavecký mariáš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Hubená léta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/>
              <a:t>Č</a:t>
            </a:r>
            <a:r>
              <a:rPr lang="cs-CZ" sz="2400" dirty="0" smtClean="0"/>
              <a:t>erná země</a:t>
            </a:r>
            <a:endParaRPr lang="cs-CZ" sz="24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5680364" y="3376641"/>
            <a:ext cx="346363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Josef Knap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František </a:t>
            </a:r>
            <a:r>
              <a:rPr lang="cs-CZ" sz="2400" dirty="0" err="1" smtClean="0"/>
              <a:t>Křelina</a:t>
            </a:r>
            <a:endParaRPr lang="cs-CZ" sz="240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Vojtěch Martínek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Jan Morávek</a:t>
            </a:r>
          </a:p>
        </p:txBody>
      </p:sp>
      <p:cxnSp>
        <p:nvCxnSpPr>
          <p:cNvPr id="5" name="Přímá spojnice se šipkou 4"/>
          <p:cNvCxnSpPr/>
          <p:nvPr/>
        </p:nvCxnSpPr>
        <p:spPr bwMode="auto">
          <a:xfrm>
            <a:off x="3276600" y="3605241"/>
            <a:ext cx="2279073" cy="13716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med" len="med"/>
            <a:tailEnd type="arrow"/>
          </a:ln>
          <a:effectLst/>
        </p:spPr>
      </p:cxnSp>
      <p:cxnSp>
        <p:nvCxnSpPr>
          <p:cNvPr id="7" name="Přímá spojnice se šipkou 6"/>
          <p:cNvCxnSpPr/>
          <p:nvPr/>
        </p:nvCxnSpPr>
        <p:spPr bwMode="auto">
          <a:xfrm flipV="1">
            <a:off x="3352800" y="3633193"/>
            <a:ext cx="2202873" cy="65784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med" len="med"/>
            <a:tailEnd type="arrow"/>
          </a:ln>
          <a:effectLst/>
        </p:spPr>
      </p:cxnSp>
      <p:cxnSp>
        <p:nvCxnSpPr>
          <p:cNvPr id="9" name="Přímá spojnice se šipkou 8"/>
          <p:cNvCxnSpPr/>
          <p:nvPr/>
        </p:nvCxnSpPr>
        <p:spPr bwMode="auto">
          <a:xfrm>
            <a:off x="3352800" y="4976841"/>
            <a:ext cx="2209800" cy="685801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med" len="med"/>
            <a:tailEnd type="arrow"/>
          </a:ln>
          <a:effectLst/>
        </p:spPr>
      </p:cxnSp>
      <p:cxnSp>
        <p:nvCxnSpPr>
          <p:cNvPr id="11" name="Přímá spojnice se šipkou 10"/>
          <p:cNvCxnSpPr/>
          <p:nvPr/>
        </p:nvCxnSpPr>
        <p:spPr bwMode="auto">
          <a:xfrm flipV="1">
            <a:off x="3352800" y="4291041"/>
            <a:ext cx="2209800" cy="1371601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med" len="med"/>
            <a:tailEnd type="arrow"/>
          </a:ln>
          <a:effectLst/>
        </p:spPr>
      </p:cxnSp>
      <p:cxnSp>
        <p:nvCxnSpPr>
          <p:cNvPr id="13" name="Přímá spojnice se šipkou 12"/>
          <p:cNvCxnSpPr/>
          <p:nvPr/>
        </p:nvCxnSpPr>
        <p:spPr bwMode="auto">
          <a:xfrm flipV="1">
            <a:off x="3352800" y="4959927"/>
            <a:ext cx="2202873" cy="1312314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med" len="med"/>
            <a:tailEnd type="arrow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228600" y="20574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>
                <a:solidFill>
                  <a:srgbClr val="C00000"/>
                </a:solidFill>
              </a:rPr>
              <a:t>1) Přiřaďte díla autorům.</a:t>
            </a:r>
            <a:endParaRPr lang="cs-CZ" sz="2800" dirty="0">
              <a:solidFill>
                <a:srgbClr val="C0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228600" y="26670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rgbClr val="C00000"/>
                </a:solidFill>
              </a:rPr>
              <a:t>2</a:t>
            </a:r>
            <a:r>
              <a:rPr lang="cs-CZ" sz="2800" dirty="0" smtClean="0">
                <a:solidFill>
                  <a:srgbClr val="C00000"/>
                </a:solidFill>
              </a:rPr>
              <a:t>) Přiřaď k ruralismu nebo venkovské próze.</a:t>
            </a:r>
            <a:endParaRPr lang="cs-CZ" sz="2800" dirty="0">
              <a:solidFill>
                <a:srgbClr val="C0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0" y="3633193"/>
            <a:ext cx="3657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>
                <a:solidFill>
                  <a:srgbClr val="00B050"/>
                </a:solidFill>
              </a:rPr>
              <a:t>venkovská próza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>
                <a:solidFill>
                  <a:srgbClr val="00B050"/>
                </a:solidFill>
              </a:rPr>
              <a:t>ruralismus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>
                <a:solidFill>
                  <a:srgbClr val="00B050"/>
                </a:solidFill>
              </a:rPr>
              <a:t>venkovská próza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>
                <a:solidFill>
                  <a:srgbClr val="00B050"/>
                </a:solidFill>
              </a:rPr>
              <a:t>ruralismus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>
                <a:solidFill>
                  <a:srgbClr val="00B050"/>
                </a:solidFill>
              </a:rPr>
              <a:t>venkovská próza</a:t>
            </a:r>
            <a:endParaRPr lang="cs-CZ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21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Ruralisty a autory venkovské prózy </a:t>
            </a:r>
            <a:r>
              <a:rPr lang="cs-CZ" sz="2800" smtClean="0"/>
              <a:t>spojuje </a:t>
            </a:r>
            <a:br>
              <a:rPr lang="cs-CZ" sz="2800" smtClean="0"/>
            </a:br>
            <a:r>
              <a:rPr lang="cs-CZ" sz="2800" smtClean="0"/>
              <a:t>v </a:t>
            </a:r>
            <a:r>
              <a:rPr lang="cs-CZ" sz="2800" dirty="0" smtClean="0"/>
              <a:t>meziválečném období oslava venkova, </a:t>
            </a:r>
            <a:r>
              <a:rPr lang="cs-CZ" sz="2800" smtClean="0"/>
              <a:t>vztah </a:t>
            </a:r>
            <a:br>
              <a:rPr lang="cs-CZ" sz="2800" smtClean="0"/>
            </a:br>
            <a:r>
              <a:rPr lang="cs-CZ" sz="2800" smtClean="0"/>
              <a:t>k </a:t>
            </a:r>
            <a:r>
              <a:rPr lang="cs-CZ" sz="2800" dirty="0" smtClean="0"/>
              <a:t>rodovým tradicím a půdě, zároveň však kriticky ukazují měnící se společenské a hospodářské poměry na venkově.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SOCHROVÁ</a:t>
            </a:r>
            <a:r>
              <a:rPr lang="cs-CZ" sz="2000" dirty="0"/>
              <a:t>, Marie. </a:t>
            </a:r>
            <a:r>
              <a:rPr lang="cs-CZ" sz="2000" i="1" dirty="0"/>
              <a:t>Literatura v kostce: pro střední školy</a:t>
            </a:r>
            <a:r>
              <a:rPr lang="cs-CZ" sz="2000" dirty="0"/>
              <a:t>. 4. vyd. Havlíčkův Brod: Fragment, 2004, 88 s. ISBN 80-720-0965-6</a:t>
            </a:r>
            <a:r>
              <a:rPr lang="cs-CZ" sz="2000" dirty="0" smtClean="0"/>
              <a:t>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HÁNOVÁ, Eva, Eleonora JEŘÁBKOVÁ, Lenka KLUSÁČKOVÁ, Jana KOŠULANOVÁ, Barbora MAKVARTOVÁ a Jaroslava PRŮDKOVÁ. </a:t>
            </a:r>
            <a:r>
              <a:rPr lang="cs-CZ" sz="2000" i="1" dirty="0"/>
              <a:t>Odmaturuj! z literatury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c2002, 184 s. ISBN 80-862-8537-5</a:t>
            </a:r>
            <a:r>
              <a:rPr lang="cs-CZ" sz="2000" dirty="0" smtClean="0"/>
              <a:t>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PROKOP, Vladimír. </a:t>
            </a:r>
            <a:r>
              <a:rPr lang="cs-CZ" sz="2000" i="1" dirty="0"/>
              <a:t>Přehled české literatury 20. století: pro výuku literatury na středních školách</a:t>
            </a:r>
            <a:r>
              <a:rPr lang="cs-CZ" sz="2000" dirty="0"/>
              <a:t>. Sokolov: O.K. </a:t>
            </a:r>
            <a:r>
              <a:rPr lang="cs-CZ" sz="2000"/>
              <a:t>- Soft, 1998, 82 s.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seznamuje s tvorbou, jež je úzce spjata s českým venkovem, rodovými tradicemi a vztahem k půdě.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020169"/>
            <a:ext cx="8305800" cy="200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nejprve přiřazují díla autorům, po kliknutí se zobrazí správné řešení. Potom žáci určují příslušnost díla k literárnímu směru, po kliknutí se objeví 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Ruralismus a venkovská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próza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21566"/>
            <a:ext cx="86106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Ruralismus (z latinského </a:t>
            </a:r>
            <a:r>
              <a:rPr lang="cs-CZ" sz="2800" b="1" dirty="0" err="1" smtClean="0">
                <a:solidFill>
                  <a:srgbClr val="002060"/>
                </a:solidFill>
              </a:rPr>
              <a:t>ruralis</a:t>
            </a:r>
            <a:r>
              <a:rPr lang="cs-CZ" sz="2800" b="1" dirty="0">
                <a:solidFill>
                  <a:srgbClr val="002060"/>
                </a:solidFill>
              </a:rPr>
              <a:t> </a:t>
            </a:r>
            <a:r>
              <a:rPr lang="cs-CZ" sz="2800" b="1" dirty="0" smtClean="0">
                <a:solidFill>
                  <a:srgbClr val="002060"/>
                </a:solidFill>
              </a:rPr>
              <a:t>= venkovský) </a:t>
            </a:r>
            <a:r>
              <a:rPr lang="cs-CZ" sz="2800" dirty="0" smtClean="0"/>
              <a:t>je literární směr jehož dominantním rysem je vztah spisovatelů k půdě.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Venkovská próza </a:t>
            </a:r>
            <a:r>
              <a:rPr lang="cs-CZ" sz="2800" dirty="0" smtClean="0"/>
              <a:t>navazuje na tradice selství </a:t>
            </a:r>
            <a:br>
              <a:rPr lang="cs-CZ" sz="2800" dirty="0" smtClean="0"/>
            </a:br>
            <a:r>
              <a:rPr lang="cs-CZ" sz="2800" dirty="0" smtClean="0"/>
              <a:t>v 19. století, venkov však zobrazuje se všemi společenskými a hospodářskými proměnami.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Ruralismus a venkovská próza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05917"/>
            <a:ext cx="86106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znaky: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tradice a rodinné vazby;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příroda;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křesťanství;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vesnická tématika;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přeceňování mravní neporušenosti venkova (ruralismus)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8369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Ruralismus a venkovská próza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64327"/>
            <a:ext cx="88392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představitelé ruralismu: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Josef Knap;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František </a:t>
            </a:r>
            <a:r>
              <a:rPr lang="cs-CZ" sz="2800" dirty="0" err="1" smtClean="0"/>
              <a:t>Křelina</a:t>
            </a:r>
            <a:r>
              <a:rPr lang="cs-CZ" sz="2800" dirty="0" smtClean="0"/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Hlavní představitelé </a:t>
            </a:r>
            <a:r>
              <a:rPr lang="cs-CZ" sz="2800" b="1" dirty="0" smtClean="0"/>
              <a:t>venkovské prózy:</a:t>
            </a:r>
            <a:endParaRPr lang="cs-CZ" sz="2800" b="1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Vojtěch Martínek;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Jan Morávek.</a:t>
            </a:r>
          </a:p>
        </p:txBody>
      </p:sp>
    </p:spTree>
    <p:extLst>
      <p:ext uri="{BB962C8B-B14F-4D97-AF65-F5344CB8AC3E}">
        <p14:creationId xmlns:p14="http://schemas.microsoft.com/office/powerpoint/2010/main" val="11439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73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Josef Knap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(1900- 1973)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8392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Vůdčí osobnost ruralistů, autor tvůrčího programu, povídek a románů.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Jeho tvorba patří k těm literárně nejhodnotnějším.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Dílo: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Vysoké jarní nebe</a:t>
            </a:r>
            <a:r>
              <a:rPr lang="cs-CZ" sz="2800" dirty="0" smtClean="0">
                <a:solidFill>
                  <a:srgbClr val="002060"/>
                </a:solidFill>
              </a:rPr>
              <a:t> </a:t>
            </a:r>
            <a:r>
              <a:rPr lang="cs-CZ" sz="2800" dirty="0" smtClean="0"/>
              <a:t>- psychologický román </a:t>
            </a:r>
            <a:br>
              <a:rPr lang="cs-CZ" sz="2800" dirty="0" smtClean="0"/>
            </a:br>
            <a:r>
              <a:rPr lang="cs-CZ" sz="2800" dirty="0" smtClean="0"/>
              <a:t>o venkovském manželství a různém pohledu na život.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Cizinec </a:t>
            </a:r>
            <a:r>
              <a:rPr lang="cs-CZ" sz="2800" dirty="0" smtClean="0"/>
              <a:t>- román o hospodáři, který ztroskotá, když se pokouší prosadit mimo své rodné prostředí.</a:t>
            </a:r>
          </a:p>
        </p:txBody>
      </p:sp>
    </p:spTree>
    <p:extLst>
      <p:ext uri="{BB962C8B-B14F-4D97-AF65-F5344CB8AC3E}">
        <p14:creationId xmlns:p14="http://schemas.microsoft.com/office/powerpoint/2010/main" val="360615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73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František </a:t>
            </a: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Křelina</a:t>
            </a:r>
            <a:endParaRPr lang="cs-CZ" sz="4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(1903- 1976)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8392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Básník, prozaik. V padesátých letech politický vězeň, po propuštění se živil jako dělník.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Jeho tvorba je úzce spjata s katolicismem, půdu a víru považuje za hlavní zdroje mravní hodnoty člověka.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Dílo: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Hubená léta</a:t>
            </a:r>
            <a:r>
              <a:rPr lang="cs-CZ" sz="2800" dirty="0" smtClean="0">
                <a:solidFill>
                  <a:srgbClr val="002060"/>
                </a:solidFill>
              </a:rPr>
              <a:t> </a:t>
            </a:r>
            <a:r>
              <a:rPr lang="cs-CZ" sz="2800" dirty="0" smtClean="0"/>
              <a:t>- román z tkalcovského prostředí Podještědí. Dva mladé lidi v době hospodářské krize zachrání návrat k půdě.</a:t>
            </a:r>
          </a:p>
        </p:txBody>
      </p:sp>
    </p:spTree>
    <p:extLst>
      <p:ext uri="{BB962C8B-B14F-4D97-AF65-F5344CB8AC3E}">
        <p14:creationId xmlns:p14="http://schemas.microsoft.com/office/powerpoint/2010/main" val="412071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73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Vojtěch Martínek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(1887 - 1960)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839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Byl celým svým životem i dílem spjat s Ostravskem. </a:t>
            </a:r>
            <a:br>
              <a:rPr lang="cs-CZ" sz="2800" dirty="0" smtClean="0"/>
            </a:br>
            <a:r>
              <a:rPr lang="cs-CZ" sz="2800" dirty="0" smtClean="0"/>
              <a:t>V románech zachytil krušné osudy venkovanů </a:t>
            </a:r>
            <a:br>
              <a:rPr lang="cs-CZ" sz="2800" dirty="0" smtClean="0"/>
            </a:br>
            <a:r>
              <a:rPr lang="cs-CZ" sz="2800" dirty="0" smtClean="0"/>
              <a:t>na Ostravsku, tvrdě zasažených kapitalizací </a:t>
            </a:r>
            <a:br>
              <a:rPr lang="cs-CZ" sz="2800" dirty="0" smtClean="0"/>
            </a:br>
            <a:r>
              <a:rPr lang="cs-CZ" sz="2800" dirty="0" smtClean="0"/>
              <a:t>a germanizací kraje na přelomu století.</a:t>
            </a:r>
          </a:p>
        </p:txBody>
      </p:sp>
    </p:spTree>
    <p:extLst>
      <p:ext uri="{BB962C8B-B14F-4D97-AF65-F5344CB8AC3E}">
        <p14:creationId xmlns:p14="http://schemas.microsoft.com/office/powerpoint/2010/main" val="143758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73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Vojtěch Martínek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(1887 - 1960)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8392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Dílo: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Stavy rachotí </a:t>
            </a:r>
            <a:r>
              <a:rPr lang="cs-CZ" sz="2800" dirty="0" smtClean="0"/>
              <a:t>- román se odehrává v okolí </a:t>
            </a:r>
            <a:r>
              <a:rPr lang="cs-CZ" sz="2800" dirty="0" err="1" smtClean="0"/>
              <a:t>Brušperka</a:t>
            </a:r>
            <a:r>
              <a:rPr lang="cs-CZ" sz="2800" dirty="0" smtClean="0"/>
              <a:t> a zachycuje marný boj tradičního tkalcovského řemesla s nastupující industrializací v podobě textilní továrny.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Černá země </a:t>
            </a:r>
            <a:r>
              <a:rPr lang="cs-CZ" sz="2800" dirty="0" smtClean="0"/>
              <a:t>- románová trilogie, zachycující formou kroniky industrializaci Ostravska do 1. světové války.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Čarovné kvítí </a:t>
            </a:r>
            <a:r>
              <a:rPr lang="cs-CZ" sz="2800" dirty="0"/>
              <a:t>- </a:t>
            </a:r>
            <a:r>
              <a:rPr lang="cs-CZ" sz="2800" dirty="0" smtClean="0"/>
              <a:t>kniha pohádek pro děti.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22901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1257</TotalTime>
  <Words>529</Words>
  <Application>Microsoft Office PowerPoint</Application>
  <PresentationFormat>Předvádění na obrazovce (4:3)</PresentationFormat>
  <Paragraphs>88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140</cp:revision>
  <cp:lastPrinted>1601-01-01T00:00:00Z</cp:lastPrinted>
  <dcterms:created xsi:type="dcterms:W3CDTF">2013-06-25T23:31:44Z</dcterms:created>
  <dcterms:modified xsi:type="dcterms:W3CDTF">2014-02-14T15:41:02Z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