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0" r:id="rId5"/>
    <p:sldId id="271" r:id="rId6"/>
    <p:sldId id="274" r:id="rId7"/>
    <p:sldId id="281" r:id="rId8"/>
    <p:sldId id="278" r:id="rId9"/>
    <p:sldId id="279" r:id="rId10"/>
    <p:sldId id="280" r:id="rId11"/>
    <p:sldId id="269" r:id="rId12"/>
    <p:sldId id="260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286AB-D78E-4072-81EA-AB8E692EDF7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D37B8D-57B5-40F5-86BA-98AFFAA7FF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BE92E-2DDB-4A83-9D50-D39B567A099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E3B35-8E17-44F4-8CB6-6A86E416E54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178001-727F-41F8-9580-E1F848C48DC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A3FCD-8911-4877-8D72-9398C117C48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C87CD-C8DB-4712-898E-DCC5F234DBB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2A53E-80CD-4908-B247-B40BAD68017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BB763-9966-49DF-88DA-E5A4745DAB0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9B478-80F4-47A0-A005-9F630F7F772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2A38D-A0C1-4819-9290-EF293F96FD7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fld id="{6596B2CB-0DA5-4421-81F8-531D473D3C9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1913810"/>
              </p:ext>
            </p:extLst>
          </p:nvPr>
        </p:nvGraphicFramePr>
        <p:xfrm>
          <a:off x="533400" y="2209800"/>
          <a:ext cx="8001000" cy="3735391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VY_32_INOVACE_314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Literatura 1. poloviny 20. století/Česká meziválečná próza - socialisticko-realistický proud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Mgr. Pavla Zdražilová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Prosinec 2013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 ročník maturitního oboru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ČESKÝ JAZYK A LITERATURA – socialistický realismus, marxismus, proletariát, revolučnost, sociální otázky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533400" y="617220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b="1" dirty="0">
                <a:latin typeface="Times New Roman" pitchFamily="18" charset="0"/>
                <a:cs typeface="Times New Roman" pitchFamily="18" charset="0"/>
              </a:rPr>
            </a:br>
            <a:r>
              <a:rPr lang="cs-CZ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Česká meziválečná próza</a:t>
            </a:r>
            <a:b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Legionářská literatura - cvičení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0" y="3376641"/>
            <a:ext cx="32766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cs-CZ" sz="2400" dirty="0" smtClean="0"/>
              <a:t>Lidé na křižovatce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cs-CZ" sz="2400" dirty="0" smtClean="0"/>
              <a:t>Anna proletářka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cs-CZ" sz="2400" dirty="0" smtClean="0"/>
              <a:t>Havířská balada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cs-CZ" sz="2400" dirty="0" smtClean="0"/>
              <a:t>Zamřížované zrcadlo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cs-CZ" sz="2400" dirty="0" smtClean="0"/>
              <a:t>Siréna</a:t>
            </a:r>
            <a:endParaRPr lang="cs-CZ" sz="2400" dirty="0"/>
          </a:p>
        </p:txBody>
      </p:sp>
      <p:sp>
        <p:nvSpPr>
          <p:cNvPr id="4" name="TextovéPole 3"/>
          <p:cNvSpPr txBox="1"/>
          <p:nvPr/>
        </p:nvSpPr>
        <p:spPr>
          <a:xfrm>
            <a:off x="5680364" y="3376641"/>
            <a:ext cx="3463636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endParaRPr lang="cs-CZ" sz="2400" dirty="0" smtClean="0"/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cs-CZ" sz="2400" dirty="0" smtClean="0"/>
              <a:t>Ivan Olbracht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cs-CZ" sz="2400" dirty="0" smtClean="0"/>
              <a:t>Marie </a:t>
            </a:r>
            <a:r>
              <a:rPr lang="cs-CZ" sz="2400" dirty="0"/>
              <a:t>M</a:t>
            </a:r>
            <a:r>
              <a:rPr lang="cs-CZ" sz="2400" dirty="0" smtClean="0"/>
              <a:t>ajerová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cs-CZ" sz="2400" dirty="0" smtClean="0"/>
              <a:t>Marie Pujmanová</a:t>
            </a:r>
          </a:p>
        </p:txBody>
      </p:sp>
      <p:cxnSp>
        <p:nvCxnSpPr>
          <p:cNvPr id="5" name="Přímá spojnice se šipkou 4"/>
          <p:cNvCxnSpPr/>
          <p:nvPr/>
        </p:nvCxnSpPr>
        <p:spPr bwMode="auto">
          <a:xfrm>
            <a:off x="3276600" y="3605241"/>
            <a:ext cx="2286000" cy="205740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oval" w="med" len="med"/>
            <a:tailEnd type="arrow"/>
          </a:ln>
          <a:effectLst/>
        </p:spPr>
      </p:cxnSp>
      <p:cxnSp>
        <p:nvCxnSpPr>
          <p:cNvPr id="7" name="Přímá spojnice se šipkou 6"/>
          <p:cNvCxnSpPr/>
          <p:nvPr/>
        </p:nvCxnSpPr>
        <p:spPr bwMode="auto">
          <a:xfrm>
            <a:off x="3352800" y="4291041"/>
            <a:ext cx="2209800" cy="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oval" w="med" len="med"/>
            <a:tailEnd type="arrow"/>
          </a:ln>
          <a:effectLst/>
        </p:spPr>
      </p:cxnSp>
      <p:cxnSp>
        <p:nvCxnSpPr>
          <p:cNvPr id="9" name="Přímá spojnice se šipkou 8"/>
          <p:cNvCxnSpPr/>
          <p:nvPr/>
        </p:nvCxnSpPr>
        <p:spPr bwMode="auto">
          <a:xfrm>
            <a:off x="3352800" y="4976841"/>
            <a:ext cx="2209800" cy="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oval" w="med" len="med"/>
            <a:tailEnd type="arrow"/>
          </a:ln>
          <a:effectLst/>
        </p:spPr>
      </p:cxnSp>
      <p:cxnSp>
        <p:nvCxnSpPr>
          <p:cNvPr id="11" name="Přímá spojnice se šipkou 10"/>
          <p:cNvCxnSpPr/>
          <p:nvPr/>
        </p:nvCxnSpPr>
        <p:spPr bwMode="auto">
          <a:xfrm flipV="1">
            <a:off x="3352800" y="4291041"/>
            <a:ext cx="2209800" cy="1371601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oval" w="med" len="med"/>
            <a:tailEnd type="arrow"/>
          </a:ln>
          <a:effectLst/>
        </p:spPr>
      </p:cxnSp>
      <p:cxnSp>
        <p:nvCxnSpPr>
          <p:cNvPr id="13" name="Přímá spojnice se šipkou 12"/>
          <p:cNvCxnSpPr/>
          <p:nvPr/>
        </p:nvCxnSpPr>
        <p:spPr bwMode="auto">
          <a:xfrm flipV="1">
            <a:off x="3352800" y="4959927"/>
            <a:ext cx="2202873" cy="1312314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oval" w="med" len="med"/>
            <a:tailEnd type="arrow"/>
          </a:ln>
          <a:effectLst/>
        </p:spPr>
      </p:cxnSp>
      <p:sp>
        <p:nvSpPr>
          <p:cNvPr id="15" name="TextovéPole 14"/>
          <p:cNvSpPr txBox="1"/>
          <p:nvPr/>
        </p:nvSpPr>
        <p:spPr>
          <a:xfrm>
            <a:off x="228600" y="2057400"/>
            <a:ext cx="853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>
                <a:solidFill>
                  <a:srgbClr val="C00000"/>
                </a:solidFill>
              </a:rPr>
              <a:t>1) Přiřaďte díla autorům.</a:t>
            </a:r>
            <a:endParaRPr lang="cs-CZ" sz="2800" dirty="0">
              <a:solidFill>
                <a:srgbClr val="C00000"/>
              </a:solidFill>
            </a:endParaRPr>
          </a:p>
        </p:txBody>
      </p:sp>
      <p:sp>
        <p:nvSpPr>
          <p:cNvPr id="18" name="TextovéPole 17"/>
          <p:cNvSpPr txBox="1"/>
          <p:nvPr/>
        </p:nvSpPr>
        <p:spPr>
          <a:xfrm>
            <a:off x="228600" y="2667000"/>
            <a:ext cx="853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>
                <a:solidFill>
                  <a:srgbClr val="C00000"/>
                </a:solidFill>
              </a:rPr>
              <a:t>2</a:t>
            </a:r>
            <a:r>
              <a:rPr lang="cs-CZ" sz="2800" dirty="0" smtClean="0">
                <a:solidFill>
                  <a:srgbClr val="C00000"/>
                </a:solidFill>
              </a:rPr>
              <a:t>) Určete literární žánr.</a:t>
            </a:r>
            <a:endParaRPr lang="cs-CZ" sz="2800" dirty="0">
              <a:solidFill>
                <a:srgbClr val="C00000"/>
              </a:solidFill>
            </a:endParaRPr>
          </a:p>
        </p:txBody>
      </p:sp>
      <p:sp>
        <p:nvSpPr>
          <p:cNvPr id="19" name="TextovéPole 18"/>
          <p:cNvSpPr txBox="1"/>
          <p:nvPr/>
        </p:nvSpPr>
        <p:spPr>
          <a:xfrm>
            <a:off x="0" y="3633193"/>
            <a:ext cx="36576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cs-CZ" sz="2400" dirty="0" smtClean="0">
                <a:solidFill>
                  <a:srgbClr val="00B050"/>
                </a:solidFill>
              </a:rPr>
              <a:t>románová trilogie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cs-CZ" sz="2400" dirty="0" smtClean="0">
                <a:solidFill>
                  <a:srgbClr val="00B050"/>
                </a:solidFill>
              </a:rPr>
              <a:t>román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cs-CZ" sz="2400" dirty="0" smtClean="0">
                <a:solidFill>
                  <a:srgbClr val="00B050"/>
                </a:solidFill>
              </a:rPr>
              <a:t>novela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cs-CZ" sz="2400" dirty="0" smtClean="0">
                <a:solidFill>
                  <a:srgbClr val="00B050"/>
                </a:solidFill>
              </a:rPr>
              <a:t>próza s prvky reportáže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cs-CZ" sz="2400" dirty="0" smtClean="0">
                <a:solidFill>
                  <a:srgbClr val="00B050"/>
                </a:solidFill>
              </a:rPr>
              <a:t>román</a:t>
            </a:r>
            <a:endParaRPr lang="cs-CZ" sz="2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9213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ZÁVĚR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Socialisticko-realistická próza je součástí české meziválečné literatury. </a:t>
            </a:r>
            <a:r>
              <a:rPr lang="cs-CZ" sz="2800" dirty="0"/>
              <a:t>P</a:t>
            </a:r>
            <a:r>
              <a:rPr lang="cs-CZ" sz="2800" dirty="0" smtClean="0"/>
              <a:t>řestože často inklinuje</a:t>
            </a:r>
            <a:br>
              <a:rPr lang="cs-CZ" sz="2800" dirty="0" smtClean="0"/>
            </a:br>
            <a:r>
              <a:rPr lang="cs-CZ" sz="2800" dirty="0" smtClean="0"/>
              <a:t>k schematismu, byla vnímána jako syntéza proletářské a </a:t>
            </a:r>
            <a:r>
              <a:rPr lang="cs-CZ" sz="2800" smtClean="0"/>
              <a:t>avantgardní </a:t>
            </a:r>
            <a:r>
              <a:rPr lang="cs-CZ" sz="2800" smtClean="0"/>
              <a:t>literatury, jejímž </a:t>
            </a:r>
            <a:r>
              <a:rPr lang="cs-CZ" sz="2800" dirty="0" smtClean="0"/>
              <a:t>cílem bylo zobrazit současný svět, život proletariátu a jeho revoluční perspektivu.</a:t>
            </a:r>
          </a:p>
        </p:txBody>
      </p:sp>
    </p:spTree>
    <p:extLst>
      <p:ext uri="{BB962C8B-B14F-4D97-AF65-F5344CB8AC3E}">
        <p14:creationId xmlns:p14="http://schemas.microsoft.com/office/powerpoint/2010/main" val="184098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ovéPole 3"/>
          <p:cNvSpPr txBox="1">
            <a:spLocks noChangeArrowheads="1"/>
          </p:cNvSpPr>
          <p:nvPr/>
        </p:nvSpPr>
        <p:spPr bwMode="auto">
          <a:xfrm>
            <a:off x="304800" y="285999"/>
            <a:ext cx="8610600" cy="76944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SEZNAM</a:t>
            </a:r>
            <a:r>
              <a:rPr lang="cs-CZ" sz="3200" b="1" dirty="0">
                <a:latin typeface="+mj-lt"/>
                <a:cs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POUŽITÝCH</a:t>
            </a:r>
            <a:r>
              <a:rPr lang="cs-CZ" sz="3200" b="1" dirty="0">
                <a:latin typeface="+mj-lt"/>
                <a:cs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ZDROJŮ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685800" y="1371600"/>
            <a:ext cx="800100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 smtClean="0"/>
              <a:t>SOCHROVÁ</a:t>
            </a:r>
            <a:r>
              <a:rPr lang="cs-CZ" sz="2000" dirty="0"/>
              <a:t>, Marie. </a:t>
            </a:r>
            <a:r>
              <a:rPr lang="cs-CZ" sz="2000" i="1" dirty="0"/>
              <a:t>Literatura v kostce: pro střední školy</a:t>
            </a:r>
            <a:r>
              <a:rPr lang="cs-CZ" sz="2000" dirty="0"/>
              <a:t>. 4. vyd. Havlíčkův Brod: Fragment, 2004, 88 s. ISBN 80-720-0965-6</a:t>
            </a:r>
            <a:r>
              <a:rPr lang="cs-CZ" sz="2000" dirty="0" smtClean="0"/>
              <a:t>.</a:t>
            </a:r>
          </a:p>
          <a:p>
            <a:pPr marL="342900" lvl="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HÁNOVÁ, Eva, Eleonora JEŘÁBKOVÁ, Lenka KLUSÁČKOVÁ, Jana KOŠULANOVÁ, Barbora MAKVARTOVÁ a Jaroslava PRŮDKOVÁ. </a:t>
            </a:r>
            <a:r>
              <a:rPr lang="cs-CZ" sz="2000" i="1" dirty="0"/>
              <a:t>Odmaturuj! z literatury</a:t>
            </a:r>
            <a:r>
              <a:rPr lang="cs-CZ" sz="2000" dirty="0"/>
              <a:t>. Vyd. 1. Brno: </a:t>
            </a:r>
            <a:r>
              <a:rPr lang="cs-CZ" sz="2000" dirty="0" err="1"/>
              <a:t>Didaktis</a:t>
            </a:r>
            <a:r>
              <a:rPr lang="cs-CZ" sz="2000" dirty="0"/>
              <a:t>, c2002, 184 s. ISBN 80-862-8537-5</a:t>
            </a:r>
            <a:r>
              <a:rPr lang="cs-CZ" sz="2000" dirty="0" smtClean="0"/>
              <a:t>.</a:t>
            </a:r>
          </a:p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PROKOP, Vladimír. </a:t>
            </a:r>
            <a:r>
              <a:rPr lang="cs-CZ" sz="2000" i="1" dirty="0"/>
              <a:t>Přehled české literatury 20. století: pro výuku literatury na středních školách</a:t>
            </a:r>
            <a:r>
              <a:rPr lang="cs-CZ" sz="2000" dirty="0"/>
              <a:t>. Sokolov: O.K. - Soft, 1998, 82 s</a:t>
            </a:r>
            <a:r>
              <a:rPr lang="cs-CZ" sz="2000" dirty="0" smtClean="0"/>
              <a:t>.</a:t>
            </a:r>
            <a:endParaRPr lang="cs-CZ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304800" y="123983"/>
            <a:ext cx="85344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ANOTACE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Učební materiál představuje meziválečnou levicově orientovanou prózu, její hlavní principy a témata.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304800" y="3189446"/>
            <a:ext cx="83058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METODICKÝ POKYN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Ve cvičení žáci nejprve přiřazují díla autorům, po kliknutí se zobrazí správné řešení. Potom žáci určují žánr díla, po kliknutí se objeví správná odpověď.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Česká meziválečná próza</a:t>
            </a:r>
            <a:b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Socialisticko-realistický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proud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2021566"/>
            <a:ext cx="86106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K socialisticko-realistickému proudu řadíme díla autorů, kteří podlehli iluzi spravedlivého společenského systému po vzoru Sovětského svazu a přihlásili se k tvůrčí metodě socialistického realismu.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5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Česká meziválečná próza</a:t>
            </a:r>
            <a:b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Socialisticko-realistický proud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2005917"/>
            <a:ext cx="8610600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Hlavní znaky: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/>
              <a:t>třídnost, směřování k pádu nespravedlivého řádu;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/>
              <a:t>revolučnost;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/>
              <a:t>princip kolektivismu;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realismus ovlivněn marxismem a levicovými myšlenkami;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zobrazuje život proletariátu;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vliv sovětské literatury.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836966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5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Česká meziválečná próza</a:t>
            </a:r>
            <a:b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Socialisticko-realistický proud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2064327"/>
            <a:ext cx="8839200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Hlavní představitelé: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Ivan Olbracht;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Marie Majerová;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Marie Pujmanová.</a:t>
            </a:r>
          </a:p>
        </p:txBody>
      </p:sp>
    </p:spTree>
    <p:extLst>
      <p:ext uri="{BB962C8B-B14F-4D97-AF65-F5344CB8AC3E}">
        <p14:creationId xmlns:p14="http://schemas.microsoft.com/office/powerpoint/2010/main" val="1143927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73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Ivan Olbracht (Kamil Zeman)</a:t>
            </a: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(1882 - 1952)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2133600"/>
            <a:ext cx="8839200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Prozaik, publicista a levicový politik.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Jeden z prvních redaktorů Rudého práva, člen ilegálního odboje.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Silně ovlivněn pobytem na Podkarpatské </a:t>
            </a:r>
            <a:r>
              <a:rPr lang="cs-CZ" sz="2800" dirty="0"/>
              <a:t>R</a:t>
            </a:r>
            <a:r>
              <a:rPr lang="cs-CZ" sz="2800" dirty="0" smtClean="0"/>
              <a:t>usi.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srgbClr val="002060"/>
                </a:solidFill>
              </a:rPr>
              <a:t>Dílo: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srgbClr val="002060"/>
                </a:solidFill>
              </a:rPr>
              <a:t>Žalář nejtemnější</a:t>
            </a:r>
            <a:r>
              <a:rPr lang="cs-CZ" sz="2800" dirty="0" smtClean="0">
                <a:solidFill>
                  <a:srgbClr val="002060"/>
                </a:solidFill>
              </a:rPr>
              <a:t> </a:t>
            </a:r>
            <a:r>
              <a:rPr lang="cs-CZ" sz="2800" dirty="0" smtClean="0"/>
              <a:t>- psychologický román o chorobné žárlivosti a sobectví inspirovaný psychoanalýzou.</a:t>
            </a:r>
          </a:p>
        </p:txBody>
      </p:sp>
    </p:spTree>
    <p:extLst>
      <p:ext uri="{BB962C8B-B14F-4D97-AF65-F5344CB8AC3E}">
        <p14:creationId xmlns:p14="http://schemas.microsoft.com/office/powerpoint/2010/main" val="3606154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73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Ivan Olbracht (Kamil Zeman)</a:t>
            </a: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(1882 - 1952)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1600200"/>
            <a:ext cx="8839200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srgbClr val="002060"/>
                </a:solidFill>
              </a:rPr>
              <a:t>Dílo: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srgbClr val="002060"/>
                </a:solidFill>
              </a:rPr>
              <a:t>Anna proletářka</a:t>
            </a:r>
            <a:r>
              <a:rPr lang="cs-CZ" sz="2800" dirty="0" smtClean="0"/>
              <a:t> - román zachycující proměnu venkovské dívky v uvědomělou levicovou bojovnici. Příběh se odehrává v Praze na pozadí revolučních událostí roku 1920. Dílo podléhá schematismu.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srgbClr val="002060"/>
                </a:solidFill>
              </a:rPr>
              <a:t>Zamřížované zrcadlo</a:t>
            </a:r>
            <a:r>
              <a:rPr lang="cs-CZ" sz="2800" dirty="0" smtClean="0">
                <a:solidFill>
                  <a:srgbClr val="002060"/>
                </a:solidFill>
              </a:rPr>
              <a:t> </a:t>
            </a:r>
            <a:r>
              <a:rPr lang="cs-CZ" sz="2800" dirty="0"/>
              <a:t>- </a:t>
            </a:r>
            <a:r>
              <a:rPr lang="cs-CZ" sz="2800" dirty="0" smtClean="0"/>
              <a:t>próza s prvky reportáže. Využívá vlastní zkušenosti z pobytu v </a:t>
            </a:r>
            <a:r>
              <a:rPr lang="cs-CZ" sz="2800" dirty="0" smtClean="0"/>
              <a:t>heřmanické </a:t>
            </a:r>
            <a:r>
              <a:rPr lang="cs-CZ" sz="2800" dirty="0" smtClean="0"/>
              <a:t>věznici.</a:t>
            </a:r>
            <a:endParaRPr lang="cs-CZ" sz="28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srgbClr val="002060"/>
                </a:solidFill>
              </a:rPr>
              <a:t>Nikola Šuhaj loupežník</a:t>
            </a:r>
            <a:r>
              <a:rPr lang="cs-CZ" sz="2800" dirty="0" smtClean="0"/>
              <a:t> </a:t>
            </a:r>
            <a:r>
              <a:rPr lang="cs-CZ" sz="2800" dirty="0"/>
              <a:t>- </a:t>
            </a:r>
            <a:r>
              <a:rPr lang="cs-CZ" sz="2800" dirty="0" smtClean="0"/>
              <a:t>baladický román z konce první světové války a poválečných let odehrávající se na Podkarpatské Rusi.</a:t>
            </a:r>
            <a:endParaRPr lang="cs-CZ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1758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Marie Majerová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(1882 - 1967)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2133600"/>
            <a:ext cx="8534400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Prozaička, novinářka, levicová politička.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Redaktorka Rudého práva, propagátorka socialistického realismu.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srgbClr val="002060"/>
                </a:solidFill>
              </a:rPr>
              <a:t>Dílo: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srgbClr val="002060"/>
                </a:solidFill>
              </a:rPr>
              <a:t>Siréna</a:t>
            </a:r>
            <a:r>
              <a:rPr lang="cs-CZ" sz="2800" dirty="0" smtClean="0">
                <a:solidFill>
                  <a:srgbClr val="002060"/>
                </a:solidFill>
              </a:rPr>
              <a:t> </a:t>
            </a:r>
            <a:r>
              <a:rPr lang="cs-CZ" sz="2800" dirty="0" smtClean="0"/>
              <a:t>- sociální román zachycující formování dělnické třídy </a:t>
            </a:r>
            <a:r>
              <a:rPr lang="cs-CZ" sz="2800" dirty="0"/>
              <a:t>n</a:t>
            </a:r>
            <a:r>
              <a:rPr lang="cs-CZ" sz="2800" dirty="0" smtClean="0"/>
              <a:t>a Kladensku během osmdesáti let.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srgbClr val="002060"/>
                </a:solidFill>
              </a:rPr>
              <a:t>Havířská balada</a:t>
            </a:r>
            <a:r>
              <a:rPr lang="cs-CZ" sz="2800" dirty="0" smtClean="0">
                <a:solidFill>
                  <a:srgbClr val="002060"/>
                </a:solidFill>
              </a:rPr>
              <a:t> </a:t>
            </a:r>
            <a:r>
              <a:rPr lang="cs-CZ" sz="2800" dirty="0"/>
              <a:t>- </a:t>
            </a:r>
            <a:r>
              <a:rPr lang="cs-CZ" sz="2800" dirty="0" smtClean="0"/>
              <a:t>novela zachycující obraz hornické bídy. Využití různých stylistických postupů.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srgbClr val="002060"/>
                </a:solidFill>
              </a:rPr>
              <a:t>Robinsonka</a:t>
            </a:r>
            <a:r>
              <a:rPr lang="cs-CZ" sz="2800" dirty="0" smtClean="0">
                <a:solidFill>
                  <a:srgbClr val="002060"/>
                </a:solidFill>
              </a:rPr>
              <a:t> </a:t>
            </a:r>
            <a:r>
              <a:rPr lang="cs-CZ" sz="2800" dirty="0"/>
              <a:t>- </a:t>
            </a:r>
            <a:r>
              <a:rPr lang="cs-CZ" sz="2800" dirty="0" smtClean="0"/>
              <a:t>knížka pro děti.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315070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Marie Pujmanová</a:t>
            </a:r>
            <a:b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(1893 - 1958)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2133600"/>
            <a:ext cx="8534400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Prozaička, autorka sociálních a psychologických próz. Po válce politická pracovnice.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srgbClr val="002060"/>
                </a:solidFill>
              </a:rPr>
              <a:t>Dílo: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srgbClr val="002060"/>
                </a:solidFill>
              </a:rPr>
              <a:t>Pacientka doktora </a:t>
            </a:r>
            <a:r>
              <a:rPr lang="cs-CZ" sz="2800" b="1" dirty="0" err="1" smtClean="0">
                <a:solidFill>
                  <a:srgbClr val="002060"/>
                </a:solidFill>
              </a:rPr>
              <a:t>Hegla</a:t>
            </a:r>
            <a:r>
              <a:rPr lang="cs-CZ" sz="2800" dirty="0" smtClean="0">
                <a:solidFill>
                  <a:srgbClr val="002060"/>
                </a:solidFill>
              </a:rPr>
              <a:t> </a:t>
            </a:r>
            <a:r>
              <a:rPr lang="cs-CZ" sz="2800" dirty="0" smtClean="0"/>
              <a:t>- povídka odsuzující maloměšťáctví odmítající svobodné matky.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srgbClr val="002060"/>
                </a:solidFill>
              </a:rPr>
              <a:t>Lidé na křižovatce, Hra s ohněm, Život proti smrti</a:t>
            </a:r>
            <a:r>
              <a:rPr lang="cs-CZ" sz="2800" dirty="0" smtClean="0">
                <a:solidFill>
                  <a:srgbClr val="002060"/>
                </a:solidFill>
              </a:rPr>
              <a:t> -</a:t>
            </a:r>
            <a:r>
              <a:rPr lang="cs-CZ" sz="2800" dirty="0" smtClean="0"/>
              <a:t> románová trilogie podávající široký obraz české společnosti od 20. let 20. </a:t>
            </a:r>
            <a:r>
              <a:rPr lang="cs-CZ" sz="2800" smtClean="0"/>
              <a:t>stol. do </a:t>
            </a:r>
            <a:r>
              <a:rPr lang="cs-CZ" sz="2800" dirty="0" smtClean="0"/>
              <a:t>konce 2. světové války.</a:t>
            </a:r>
            <a:endParaRPr lang="cs-CZ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2486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Arkýř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Motiv sady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ékárn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tiv sady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1219</TotalTime>
  <Words>550</Words>
  <Application>Microsoft Office PowerPoint</Application>
  <PresentationFormat>Předvádění na obrazovce (4:3)</PresentationFormat>
  <Paragraphs>84</Paragraphs>
  <Slides>12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3" baseType="lpstr">
      <vt:lpstr>Motiv sady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Erda</dc:creator>
  <cp:lastModifiedBy>EU_9</cp:lastModifiedBy>
  <cp:revision>128</cp:revision>
  <cp:lastPrinted>1601-01-01T00:00:00Z</cp:lastPrinted>
  <dcterms:created xsi:type="dcterms:W3CDTF">2013-06-25T23:31:44Z</dcterms:created>
  <dcterms:modified xsi:type="dcterms:W3CDTF">2014-05-03T16:03:18Z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