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21451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století/Britské drama 1. poloviny 2. století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drama, satira, muzikál, ironie, konzervatismus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066800"/>
            <a:ext cx="9144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300" b="1" dirty="0"/>
              <a:t>V</a:t>
            </a:r>
            <a:r>
              <a:rPr lang="cs-CZ" sz="2300" b="1" dirty="0" smtClean="0"/>
              <a:t>. jednání </a:t>
            </a:r>
            <a:r>
              <a:rPr lang="cs-CZ" sz="2300" dirty="0" smtClean="0"/>
              <a:t>- zkráceno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300" b="1" dirty="0" smtClean="0"/>
              <a:t>PICKERING</a:t>
            </a:r>
            <a:r>
              <a:rPr lang="cs-CZ" sz="2300" dirty="0" smtClean="0"/>
              <a:t>: </a:t>
            </a:r>
            <a:r>
              <a:rPr lang="cs-CZ" sz="2300" dirty="0"/>
              <a:t>Z toho si nesmíte nic dělat. </a:t>
            </a:r>
            <a:r>
              <a:rPr lang="cs-CZ" sz="2300" dirty="0" err="1"/>
              <a:t>Higgins</a:t>
            </a:r>
            <a:r>
              <a:rPr lang="cs-CZ" sz="2300" dirty="0"/>
              <a:t> se zouvá všude.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300" b="1" dirty="0" smtClean="0"/>
              <a:t>LÍZA</a:t>
            </a:r>
            <a:r>
              <a:rPr lang="cs-CZ" sz="2300" dirty="0" smtClean="0"/>
              <a:t>: </a:t>
            </a:r>
            <a:r>
              <a:rPr lang="cs-CZ" sz="2300" dirty="0"/>
              <a:t>Já vím. Já mu to nezazlívám. To </a:t>
            </a:r>
            <a:r>
              <a:rPr lang="cs-CZ" sz="2300" dirty="0" smtClean="0"/>
              <a:t>už </a:t>
            </a:r>
            <a:r>
              <a:rPr lang="cs-CZ" sz="2300" dirty="0"/>
              <a:t>je jeho způsob projevu, </a:t>
            </a:r>
            <a:r>
              <a:rPr lang="cs-CZ" sz="2300" dirty="0" smtClean="0"/>
              <a:t>že</a:t>
            </a:r>
            <a:r>
              <a:rPr lang="cs-CZ" sz="2300" dirty="0"/>
              <a:t>? Ale pro mne </a:t>
            </a:r>
            <a:r>
              <a:rPr lang="cs-CZ" sz="2300" dirty="0" smtClean="0"/>
              <a:t>tolik znamenalo</a:t>
            </a:r>
            <a:r>
              <a:rPr lang="cs-CZ" sz="2300" dirty="0"/>
              <a:t>, vy jste to nedělal. To máte tak: některé věci se naučí </a:t>
            </a:r>
            <a:r>
              <a:rPr lang="cs-CZ" sz="2300" dirty="0" smtClean="0"/>
              <a:t>každý </a:t>
            </a:r>
            <a:r>
              <a:rPr lang="cs-CZ" sz="2300" dirty="0"/>
              <a:t>- strojit se a mluvit </a:t>
            </a:r>
            <a:r>
              <a:rPr lang="cs-CZ" sz="2300" dirty="0" smtClean="0"/>
              <a:t>a tak </a:t>
            </a:r>
            <a:r>
              <a:rPr lang="cs-CZ" sz="2300" dirty="0"/>
              <a:t>dále - ale skutečný rozdíl mezi dámou a květinářkou není v tom, jak se která chová, ale </a:t>
            </a:r>
            <a:r>
              <a:rPr lang="cs-CZ" sz="2300" dirty="0" smtClean="0"/>
              <a:t>jak se </a:t>
            </a:r>
            <a:r>
              <a:rPr lang="cs-CZ" sz="2300" dirty="0"/>
              <a:t>k ní chovají druzí. Pro profesora </a:t>
            </a:r>
            <a:r>
              <a:rPr lang="cs-CZ" sz="2300" dirty="0" err="1"/>
              <a:t>Higginse</a:t>
            </a:r>
            <a:r>
              <a:rPr lang="cs-CZ" sz="2300" dirty="0"/>
              <a:t> květinářkou zůstanu, </a:t>
            </a:r>
            <a:r>
              <a:rPr lang="cs-CZ" sz="2300" dirty="0" smtClean="0"/>
              <a:t>protože </a:t>
            </a:r>
            <a:r>
              <a:rPr lang="cs-CZ" sz="2300" dirty="0"/>
              <a:t>se ke mně jako </a:t>
            </a:r>
            <a:r>
              <a:rPr lang="cs-CZ" sz="2300" dirty="0" smtClean="0"/>
              <a:t>ke květinářce </a:t>
            </a:r>
            <a:r>
              <a:rPr lang="cs-CZ" sz="2300" dirty="0"/>
              <a:t>chová </a:t>
            </a:r>
            <a:r>
              <a:rPr lang="cs-CZ" sz="2300" dirty="0" smtClean="0"/>
              <a:t/>
            </a:r>
            <a:br>
              <a:rPr lang="cs-CZ" sz="2300" dirty="0" smtClean="0"/>
            </a:br>
            <a:r>
              <a:rPr lang="cs-CZ" sz="2300" dirty="0" smtClean="0"/>
              <a:t>a </a:t>
            </a:r>
            <a:r>
              <a:rPr lang="cs-CZ" sz="2300" dirty="0"/>
              <a:t>bude se chovat i nadále, ale já vím, </a:t>
            </a:r>
            <a:r>
              <a:rPr lang="cs-CZ" sz="2300" dirty="0" smtClean="0"/>
              <a:t>že </a:t>
            </a:r>
            <a:r>
              <a:rPr lang="cs-CZ" sz="2300" dirty="0"/>
              <a:t>pro vás mohu být dáma, </a:t>
            </a:r>
            <a:r>
              <a:rPr lang="cs-CZ" sz="2300" dirty="0" smtClean="0"/>
              <a:t>protože jste se </a:t>
            </a:r>
            <a:r>
              <a:rPr lang="cs-CZ" sz="2300" dirty="0"/>
              <a:t>ke mně choval jako k dámě, a budete se tak chovat </a:t>
            </a:r>
            <a:r>
              <a:rPr lang="cs-CZ" sz="2300" dirty="0" smtClean="0"/>
              <a:t>vždycky</a:t>
            </a:r>
            <a:r>
              <a:rPr lang="cs-CZ" sz="2300" dirty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300" b="1" dirty="0"/>
              <a:t>PANÍ </a:t>
            </a:r>
            <a:r>
              <a:rPr lang="cs-CZ" sz="2300" b="1" dirty="0" smtClean="0"/>
              <a:t>HIGGINSOVÁ</a:t>
            </a:r>
            <a:r>
              <a:rPr lang="cs-CZ" sz="2300" dirty="0" smtClean="0"/>
              <a:t>: </a:t>
            </a:r>
            <a:r>
              <a:rPr lang="cs-CZ" sz="2300" dirty="0"/>
              <a:t>Prosím tě, neskřípej zuby, Henry.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300" b="1" dirty="0" smtClean="0"/>
              <a:t>PICKERING</a:t>
            </a:r>
            <a:r>
              <a:rPr lang="cs-CZ" sz="2300" dirty="0" smtClean="0"/>
              <a:t>: </a:t>
            </a:r>
            <a:r>
              <a:rPr lang="cs-CZ" sz="2300" dirty="0"/>
              <a:t>To je od vás skutečně velmi hezké, slečno </a:t>
            </a:r>
            <a:r>
              <a:rPr lang="cs-CZ" sz="2300" dirty="0" err="1"/>
              <a:t>Doolittlová</a:t>
            </a:r>
            <a:r>
              <a:rPr lang="cs-CZ" sz="2300" dirty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300" b="1" dirty="0" smtClean="0"/>
              <a:t>LÍZA</a:t>
            </a:r>
            <a:r>
              <a:rPr lang="cs-CZ" sz="2300" dirty="0" smtClean="0"/>
              <a:t>: </a:t>
            </a:r>
            <a:r>
              <a:rPr lang="cs-CZ" sz="2300" dirty="0"/>
              <a:t>Byla bych ráda, kdybyste mi říkal </a:t>
            </a:r>
            <a:r>
              <a:rPr lang="cs-CZ" sz="2300" dirty="0" err="1" smtClean="0"/>
              <a:t>Elízo</a:t>
            </a:r>
            <a:r>
              <a:rPr lang="cs-CZ" sz="2300" dirty="0" smtClean="0"/>
              <a:t>.</a:t>
            </a:r>
            <a:endParaRPr lang="cs-CZ" sz="2300" dirty="0"/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59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 / </a:t>
            </a:r>
            <a:r>
              <a:rPr lang="cs-CZ" sz="3200" b="1" dirty="0" err="1" smtClean="0">
                <a:solidFill>
                  <a:schemeClr val="accent2">
                    <a:lumMod val="50000"/>
                  </a:schemeClr>
                </a:solidFill>
              </a:rPr>
              <a:t>Pygmalion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</a:rPr>
              <a:t> - cvičení</a:t>
            </a:r>
          </a:p>
        </p:txBody>
      </p:sp>
    </p:spTree>
    <p:extLst>
      <p:ext uri="{BB962C8B-B14F-4D97-AF65-F5344CB8AC3E}">
        <p14:creationId xmlns:p14="http://schemas.microsoft.com/office/powerpoint/2010/main" val="31157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28600" y="1905000"/>
            <a:ext cx="8534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>
                <a:solidFill>
                  <a:srgbClr val="FF0000"/>
                </a:solidFill>
              </a:rPr>
              <a:t>Porovnejte proměnu Lízy na základě obou ukázek (v jednání, ve vyjadřování).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>
                <a:solidFill>
                  <a:srgbClr val="FF0000"/>
                </a:solidFill>
              </a:rPr>
              <a:t>Zamyslete se nad jednáním a chováním </a:t>
            </a:r>
            <a:r>
              <a:rPr lang="cs-CZ" sz="2800" dirty="0" err="1" smtClean="0">
                <a:solidFill>
                  <a:srgbClr val="FF0000"/>
                </a:solidFill>
              </a:rPr>
              <a:t>Higginse</a:t>
            </a:r>
            <a:r>
              <a:rPr lang="cs-CZ" sz="2800" dirty="0" smtClean="0">
                <a:solidFill>
                  <a:srgbClr val="FF0000"/>
                </a:solidFill>
              </a:rPr>
              <a:t> ve srovnání s </a:t>
            </a:r>
            <a:r>
              <a:rPr lang="cs-CZ" sz="2800" dirty="0" err="1" smtClean="0">
                <a:solidFill>
                  <a:srgbClr val="FF0000"/>
                </a:solidFill>
              </a:rPr>
              <a:t>Pickeringem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59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 / </a:t>
            </a:r>
            <a:r>
              <a:rPr lang="cs-CZ" sz="3200" b="1" dirty="0" err="1" smtClean="0">
                <a:solidFill>
                  <a:schemeClr val="accent2">
                    <a:lumMod val="50000"/>
                  </a:schemeClr>
                </a:solidFill>
              </a:rPr>
              <a:t>Pygmalion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</a:rPr>
              <a:t> - cvičení</a:t>
            </a:r>
          </a:p>
        </p:txBody>
      </p:sp>
    </p:spTree>
    <p:extLst>
      <p:ext uri="{BB962C8B-B14F-4D97-AF65-F5344CB8AC3E}">
        <p14:creationId xmlns:p14="http://schemas.microsoft.com/office/powerpoint/2010/main" val="341277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Hra </a:t>
            </a:r>
            <a:r>
              <a:rPr lang="cs-CZ" sz="2800" dirty="0" err="1" smtClean="0"/>
              <a:t>Pygmalion</a:t>
            </a:r>
            <a:r>
              <a:rPr lang="cs-CZ" sz="2800" dirty="0" smtClean="0"/>
              <a:t> o proměně květinářky v dámu je vtipnou satirou o lidských slabostech, ale i hrou </a:t>
            </a:r>
            <a:br>
              <a:rPr lang="cs-CZ" sz="2800" dirty="0" smtClean="0"/>
            </a:br>
            <a:r>
              <a:rPr lang="cs-CZ" sz="2800" dirty="0" smtClean="0"/>
              <a:t>o emancipaci a vlastním sebeuvědoměním ženy.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Bylo mnohokrát zfilmováno, nejslavnější verzí se stal muzikál  </a:t>
            </a:r>
            <a:r>
              <a:rPr lang="cs-CZ" sz="2800" b="1" dirty="0" smtClean="0"/>
              <a:t>My Fair Lady</a:t>
            </a:r>
            <a:r>
              <a:rPr lang="cs-CZ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HÁNOVÁ</a:t>
            </a:r>
            <a:r>
              <a:rPr lang="cs-CZ" sz="2000" dirty="0"/>
              <a:t>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 </a:t>
            </a:r>
            <a:r>
              <a:rPr lang="cs-CZ" sz="2000" i="1" dirty="0"/>
              <a:t>Přehled světové literatury 20. století: pro výuku literatury na středních školách</a:t>
            </a:r>
            <a:r>
              <a:rPr lang="cs-CZ" sz="2000" dirty="0"/>
              <a:t> [</a:t>
            </a:r>
            <a:r>
              <a:rPr lang="cs-CZ" sz="2000" dirty="0" err="1"/>
              <a:t>skriptum</a:t>
            </a:r>
            <a:r>
              <a:rPr lang="cs-CZ" sz="2000" dirty="0"/>
              <a:t>]. 1. vydání. Sokolov: O.K. - Soft, 2001, 68 s. [cit. 20.10.2013</a:t>
            </a:r>
            <a:r>
              <a:rPr lang="cs-CZ" sz="2000" dirty="0" smtClean="0"/>
              <a:t>].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Výukový materiál vysvětluje výjimečnost tvorby hlavního představitele britského dramatu 1. poloviny 20. století G. B. Shawa.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POKYN</a:t>
            </a:r>
            <a:endParaRPr lang="cs-CZ" sz="2000" dirty="0" smtClean="0"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přečtou text obou ukázek a vypracují dva úkoly.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28600" y="381000"/>
            <a:ext cx="86868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Britské drama 1.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pol.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století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Britské drama se zásluhou hlavního představitele </a:t>
            </a:r>
            <a:br>
              <a:rPr lang="cs-CZ" sz="2800" dirty="0" smtClean="0"/>
            </a:br>
            <a:r>
              <a:rPr lang="cs-CZ" sz="2800" dirty="0" smtClean="0"/>
              <a:t>G. B. Shawa stalo nedílnou součástí světové dramatické tvorby. Stalo se nástrojem kritiky společnosti a zároveň ovlivňovalo veřejné mínění </a:t>
            </a:r>
            <a:br>
              <a:rPr lang="cs-CZ" sz="2800" dirty="0" smtClean="0"/>
            </a:br>
            <a:r>
              <a:rPr lang="cs-CZ" sz="2800" dirty="0" smtClean="0"/>
              <a:t>v celé </a:t>
            </a:r>
            <a:r>
              <a:rPr lang="cs-CZ" sz="2800" dirty="0"/>
              <a:t>E</a:t>
            </a:r>
            <a:r>
              <a:rPr lang="cs-CZ" sz="2800" dirty="0" smtClean="0"/>
              <a:t>vropě.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2005917"/>
            <a:ext cx="86106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irský původ;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dramatik, kritik, esejista;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N</a:t>
            </a:r>
            <a:r>
              <a:rPr lang="cs-CZ" sz="2800" dirty="0" smtClean="0"/>
              <a:t>obelova cena za literaturu 1925;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mistr vtipu a </a:t>
            </a:r>
            <a:r>
              <a:rPr lang="cs-CZ" sz="2800" dirty="0" smtClean="0"/>
              <a:t>paradoxu.</a:t>
            </a:r>
            <a:endParaRPr lang="cs-CZ" sz="2800" dirty="0" smtClean="0"/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228600" y="381000"/>
            <a:ext cx="86868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</a:rPr>
              <a:t>(1856 - 1950)</a:t>
            </a:r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2005917"/>
            <a:ext cx="8610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 Shawovy tvorby: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čerpání z minulosti i současnosti;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kritika všech lidských neřestí (hloupost, pokrytectví, falešnost);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neopakovatelné dialogy i ostrá slova;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ironizující postoj ke konvencím a konzervativním názorům.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228600" y="381000"/>
            <a:ext cx="86868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</a:rPr>
              <a:t>(1856 - 1950)</a:t>
            </a:r>
          </a:p>
        </p:txBody>
      </p:sp>
    </p:spTree>
    <p:extLst>
      <p:ext uri="{BB962C8B-B14F-4D97-AF65-F5344CB8AC3E}">
        <p14:creationId xmlns:p14="http://schemas.microsoft.com/office/powerpoint/2010/main" val="269289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228600" y="381000"/>
            <a:ext cx="86868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</a:rPr>
              <a:t>(1856 - 1950)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133600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Jeho tvorba zahrnuje přes 70 divadelních her. </a:t>
            </a:r>
            <a:br>
              <a:rPr lang="cs-CZ" sz="2800" dirty="0" smtClean="0"/>
            </a:br>
            <a:r>
              <a:rPr lang="cs-CZ" sz="2800" dirty="0" smtClean="0"/>
              <a:t>K nejvýznamnějším se řadí: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Svatá Jana </a:t>
            </a:r>
            <a:r>
              <a:rPr lang="cs-CZ" sz="2800" dirty="0" smtClean="0"/>
              <a:t>- historická hra o Johance z </a:t>
            </a:r>
            <a:r>
              <a:rPr lang="cs-CZ" sz="2800" dirty="0" err="1" smtClean="0"/>
              <a:t>Arcu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err="1" smtClean="0">
                <a:solidFill>
                  <a:srgbClr val="002060"/>
                </a:solidFill>
              </a:rPr>
              <a:t>Pygmalion</a:t>
            </a:r>
            <a:r>
              <a:rPr lang="cs-CZ" sz="2800" b="1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hra ze současnosti.</a:t>
            </a:r>
          </a:p>
        </p:txBody>
      </p:sp>
    </p:spTree>
    <p:extLst>
      <p:ext uri="{BB962C8B-B14F-4D97-AF65-F5344CB8AC3E}">
        <p14:creationId xmlns:p14="http://schemas.microsoft.com/office/powerpoint/2010/main" val="77633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228600" y="381000"/>
            <a:ext cx="86868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</a:rPr>
              <a:t>PYGMALION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133600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Divadelní hra o třech dějstvích na motivy Ovidiových Proměn.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Hlavní hrdina profesor angličtiny </a:t>
            </a:r>
            <a:r>
              <a:rPr lang="cs-CZ" sz="2800" dirty="0" err="1" smtClean="0"/>
              <a:t>Higgins</a:t>
            </a:r>
            <a:r>
              <a:rPr lang="cs-CZ" sz="2800" dirty="0" smtClean="0"/>
              <a:t> se vsadí se svým přítelem, že obyčejnou květinářku Lízu přemění v dámu s vybranou mluvou a chováním.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Přitom Lízu nevnímá jako člověka, ale pouze jako předmět své sázky.</a:t>
            </a:r>
          </a:p>
        </p:txBody>
      </p:sp>
    </p:spTree>
    <p:extLst>
      <p:ext uri="{BB962C8B-B14F-4D97-AF65-F5344CB8AC3E}">
        <p14:creationId xmlns:p14="http://schemas.microsoft.com/office/powerpoint/2010/main" val="188300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228600" y="381000"/>
            <a:ext cx="86868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</a:rPr>
              <a:t>PYGMALION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1336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postavy a jejich charakteristika: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Henry </a:t>
            </a:r>
            <a:r>
              <a:rPr lang="cs-CZ" sz="2800" b="1" dirty="0" err="1" smtClean="0"/>
              <a:t>Higgins</a:t>
            </a:r>
            <a:r>
              <a:rPr lang="cs-CZ" sz="2800" b="1" dirty="0" smtClean="0"/>
              <a:t> </a:t>
            </a:r>
            <a:r>
              <a:rPr lang="cs-CZ" sz="2800" dirty="0" smtClean="0"/>
              <a:t>- samolibý, sobecký, necitlivý starý mládenec, profesor fonetiky.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Líza </a:t>
            </a:r>
            <a:r>
              <a:rPr lang="cs-CZ" sz="2800" b="1" dirty="0" err="1" smtClean="0"/>
              <a:t>Doolitlová</a:t>
            </a:r>
            <a:r>
              <a:rPr lang="cs-CZ" sz="2800" dirty="0" smtClean="0"/>
              <a:t> - učenlivá, vnímavá, hrdá, uvědomuje si svou ponižující roli.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plukovník </a:t>
            </a:r>
            <a:r>
              <a:rPr lang="cs-CZ" sz="2800" b="1" dirty="0" err="1" smtClean="0"/>
              <a:t>Pickering</a:t>
            </a:r>
            <a:r>
              <a:rPr lang="cs-CZ" sz="2800" b="1" dirty="0" smtClean="0"/>
              <a:t> </a:t>
            </a:r>
            <a:r>
              <a:rPr lang="cs-CZ" sz="2800" dirty="0" smtClean="0"/>
              <a:t>- bohatý gentleman, slušný, uznává ženy jako rovnoprávné bytosti.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Fredy</a:t>
            </a:r>
            <a:r>
              <a:rPr lang="cs-CZ" sz="2800" dirty="0" smtClean="0"/>
              <a:t> - prostý, obětavý, hluboce milující, čestný.</a:t>
            </a:r>
          </a:p>
        </p:txBody>
      </p:sp>
    </p:spTree>
    <p:extLst>
      <p:ext uri="{BB962C8B-B14F-4D97-AF65-F5344CB8AC3E}">
        <p14:creationId xmlns:p14="http://schemas.microsoft.com/office/powerpoint/2010/main" val="314392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59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 Bernard Shaw / </a:t>
            </a:r>
            <a:r>
              <a:rPr lang="cs-CZ" sz="3200" b="1" dirty="0" err="1" smtClean="0">
                <a:solidFill>
                  <a:schemeClr val="accent2">
                    <a:lumMod val="50000"/>
                  </a:schemeClr>
                </a:solidFill>
              </a:rPr>
              <a:t>Pygmalion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</a:rPr>
              <a:t> - cvičení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1295400"/>
            <a:ext cx="8610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II. jednání </a:t>
            </a:r>
            <a:r>
              <a:rPr lang="cs-CZ" sz="2800" dirty="0" smtClean="0"/>
              <a:t>- zkráceno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HIGGINS</a:t>
            </a:r>
            <a:r>
              <a:rPr lang="cs-CZ" sz="2800" dirty="0" smtClean="0"/>
              <a:t>: </a:t>
            </a:r>
            <a:r>
              <a:rPr lang="cs-CZ" sz="2800" dirty="0"/>
              <a:t>Odříkejte abecedu.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LÍZA</a:t>
            </a:r>
            <a:r>
              <a:rPr lang="cs-CZ" sz="2800" dirty="0" smtClean="0"/>
              <a:t>: </a:t>
            </a:r>
            <a:r>
              <a:rPr lang="cs-CZ" sz="2800" dirty="0"/>
              <a:t>Abecedu já umím. Si myslíte, </a:t>
            </a:r>
            <a:r>
              <a:rPr lang="cs-CZ" sz="2800" dirty="0" smtClean="0"/>
              <a:t>že </a:t>
            </a:r>
            <a:r>
              <a:rPr lang="cs-CZ" sz="2800" dirty="0"/>
              <a:t>neumím nic? Nemusíte mi učit jako </a:t>
            </a:r>
            <a:r>
              <a:rPr lang="cs-CZ" sz="2800" dirty="0" err="1"/>
              <a:t>ňákýho</a:t>
            </a:r>
            <a:r>
              <a:rPr lang="cs-CZ" sz="2800" dirty="0"/>
              <a:t> </a:t>
            </a:r>
            <a:r>
              <a:rPr lang="cs-CZ" sz="2800" dirty="0" err="1"/>
              <a:t>haranta</a:t>
            </a:r>
            <a:r>
              <a:rPr lang="cs-CZ" sz="2800" dirty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HIGGINS</a:t>
            </a:r>
            <a:r>
              <a:rPr lang="cs-CZ" sz="2800" dirty="0"/>
              <a:t> </a:t>
            </a:r>
            <a:r>
              <a:rPr lang="cs-CZ" sz="2800" i="1" dirty="0" smtClean="0"/>
              <a:t>(zahřmí)</a:t>
            </a:r>
            <a:r>
              <a:rPr lang="cs-CZ" sz="2800" dirty="0" smtClean="0"/>
              <a:t>: </a:t>
            </a:r>
            <a:r>
              <a:rPr lang="cs-CZ" sz="2800" dirty="0"/>
              <a:t>Odříkejte abecedu!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PICKERING</a:t>
            </a:r>
            <a:r>
              <a:rPr lang="cs-CZ" sz="2800" dirty="0" smtClean="0"/>
              <a:t>: </a:t>
            </a:r>
            <a:r>
              <a:rPr lang="cs-CZ" sz="2800" dirty="0"/>
              <a:t>Poslechněte, slečno </a:t>
            </a:r>
            <a:r>
              <a:rPr lang="cs-CZ" sz="2800" dirty="0" err="1"/>
              <a:t>Doolittlová</a:t>
            </a:r>
            <a:r>
              <a:rPr lang="cs-CZ" sz="2800" dirty="0"/>
              <a:t>. Hned pochopíte, proč. Udělejte, co vám říká, 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nechte ho, ať vás učí po svém.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LÍZA</a:t>
            </a:r>
            <a:r>
              <a:rPr lang="cs-CZ" sz="2800" dirty="0" smtClean="0"/>
              <a:t>: </a:t>
            </a:r>
            <a:r>
              <a:rPr lang="cs-CZ" sz="2800" dirty="0" err="1" smtClean="0"/>
              <a:t>Dyž</a:t>
            </a:r>
            <a:r>
              <a:rPr lang="cs-CZ" sz="2800" dirty="0" smtClean="0"/>
              <a:t> </a:t>
            </a:r>
            <a:r>
              <a:rPr lang="cs-CZ" sz="2800" dirty="0"/>
              <a:t>teda myslíte - É, </a:t>
            </a:r>
            <a:r>
              <a:rPr lang="cs-CZ" sz="2800" dirty="0" err="1"/>
              <a:t>boé</a:t>
            </a:r>
            <a:r>
              <a:rPr lang="cs-CZ" sz="2800" dirty="0"/>
              <a:t>, </a:t>
            </a:r>
            <a:r>
              <a:rPr lang="cs-CZ" sz="2800" dirty="0" err="1"/>
              <a:t>coé</a:t>
            </a:r>
            <a:r>
              <a:rPr lang="cs-CZ" sz="2800" dirty="0"/>
              <a:t>, </a:t>
            </a:r>
            <a:r>
              <a:rPr lang="cs-CZ" sz="2800" dirty="0" err="1"/>
              <a:t>doé</a:t>
            </a:r>
            <a:r>
              <a:rPr lang="cs-CZ" sz="2800" dirty="0"/>
              <a:t> </a:t>
            </a:r>
            <a:r>
              <a:rPr lang="cs-CZ" sz="2800" dirty="0" smtClean="0"/>
              <a:t>-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186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</TotalTime>
  <Words>606</Words>
  <Application>Microsoft Office PowerPoint</Application>
  <PresentationFormat>Předvádění na obrazovce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139</cp:revision>
  <cp:lastPrinted>1601-01-01T00:00:00Z</cp:lastPrinted>
  <dcterms:created xsi:type="dcterms:W3CDTF">2013-06-25T23:31:44Z</dcterms:created>
  <dcterms:modified xsi:type="dcterms:W3CDTF">2014-05-03T16:41:43Z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