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82" r:id="rId4"/>
    <p:sldId id="283" r:id="rId5"/>
    <p:sldId id="284" r:id="rId6"/>
    <p:sldId id="288" r:id="rId7"/>
    <p:sldId id="285" r:id="rId8"/>
    <p:sldId id="291" r:id="rId9"/>
    <p:sldId id="290" r:id="rId10"/>
    <p:sldId id="289" r:id="rId11"/>
    <p:sldId id="286" r:id="rId12"/>
    <p:sldId id="28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B6452-29AE-4B28-8D52-7743E90A9BC5}" type="datetimeFigureOut">
              <a:rPr lang="cs-CZ" smtClean="0"/>
              <a:t>3. 5. 2014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0D9DF5-5474-486F-9433-C91F66B45961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3421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D9DF5-5474-486F-9433-C91F66B45961}" type="slidenum">
              <a:rPr lang="cs-CZ" smtClean="0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37054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D9DF5-5474-486F-9433-C91F66B45961}" type="slidenum">
              <a:rPr lang="cs-CZ" smtClean="0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37054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dirty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742958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VY_32_INOVACE_309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Literatura 1. poloviny 20. století/Proletářská poezie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Prosinec 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poezie, avantgarda, proletářská literatura, kolektivismus, revolučnost, třídnost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1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Proletářská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poezie - </a:t>
            </a:r>
            <a:r>
              <a:rPr lang="cs-CZ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 a cvičení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209983" y="1207811"/>
            <a:ext cx="8712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Balada o snu, Jiří Wolker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304800" y="1905000"/>
            <a:ext cx="3886200" cy="33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000" dirty="0"/>
              <a:t>V špinavé ulici na předměstí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bydlel mládenec jménem Jan.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Měl dobré srdce, slabé pěsti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modrou pracovní zástěru.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Městem se brouzdal k večeru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ve světel barevném kolotoči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mu narůstaly bolavé oči,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jež všechno skutečně viděly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do srdce krutě křičely</a:t>
            </a:r>
            <a:r>
              <a:rPr lang="cs-CZ" sz="2000" dirty="0" smtClean="0"/>
              <a:t>:</a:t>
            </a:r>
            <a:endParaRPr lang="cs-CZ" sz="20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5036127" y="1905000"/>
            <a:ext cx="3886200" cy="33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000" dirty="0" smtClean="0"/>
              <a:t>Tady </a:t>
            </a:r>
            <a:r>
              <a:rPr lang="cs-CZ" sz="2000" dirty="0"/>
              <a:t>jsou paláce, — tady podkroví,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tady jsou sytí, — tady hladoví,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jedni jsou otroci, — druzí diktátoři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všichni jsou choří.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Svět je jak srdce kulatý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je-li do půle rozťatý,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— umírá.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57150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solidFill>
                  <a:srgbClr val="FF0000"/>
                </a:solidFill>
              </a:rPr>
              <a:t>Vysvětlete symboliku posledních tří veršů.</a:t>
            </a:r>
          </a:p>
        </p:txBody>
      </p:sp>
    </p:spTree>
    <p:extLst>
      <p:ext uri="{BB962C8B-B14F-4D97-AF65-F5344CB8AC3E}">
        <p14:creationId xmlns:p14="http://schemas.microsoft.com/office/powerpoint/2010/main" val="19539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Pod vlivem konce první světové války vzniká snaha vytvořit nový myšlenkový a umělecký řád. Vzniká tak proletářské umění, zejména poezie, z níž je markantní touha po lidskosti a sbratření, solidarita</a:t>
            </a:r>
            <a:br>
              <a:rPr lang="cs-CZ" sz="2800" dirty="0" smtClean="0"/>
            </a:br>
            <a:r>
              <a:rPr lang="cs-CZ" sz="2800" dirty="0" smtClean="0"/>
              <a:t>a revolučnost. Nová poezie má pomoci</a:t>
            </a:r>
            <a:br>
              <a:rPr lang="cs-CZ" sz="2800" dirty="0" smtClean="0"/>
            </a:br>
            <a:r>
              <a:rPr lang="cs-CZ" sz="2800" dirty="0" smtClean="0"/>
              <a:t>v uskutečňování sociální spravedlnosti.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11988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SOCHROVÁ</a:t>
            </a:r>
            <a:r>
              <a:rPr lang="cs-CZ" sz="2000" dirty="0"/>
              <a:t>, Marie. </a:t>
            </a:r>
            <a:r>
              <a:rPr lang="cs-CZ" sz="2000" i="1" dirty="0"/>
              <a:t>Čítanka III. k Literatuře v kostce</a:t>
            </a:r>
            <a:r>
              <a:rPr lang="cs-CZ" sz="2000" dirty="0"/>
              <a:t>. Vyd. 1. Havlíčkův Brod: Fragment, c2000, 239 s. V kostce. ISBN 80-720-0384-4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 </a:t>
            </a:r>
            <a:r>
              <a:rPr lang="cs-CZ" sz="2000" i="1" dirty="0"/>
              <a:t>Literatura v kostce: pro střední školy</a:t>
            </a:r>
            <a:r>
              <a:rPr lang="cs-CZ" sz="2000" dirty="0"/>
              <a:t>. 4. vyd. Havlíčkův Brod: Fragment, 2004, 88 s. ISBN 80-720-0965-6.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KUDĚLKA, Viktor a František HOLEŠOVSKÝ. </a:t>
            </a:r>
            <a:r>
              <a:rPr lang="cs-CZ" sz="2000" i="1" dirty="0"/>
              <a:t>MALÝ LABYRINT LITERATURY</a:t>
            </a:r>
            <a:r>
              <a:rPr lang="cs-CZ" sz="2000" dirty="0"/>
              <a:t>. Brno: Albatros, 1983, 600 s. 13-250-KMČ-83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PROKOP, Vladimír. </a:t>
            </a:r>
            <a:r>
              <a:rPr lang="cs-CZ" sz="2000" i="1" dirty="0"/>
              <a:t>Přehled české literatury 20. století: pro výuku literatury na středních školách</a:t>
            </a:r>
            <a:r>
              <a:rPr lang="cs-CZ" sz="2000" dirty="0"/>
              <a:t>. Sokolov: O.K. </a:t>
            </a:r>
            <a:r>
              <a:rPr lang="cs-CZ" sz="2000"/>
              <a:t>- Soft, 1998, 82 s.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28861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Vysvětluje základní principy moderního básnictví, konkrétně uměleckého směru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Proletářská poezie. 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358723"/>
            <a:ext cx="83058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na základě ukázky odpovídají na otázky.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Proletářská poezie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Proletářská poezie je avantgardní levicový básnický směr, který vzniká jako součást proletářské literatury v české meziválečné tvorbě.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Vznik uměleckého směru (US):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b="1" dirty="0" smtClean="0"/>
              <a:t>1. polovina 20. let 20. století</a:t>
            </a:r>
            <a:r>
              <a:rPr lang="cs-CZ" sz="2800" dirty="0" smtClean="0"/>
              <a:t>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programové stati </a:t>
            </a:r>
            <a:r>
              <a:rPr lang="cs-CZ" sz="2800" b="1" dirty="0" smtClean="0"/>
              <a:t>Proletářské umění</a:t>
            </a:r>
            <a:r>
              <a:rPr lang="cs-CZ" sz="2800" b="1" smtClean="0"/>
              <a:t>, </a:t>
            </a:r>
            <a:br>
              <a:rPr lang="cs-CZ" sz="2800" b="1" smtClean="0"/>
            </a:br>
            <a:r>
              <a:rPr lang="cs-CZ" sz="2800" b="1" smtClean="0"/>
              <a:t>O </a:t>
            </a:r>
            <a:r>
              <a:rPr lang="cs-CZ" sz="2800" b="1" dirty="0" smtClean="0"/>
              <a:t>proletářské poezii;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b="1" dirty="0" smtClean="0"/>
              <a:t>Jiří Wolker, Stanislav Kostka Neumann.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417214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Proletářská poezie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znaky: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třídnost, směřování k pádu nespravedlivého řádu;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revolučnost;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princip kolektivismu;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optimismus a srozumitelnost.</a:t>
            </a:r>
          </a:p>
        </p:txBody>
      </p:sp>
    </p:spTree>
    <p:extLst>
      <p:ext uri="{BB962C8B-B14F-4D97-AF65-F5344CB8AC3E}">
        <p14:creationId xmlns:p14="http://schemas.microsoft.com/office/powerpoint/2010/main" val="334441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Proletářská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poezie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8392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P</a:t>
            </a:r>
            <a:r>
              <a:rPr lang="cs-CZ" sz="2800" b="1" dirty="0" smtClean="0"/>
              <a:t>rojevy proletářského umění v poezii:</a:t>
            </a:r>
            <a:endParaRPr lang="cs-CZ" sz="2800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epičnost (důraz na dějové prvky);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srozumitelná symbolika;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zájem o velkoměsto a předměstí;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sociální balada (</a:t>
            </a:r>
            <a:r>
              <a:rPr lang="cs-CZ" sz="2800" dirty="0"/>
              <a:t>bohatá na </a:t>
            </a:r>
            <a:r>
              <a:rPr lang="cs-CZ" sz="2800" dirty="0" smtClean="0"/>
              <a:t>konflikty a osobní tragédie);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snaha zachytit reálné společenské jevy.</a:t>
            </a:r>
          </a:p>
        </p:txBody>
      </p:sp>
    </p:spTree>
    <p:extLst>
      <p:ext uri="{BB962C8B-B14F-4D97-AF65-F5344CB8AC3E}">
        <p14:creationId xmlns:p14="http://schemas.microsoft.com/office/powerpoint/2010/main" val="29955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Proletářská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poezie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8392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Devětsil </a:t>
            </a:r>
            <a:r>
              <a:rPr lang="cs-CZ" sz="2800" dirty="0" smtClean="0"/>
              <a:t>(jarní bylina - název vymysleli bratři Čapkové)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Sdružení levicových avantgardních umělců založeno</a:t>
            </a:r>
            <a:br>
              <a:rPr lang="cs-CZ" sz="2800" dirty="0" smtClean="0"/>
            </a:br>
            <a:r>
              <a:rPr lang="cs-CZ" sz="2800" dirty="0" smtClean="0"/>
              <a:t>v Praze 1920 Vladislavem Vančurou, Karlem Teige a Jaroslavem Seifertem.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Hlavním cílem Devětsilu bylo pořádat kulturní akce, podpořit recitaci a divadlo a hlavně propagování nové proletářské kultury a kolektivního přístupu k okolnímu světu.</a:t>
            </a:r>
          </a:p>
        </p:txBody>
      </p:sp>
    </p:spTree>
    <p:extLst>
      <p:ext uri="{BB962C8B-B14F-4D97-AF65-F5344CB8AC3E}">
        <p14:creationId xmlns:p14="http://schemas.microsoft.com/office/powerpoint/2010/main" val="331048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1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Proletářská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poezie - </a:t>
            </a:r>
            <a:r>
              <a:rPr lang="cs-CZ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 a cvičení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209983" y="1207811"/>
            <a:ext cx="8712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Balada o snu, Jiří Wolker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304800" y="1905000"/>
            <a:ext cx="3886200" cy="33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000" dirty="0"/>
              <a:t>V špinavé ulici na předměstí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bydlel mládenec jménem Jan.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Měl dobré srdce, slabé pěsti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modrou pracovní zástěru.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Městem se brouzdal k večeru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ve světel barevném kolotoči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mu narůstaly bolavé oči,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jež všechno skutečně viděly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do srdce krutě křičely</a:t>
            </a:r>
            <a:r>
              <a:rPr lang="cs-CZ" sz="2000" dirty="0" smtClean="0"/>
              <a:t>:</a:t>
            </a:r>
            <a:endParaRPr lang="cs-CZ" sz="20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5036127" y="1905000"/>
            <a:ext cx="3886200" cy="33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000" dirty="0" smtClean="0"/>
              <a:t>Tady </a:t>
            </a:r>
            <a:r>
              <a:rPr lang="cs-CZ" sz="2000" dirty="0"/>
              <a:t>jsou paláce, — tady podkroví,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tady jsou sytí, — tady hladoví,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jedni jsou otroci, — druzí diktátoři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všichni jsou choří.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Svět je jak srdce kulatý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je-li do půle rozťatý,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— umírá.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57150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solidFill>
                  <a:srgbClr val="FF0000"/>
                </a:solidFill>
              </a:rPr>
              <a:t>Který ze znaků balady převažuje v ukázce</a:t>
            </a:r>
            <a:r>
              <a:rPr lang="cs-CZ" sz="2800" b="1" dirty="0" smtClean="0">
                <a:solidFill>
                  <a:srgbClr val="FF0000"/>
                </a:solidFill>
              </a:rPr>
              <a:t>?</a:t>
            </a:r>
            <a:endParaRPr lang="cs-CZ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59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1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Proletářská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poezie - </a:t>
            </a:r>
            <a:r>
              <a:rPr lang="cs-CZ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 a cvičení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209983" y="1207811"/>
            <a:ext cx="8712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Balada o snu, Jiří Wolker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304800" y="1905000"/>
            <a:ext cx="3886200" cy="33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000" dirty="0"/>
              <a:t>V špinavé ulici na předměstí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bydlel mládenec jménem Jan.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Měl dobré srdce, slabé pěsti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modrou pracovní zástěru.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Městem se brouzdal k večeru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ve světel barevném kolotoči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mu narůstaly bolavé oči,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jež všechno skutečně viděly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do srdce krutě křičely</a:t>
            </a:r>
            <a:r>
              <a:rPr lang="cs-CZ" sz="2000" dirty="0" smtClean="0"/>
              <a:t>:</a:t>
            </a:r>
            <a:endParaRPr lang="cs-CZ" sz="20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5036127" y="1905000"/>
            <a:ext cx="3886200" cy="33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000" dirty="0" smtClean="0"/>
              <a:t>Tady </a:t>
            </a:r>
            <a:r>
              <a:rPr lang="cs-CZ" sz="2000" dirty="0"/>
              <a:t>jsou paláce, — tady podkroví,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tady jsou sytí, — tady hladoví,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jedni jsou otroci, — druzí diktátoři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všichni jsou choří.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Svět je jak srdce kulatý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je-li do půle rozťatý,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— umírá.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57150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solidFill>
                  <a:srgbClr val="FF0000"/>
                </a:solidFill>
              </a:rPr>
              <a:t>Jak poznáte, že se jedná o proletářskou poezii?</a:t>
            </a:r>
          </a:p>
        </p:txBody>
      </p:sp>
    </p:spTree>
    <p:extLst>
      <p:ext uri="{BB962C8B-B14F-4D97-AF65-F5344CB8AC3E}">
        <p14:creationId xmlns:p14="http://schemas.microsoft.com/office/powerpoint/2010/main" val="171607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1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Proletářská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poezie - </a:t>
            </a:r>
            <a:r>
              <a:rPr lang="cs-CZ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 a cvičení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209983" y="1207811"/>
            <a:ext cx="8712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Balada o snu, Jiří Wolker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304800" y="1905000"/>
            <a:ext cx="3886200" cy="33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000" dirty="0"/>
              <a:t>V špinavé ulici na předměstí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bydlel mládenec jménem Jan.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Měl dobré srdce, slabé pěsti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modrou pracovní zástěru.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Městem se brouzdal k večeru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ve světel barevném kolotoči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mu narůstaly bolavé oči,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jež všechno skutečně viděly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do srdce krutě křičely</a:t>
            </a:r>
            <a:r>
              <a:rPr lang="cs-CZ" sz="2000" dirty="0" smtClean="0"/>
              <a:t>:</a:t>
            </a:r>
            <a:endParaRPr lang="cs-CZ" sz="20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5036127" y="1905000"/>
            <a:ext cx="3886200" cy="33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000" dirty="0" smtClean="0"/>
              <a:t>Tady </a:t>
            </a:r>
            <a:r>
              <a:rPr lang="cs-CZ" sz="2000" dirty="0"/>
              <a:t>jsou paláce, — tady podkroví,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tady jsou sytí, — tady hladoví,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jedni jsou otroci, — druzí diktátoři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všichni jsou choří.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Svět je jak srdce kulatý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a je-li do půle rozťatý,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— umírá.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57150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solidFill>
                  <a:srgbClr val="FF0000"/>
                </a:solidFill>
              </a:rPr>
              <a:t>Které verše vystihují rozpornosti světa?</a:t>
            </a:r>
          </a:p>
        </p:txBody>
      </p:sp>
    </p:spTree>
    <p:extLst>
      <p:ext uri="{BB962C8B-B14F-4D97-AF65-F5344CB8AC3E}">
        <p14:creationId xmlns:p14="http://schemas.microsoft.com/office/powerpoint/2010/main" val="108327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1405</TotalTime>
  <Words>696</Words>
  <Application>Microsoft Office PowerPoint</Application>
  <PresentationFormat>Předvádění na obrazovce (4:3)</PresentationFormat>
  <Paragraphs>129</Paragraphs>
  <Slides>12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153</cp:revision>
  <cp:lastPrinted>1601-01-01T00:00:00Z</cp:lastPrinted>
  <dcterms:created xsi:type="dcterms:W3CDTF">2013-06-25T23:31:44Z</dcterms:created>
  <dcterms:modified xsi:type="dcterms:W3CDTF">2014-05-03T16:42:33Z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