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4" r:id="rId6"/>
    <p:sldId id="276" r:id="rId7"/>
    <p:sldId id="278" r:id="rId8"/>
    <p:sldId id="279" r:id="rId9"/>
    <p:sldId id="280" r:id="rId10"/>
    <p:sldId id="281" r:id="rId11"/>
    <p:sldId id="269" r:id="rId12"/>
    <p:sldId id="26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559436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VY_32_INOVACE_307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století/Francouzská meziválečná próza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Listopad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próza, 1. světová válka, životopis, román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novela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Henri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Barbusse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Oheň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1962972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 smtClean="0"/>
              <a:t>To </a:t>
            </a:r>
            <a:r>
              <a:rPr lang="cs-CZ" sz="2400" dirty="0"/>
              <a:t>víš, nebylo tam zrovna moc jasně vidět. Ale já poznal ty vlasy, takové už na světe nemá nikdo, poznal jsem i zbytek tváře, potrhané a zplesnivělé, krk měkký jako těsto; to všechno už bylo mrtvé snad měsíc. Co ti mám povídat, byla to </a:t>
            </a:r>
            <a:r>
              <a:rPr lang="cs-CZ" sz="2400" dirty="0" err="1"/>
              <a:t>Eudoxie</a:t>
            </a:r>
            <a:r>
              <a:rPr lang="cs-CZ" sz="2400" dirty="0"/>
              <a:t>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cs-CZ" sz="2400" dirty="0"/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rgbClr val="FF0000"/>
                </a:solidFill>
              </a:rPr>
              <a:t>Kdo </a:t>
            </a:r>
            <a:r>
              <a:rPr lang="cs-CZ" sz="2400" dirty="0">
                <a:solidFill>
                  <a:srgbClr val="FF0000"/>
                </a:solidFill>
              </a:rPr>
              <a:t>je pravděpodobně vypravěčem?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rgbClr val="FF0000"/>
                </a:solidFill>
              </a:rPr>
              <a:t>V </a:t>
            </a:r>
            <a:r>
              <a:rPr lang="cs-CZ" sz="2400" dirty="0">
                <a:solidFill>
                  <a:srgbClr val="FF0000"/>
                </a:solidFill>
              </a:rPr>
              <a:t>čem se </a:t>
            </a:r>
            <a:r>
              <a:rPr lang="cs-CZ" sz="2400" dirty="0" err="1">
                <a:solidFill>
                  <a:srgbClr val="FF0000"/>
                </a:solidFill>
              </a:rPr>
              <a:t>Barbussova</a:t>
            </a:r>
            <a:r>
              <a:rPr lang="cs-CZ" sz="2400" dirty="0">
                <a:solidFill>
                  <a:srgbClr val="FF0000"/>
                </a:solidFill>
              </a:rPr>
              <a:t> próza odlišuje od klasického románu?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rgbClr val="FF0000"/>
                </a:solidFill>
              </a:rPr>
              <a:t>Charakterizujte </a:t>
            </a:r>
            <a:r>
              <a:rPr lang="cs-CZ" sz="2400" dirty="0">
                <a:solidFill>
                  <a:srgbClr val="FF0000"/>
                </a:solidFill>
              </a:rPr>
              <a:t>jazyk </a:t>
            </a:r>
            <a:r>
              <a:rPr lang="cs-CZ" sz="2400" dirty="0" smtClean="0">
                <a:solidFill>
                  <a:srgbClr val="FF0000"/>
                </a:solidFill>
              </a:rPr>
              <a:t>vypravěče a zdůvodněte užití </a:t>
            </a:r>
            <a:r>
              <a:rPr lang="cs-CZ" sz="2400" dirty="0" err="1" smtClean="0">
                <a:solidFill>
                  <a:srgbClr val="FF0000"/>
                </a:solidFill>
              </a:rPr>
              <a:t>ich</a:t>
            </a:r>
            <a:r>
              <a:rPr lang="cs-CZ" sz="2400" dirty="0" smtClean="0">
                <a:solidFill>
                  <a:srgbClr val="FF0000"/>
                </a:solidFill>
              </a:rPr>
              <a:t>-formy.</a:t>
            </a:r>
            <a:endParaRPr lang="cs-CZ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23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Francouzská próza se vyznačuje snahou zachytit skutečnost co nejplastičtěji, ve všech možných aspektech. Navazuje na tradice realismu 19. století, reflektuje sociální problematiku, objevují se v ní pokusy o modernizaci prózy, oblíbený je i historický román.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PROKOP, Vladimír. </a:t>
            </a:r>
            <a:r>
              <a:rPr lang="cs-CZ" sz="2000" i="1" dirty="0" smtClean="0"/>
              <a:t>Přehled světové literatury 20. století: pro výuku literatury na středních školách</a:t>
            </a:r>
            <a:r>
              <a:rPr lang="cs-CZ" sz="2000" dirty="0" smtClean="0"/>
              <a:t> [</a:t>
            </a:r>
            <a:r>
              <a:rPr lang="cs-CZ" sz="2000" dirty="0" err="1" smtClean="0"/>
              <a:t>skriptum</a:t>
            </a:r>
            <a:r>
              <a:rPr lang="cs-CZ" sz="2000" dirty="0" smtClean="0"/>
              <a:t>]. 1. vydání. Sokolov: O.K. - Soft, 2001, 68 s. [cit. 20.10.2013].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KUDĚLKA</a:t>
            </a:r>
            <a:r>
              <a:rPr lang="cs-CZ" sz="2000" dirty="0"/>
              <a:t>, Viktor a František HOLEŠOVSKÝ. </a:t>
            </a:r>
            <a:r>
              <a:rPr lang="cs-CZ" sz="2000" i="1" dirty="0"/>
              <a:t>MALÝ LABYRINT LITERATURY</a:t>
            </a:r>
            <a:r>
              <a:rPr lang="cs-CZ" sz="2000" dirty="0"/>
              <a:t>. Brno: Albatros, 1983, 600 s. 13-250-KMČ-83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</a:t>
            </a:r>
            <a:r>
              <a:rPr lang="cs-CZ" sz="2000"/>
              <a:t>ISBN 80-720-0384-4.</a:t>
            </a:r>
          </a:p>
          <a:p>
            <a:pPr lvl="0">
              <a:lnSpc>
                <a:spcPct val="110000"/>
              </a:lnSpc>
              <a:spcBef>
                <a:spcPct val="50000"/>
              </a:spcBef>
            </a:pP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Výukový  materiál seznamuje s nejvýznamnějšími představiteli francouzské prózy mezi válkami.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si ve cvičení přečtou ukázku a odpoví na otázky.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Francouzská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00200"/>
            <a:ext cx="8610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Francouzská meziválečná próza se vyznačuje tematickou a ideovou pestrostí. V meziválečném období vynikla řada spisovatelů, z nichž celá plejáda byla oceněna Nobelovou cenou za literaturu.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návaznost na tradice klasického románu;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důraz na životopisy slavných osobností;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inklinace k levici a marxismu;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vliv existencionalismu.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Francouzská meziválečná próza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447800"/>
            <a:ext cx="8839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představitelé: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Romain Rolland;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err="1" smtClean="0"/>
              <a:t>Henri</a:t>
            </a:r>
            <a:r>
              <a:rPr lang="cs-CZ" sz="2800" dirty="0" smtClean="0"/>
              <a:t> </a:t>
            </a:r>
            <a:r>
              <a:rPr lang="cs-CZ" sz="2800" dirty="0" err="1" smtClean="0"/>
              <a:t>Barbusse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Antoine de Saint-Exupéry.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Romain Rolland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(1866 - 1944)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Prozaik, dramatik, esejista a nositel Nobelovy ceny.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 1. světové válce usiloval s jinými spisovateli</a:t>
            </a:r>
            <a:br>
              <a:rPr lang="cs-CZ" sz="2800" dirty="0" smtClean="0"/>
            </a:br>
            <a:r>
              <a:rPr lang="cs-CZ" sz="2800" dirty="0" smtClean="0"/>
              <a:t>o založení jednotné kulturní fronty proti válce</a:t>
            </a:r>
            <a:br>
              <a:rPr lang="cs-CZ" sz="2800" dirty="0" smtClean="0"/>
            </a:br>
            <a:r>
              <a:rPr lang="cs-CZ" sz="2800" dirty="0" smtClean="0"/>
              <a:t>a fašismu.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061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Romain Rolland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(1866 - 1944)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Dílo: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Jan Kryštof;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Život Beethovenův;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Život Tolstého;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Petr a Lucie.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9208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Henri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Barbusse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(1874 - 1935)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Spisovatel a politický pracovník, organizátor protiválečných a protifašistických kongresů.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Dílo: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Oheň (deník bojového družstva);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Jasno.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3265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Antoine de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Saint-Exupéry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(1900 - 1944)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Spisovatel, civilní pilot, válečný letec. Za 2. světové války sestřelen.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Dílo: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Noční let;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Citadela;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Malý princ.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0895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Henri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Barbusse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Oheň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1962972"/>
            <a:ext cx="914400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Nejdřív jsme kopali díru pro podkop. Dal jsem se do toho. Protože jsem udělal víc než ostatní, dostal jsem se dopředu. Ostatní rozšiřovali a upevňovali podkop vzadu. Ale najednou narazím na hromadu trámů: zřejmě jsem </a:t>
            </a:r>
            <a:r>
              <a:rPr lang="cs-CZ" sz="2400" dirty="0" err="1"/>
              <a:t>pad</a:t>
            </a:r>
            <a:r>
              <a:rPr lang="cs-CZ" sz="2400" dirty="0"/>
              <a:t> na starý zasypaný zákop. Byl zasypaný jen napůl a zbyla tam ještě prázdná místa. Jak jsem vyprošťoval jednotlivé kusy dřeva z té změti před sebou, vidím uprostřed něco jako veliký pytel hlíny, postavený na výšku; nahoře na něm něco viselo.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Najednou povolí jeden trámek a ten divný pytel na mne spadne a tlačí mě k zemi. Byl jsem jako zaklíněn </a:t>
            </a:r>
            <a:r>
              <a:rPr lang="cs-CZ" sz="2400" dirty="0" err="1"/>
              <a:t>ake</a:t>
            </a:r>
            <a:r>
              <a:rPr lang="cs-CZ" sz="2400" dirty="0"/>
              <a:t> všemu mi ještě mrtvolný zápach vnikal do krku… Nahoře na tom balíku byla hlava a to, co viselo, to byly vlasy</a:t>
            </a:r>
            <a:r>
              <a:rPr lang="cs-CZ" sz="2400" dirty="0" smtClean="0"/>
              <a:t>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51044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1324</TotalTime>
  <Words>529</Words>
  <Application>Microsoft Office PowerPoint</Application>
  <PresentationFormat>Předvádění na obrazovce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135</cp:revision>
  <cp:lastPrinted>1601-01-01T00:00:00Z</cp:lastPrinted>
  <dcterms:created xsi:type="dcterms:W3CDTF">2013-06-25T23:31:44Z</dcterms:created>
  <dcterms:modified xsi:type="dcterms:W3CDTF">2014-05-03T17:02:32Z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