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70" r:id="rId5"/>
    <p:sldId id="271" r:id="rId6"/>
    <p:sldId id="274" r:id="rId7"/>
    <p:sldId id="275" r:id="rId8"/>
    <p:sldId id="276" r:id="rId9"/>
    <p:sldId id="277" r:id="rId10"/>
    <p:sldId id="269" r:id="rId11"/>
    <p:sldId id="260" r:id="rId1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D286AB-D78E-4072-81EA-AB8E692EDF7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D37B8D-57B5-40F5-86BA-98AFFAA7FF64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1BE92E-2DDB-4A83-9D50-D39B567A099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DE3B35-8E17-44F4-8CB6-6A86E416E541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178001-727F-41F8-9580-E1F848C48DC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2A3FCD-8911-4877-8D72-9398C117C481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7C87CD-C8DB-4712-898E-DCC5F234DBB0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52A53E-80CD-4908-B247-B40BAD68017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4BB763-9966-49DF-88DA-E5A4745DAB0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A9B478-80F4-47A0-A005-9F630F7F772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cs-CZ" noProof="0" smtClean="0"/>
              <a:t>Klepnutím na ikonu přidáte obrázek.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82A38D-A0C1-4819-9290-EF293F96FD7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 smtClean="0"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 smtClean="0"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smtClean="0">
                <a:cs typeface="+mn-cs"/>
              </a:defRPr>
            </a:lvl1pPr>
          </a:lstStyle>
          <a:p>
            <a:pPr>
              <a:defRPr/>
            </a:pPr>
            <a:fld id="{6596B2CB-0DA5-4421-81F8-531D473D3C97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73" name="Obrázek 4" descr="OPVK_hor_zakladni_logolink_CMYK_cz.t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304800"/>
            <a:ext cx="802005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515" name="Group 46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86686637"/>
              </p:ext>
            </p:extLst>
          </p:nvPr>
        </p:nvGraphicFramePr>
        <p:xfrm>
          <a:off x="533400" y="2209800"/>
          <a:ext cx="8001000" cy="3735391"/>
        </p:xfrm>
        <a:graphic>
          <a:graphicData uri="http://schemas.openxmlformats.org/drawingml/2006/table">
            <a:tbl>
              <a:tblPr/>
              <a:tblGrid>
                <a:gridCol w="2535238"/>
                <a:gridCol w="5465762"/>
              </a:tblGrid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ŠKOLA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Střední škola elektrotechnická, Ostrava, Na Jízdárně 30, p. o.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ČÍSLO PROJEKTU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CZ.1.07/1.5.00/34.0965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ČÍSLO VM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VY_32_INOVACE_305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NÁZEV VM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Literatura 1. poloviny 20. století/Americká meziválečná próza (ztracená generace)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AUTOR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Mgr. Pavla Zdražilová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DATUM VYTVOŘENÍ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Listopad 2013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ROČNÍK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3. ročník maturitního oboru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VZDĚLÁVACÍ OBLAST/</a:t>
                      </a:r>
                      <a:b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</a:b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KLÍČOVÁ SLOVA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ČESKÝ JAZYK A LITERATURA – ztracená generace, próza, 1. světová válka, metoda ledovce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512" name="Text Box 464"/>
          <p:cNvSpPr txBox="1">
            <a:spLocks noChangeArrowheads="1"/>
          </p:cNvSpPr>
          <p:nvPr/>
        </p:nvSpPr>
        <p:spPr bwMode="auto">
          <a:xfrm>
            <a:off x="533400" y="6172200"/>
            <a:ext cx="8001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/>
            <a:r>
              <a:rPr lang="cs-CZ" b="1" dirty="0">
                <a:latin typeface="Times New Roman" pitchFamily="18" charset="0"/>
                <a:cs typeface="Times New Roman" pitchFamily="18" charset="0"/>
              </a:rPr>
              <a:t>Autor prohlašuje, že řádně uvedl všechny použité zdroje.</a:t>
            </a:r>
            <a:br>
              <a:rPr lang="cs-CZ" b="1" dirty="0">
                <a:latin typeface="Times New Roman" pitchFamily="18" charset="0"/>
                <a:cs typeface="Times New Roman" pitchFamily="18" charset="0"/>
              </a:rPr>
            </a:br>
            <a:r>
              <a:rPr lang="cs-CZ" b="1" dirty="0">
                <a:latin typeface="Times New Roman" pitchFamily="18" charset="0"/>
                <a:cs typeface="Times New Roman" pitchFamily="18" charset="0"/>
              </a:rPr>
              <a:t>Pokud není uvedeno jinak, použitý materiál je z vlastních zdrojů autora.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779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ZÁVĚR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304800" y="1524000"/>
            <a:ext cx="86106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Ztracená generace  - američtí spisovatelé počátku 20. století, jež v mládí poznamenala první světová válka na tolik, že ve svých dílech zobrazují hrdiny, kteří se stejně jako oni nedokážou zařadit do normálního života.</a:t>
            </a:r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val="1840988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ovéPole 3"/>
          <p:cNvSpPr txBox="1">
            <a:spLocks noChangeArrowheads="1"/>
          </p:cNvSpPr>
          <p:nvPr/>
        </p:nvSpPr>
        <p:spPr bwMode="auto">
          <a:xfrm>
            <a:off x="304800" y="285999"/>
            <a:ext cx="8610600" cy="76944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SEZNAM</a:t>
            </a:r>
            <a:r>
              <a:rPr lang="cs-CZ" sz="3200" b="1" dirty="0">
                <a:latin typeface="+mj-lt"/>
                <a:cs typeface="Times New Roman" pitchFamily="18" charset="0"/>
              </a:rPr>
              <a:t> </a:t>
            </a: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POUŽITÝCH</a:t>
            </a:r>
            <a:r>
              <a:rPr lang="cs-CZ" sz="3200" b="1" dirty="0">
                <a:latin typeface="+mj-lt"/>
                <a:cs typeface="Times New Roman" pitchFamily="18" charset="0"/>
              </a:rPr>
              <a:t> </a:t>
            </a: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ZDROJŮ</a:t>
            </a:r>
          </a:p>
        </p:txBody>
      </p:sp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685800" y="1371600"/>
            <a:ext cx="8001000" cy="27699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lnSpc>
                <a:spcPct val="110000"/>
              </a:lnSpc>
              <a:spcBef>
                <a:spcPct val="50000"/>
              </a:spcBef>
              <a:buFont typeface="Times New Roman" pitchFamily="18" charset="0"/>
              <a:buChar char="•"/>
            </a:pPr>
            <a:r>
              <a:rPr lang="cs-CZ" sz="2000" dirty="0" smtClean="0"/>
              <a:t>PROKOP</a:t>
            </a:r>
            <a:r>
              <a:rPr lang="cs-CZ" sz="2000" smtClean="0"/>
              <a:t>, Vladimír.</a:t>
            </a:r>
            <a:r>
              <a:rPr lang="cs-CZ" sz="2000" dirty="0" smtClean="0"/>
              <a:t> </a:t>
            </a:r>
            <a:r>
              <a:rPr lang="cs-CZ" sz="2000" i="1" dirty="0" smtClean="0"/>
              <a:t>Přehled světové literatury 20. století: pro výuku literatury na středních školách</a:t>
            </a:r>
            <a:r>
              <a:rPr lang="cs-CZ" sz="2000" dirty="0" smtClean="0"/>
              <a:t> [</a:t>
            </a:r>
            <a:r>
              <a:rPr lang="cs-CZ" sz="2000" dirty="0" err="1" smtClean="0"/>
              <a:t>skriptum</a:t>
            </a:r>
            <a:r>
              <a:rPr lang="cs-CZ" sz="2000" dirty="0" smtClean="0"/>
              <a:t>]. 1. vydání. Sokolov: O.K. - Soft, 2001, 68 s. [cit. 20.10.2013].</a:t>
            </a:r>
          </a:p>
          <a:p>
            <a:pPr marL="342900" indent="-342900">
              <a:lnSpc>
                <a:spcPct val="110000"/>
              </a:lnSpc>
              <a:spcBef>
                <a:spcPct val="50000"/>
              </a:spcBef>
              <a:buFont typeface="Times New Roman" pitchFamily="18" charset="0"/>
              <a:buChar char="•"/>
            </a:pPr>
            <a:r>
              <a:rPr lang="cs-CZ" sz="2000" dirty="0" smtClean="0"/>
              <a:t>KUDĚLKA</a:t>
            </a:r>
            <a:r>
              <a:rPr lang="cs-CZ" sz="2000" dirty="0"/>
              <a:t>, Viktor a František HOLEŠOVSKÝ. </a:t>
            </a:r>
            <a:r>
              <a:rPr lang="cs-CZ" sz="2000" i="1" dirty="0"/>
              <a:t>MALÝ LABYRINT LITERATURY</a:t>
            </a:r>
            <a:r>
              <a:rPr lang="cs-CZ" sz="2000" dirty="0"/>
              <a:t>. Brno: Albatros, 1983, 600 s. 13-250-KMČ-83</a:t>
            </a:r>
            <a:r>
              <a:rPr lang="cs-CZ" sz="2000" dirty="0" smtClean="0"/>
              <a:t>.</a:t>
            </a:r>
          </a:p>
          <a:p>
            <a:pPr marL="342900" indent="-342900">
              <a:lnSpc>
                <a:spcPct val="110000"/>
              </a:lnSpc>
              <a:spcBef>
                <a:spcPct val="50000"/>
              </a:spcBef>
              <a:buFont typeface="Times New Roman" pitchFamily="18" charset="0"/>
              <a:buChar char="•"/>
            </a:pPr>
            <a:r>
              <a:rPr lang="cs-CZ" sz="2000" dirty="0"/>
              <a:t>SOCHROVÁ, Marie. </a:t>
            </a:r>
            <a:r>
              <a:rPr lang="cs-CZ" sz="2000" i="1" dirty="0"/>
              <a:t>Literatura v kostce: pro střední školy</a:t>
            </a:r>
            <a:r>
              <a:rPr lang="cs-CZ" sz="2000" dirty="0"/>
              <a:t>. 4. vyd. Havlíčkův Brod: Fragment, 2004, 88 s. ISBN 80-720-0965-6.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"/>
          <p:cNvSpPr>
            <a:spLocks noChangeArrowheads="1"/>
          </p:cNvSpPr>
          <p:nvPr/>
        </p:nvSpPr>
        <p:spPr bwMode="auto">
          <a:xfrm>
            <a:off x="304800" y="123983"/>
            <a:ext cx="8534400" cy="1668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ANOTACE</a:t>
            </a:r>
          </a:p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Vysvětluje hlavní znaky americké spisovatelské generace poznamenané první světovou válkou a seznamuje s jejími hlavními představiteli.</a:t>
            </a:r>
            <a:endParaRPr lang="cs-CZ" sz="2000" dirty="0">
              <a:latin typeface="Times New Roman" pitchFamily="18" charset="0"/>
              <a:ea typeface="Calibri" pitchFamily="34" charset="0"/>
            </a:endParaRPr>
          </a:p>
        </p:txBody>
      </p:sp>
      <p:sp>
        <p:nvSpPr>
          <p:cNvPr id="3075" name="Rectangle 2"/>
          <p:cNvSpPr>
            <a:spLocks noChangeArrowheads="1"/>
          </p:cNvSpPr>
          <p:nvPr/>
        </p:nvSpPr>
        <p:spPr bwMode="auto">
          <a:xfrm>
            <a:off x="304800" y="3358723"/>
            <a:ext cx="8305800" cy="13295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METODICKÝ POKYN</a:t>
            </a:r>
          </a:p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cs-CZ" sz="2000" smtClean="0">
                <a:latin typeface="Times New Roman" pitchFamily="18" charset="0"/>
                <a:ea typeface="Calibri" pitchFamily="34" charset="0"/>
              </a:rPr>
              <a:t>Žáci </a:t>
            </a: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si ve cvičení přečtou ukázku a odpoví na otázky.</a:t>
            </a:r>
            <a:endParaRPr lang="cs-CZ" sz="2000" dirty="0">
              <a:latin typeface="Times New Roman" pitchFamily="18" charset="0"/>
              <a:ea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15819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Americká meziválečná </a:t>
            </a: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próza</a:t>
            </a:r>
            <a:b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ztracená generace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304800" y="2021566"/>
            <a:ext cx="86106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Ztracená generace (</a:t>
            </a:r>
            <a:r>
              <a:rPr lang="cs-CZ" sz="2800" dirty="0" err="1" smtClean="0"/>
              <a:t>Lost</a:t>
            </a:r>
            <a:r>
              <a:rPr lang="cs-CZ" sz="2800" dirty="0" smtClean="0"/>
              <a:t> </a:t>
            </a:r>
            <a:r>
              <a:rPr lang="cs-CZ" sz="2800" dirty="0" err="1" smtClean="0"/>
              <a:t>generation</a:t>
            </a:r>
            <a:r>
              <a:rPr lang="cs-CZ" sz="2800" dirty="0" smtClean="0"/>
              <a:t>) je termín jímž označujeme americké autory 20. let 20. století, kteří byli poznamenáni duchovním otřesem 1. světové války a kteří vystřízlivěli z tzv. amerického snu.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15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Americká meziválečná próza</a:t>
            </a:r>
            <a:b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ztracená generace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304800" y="2005917"/>
            <a:ext cx="8610600" cy="3724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Hlavní znaky: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zklamání a skepse;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rozklad lidských a společenských hodnot;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hledání východiska v útěku do přírody nebo kultury;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hlavní hrdinové jsou rovněž „ztraceni“ a nenacházejí nikde zakotvení.</a:t>
            </a:r>
          </a:p>
        </p:txBody>
      </p:sp>
    </p:spTree>
    <p:extLst>
      <p:ext uri="{BB962C8B-B14F-4D97-AF65-F5344CB8AC3E}">
        <p14:creationId xmlns:p14="http://schemas.microsoft.com/office/powerpoint/2010/main" val="836966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15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Americká meziválečná próza</a:t>
            </a:r>
            <a:b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ztracená generace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304800" y="2064327"/>
            <a:ext cx="8839200" cy="2277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Hlavní představitelé: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Ernest </a:t>
            </a:r>
            <a:r>
              <a:rPr lang="cs-CZ" sz="2800" dirty="0" err="1" smtClean="0"/>
              <a:t>Hemingway</a:t>
            </a:r>
            <a:r>
              <a:rPr lang="cs-CZ" sz="2800" dirty="0" smtClean="0"/>
              <a:t>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William </a:t>
            </a:r>
            <a:r>
              <a:rPr lang="cs-CZ" sz="2800" dirty="0" err="1" smtClean="0"/>
              <a:t>Faulkner</a:t>
            </a:r>
            <a:r>
              <a:rPr lang="cs-CZ" sz="2800" dirty="0" smtClean="0"/>
              <a:t>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Francis </a:t>
            </a:r>
            <a:r>
              <a:rPr lang="cs-CZ" sz="2800" dirty="0" err="1" smtClean="0"/>
              <a:t>Scott</a:t>
            </a:r>
            <a:r>
              <a:rPr lang="cs-CZ" sz="2800" dirty="0" smtClean="0"/>
              <a:t> Fitzgerald.</a:t>
            </a:r>
          </a:p>
        </p:txBody>
      </p:sp>
    </p:spTree>
    <p:extLst>
      <p:ext uri="{BB962C8B-B14F-4D97-AF65-F5344CB8AC3E}">
        <p14:creationId xmlns:p14="http://schemas.microsoft.com/office/powerpoint/2010/main" val="1143927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15819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Ernest </a:t>
            </a:r>
            <a:r>
              <a:rPr lang="cs-CZ" sz="4400" b="1" dirty="0" err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Hemingway</a:t>
            </a: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(1899 - 1961)</a:t>
            </a:r>
            <a:endParaRPr lang="cs-CZ" sz="44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304800" y="2133600"/>
            <a:ext cx="8534400" cy="3570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Romanopisec, povídkář, novinář, nositel Nobelovy ceny za literaturu.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Jako dobrovolník zraněn na italské frontě.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Po válce se věnuje literatuře, cestuje po Africe, účastní se občanské války ve Španělsku.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Po druhé světové válce žije střídavě v USA a na Kubě, podléhá duševní depresi a páchá sebevraždu.</a:t>
            </a:r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val="3606154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15819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Ernest </a:t>
            </a:r>
            <a:r>
              <a:rPr lang="cs-CZ" sz="4400" b="1" dirty="0" err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Hemingway</a:t>
            </a: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(1899 - 1961)</a:t>
            </a:r>
            <a:endParaRPr lang="cs-CZ" sz="44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304800" y="2133600"/>
            <a:ext cx="8534400" cy="4585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Znaky jeho tvorby: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fascinace mezními životními situacemi;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přesvědčivé zobrazení psychických dějů </a:t>
            </a:r>
            <a:br>
              <a:rPr lang="cs-CZ" sz="2800" dirty="0" smtClean="0"/>
            </a:br>
            <a:r>
              <a:rPr lang="cs-CZ" sz="2800" dirty="0" smtClean="0"/>
              <a:t>v člověku;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autorský styl tzv. </a:t>
            </a:r>
            <a:r>
              <a:rPr lang="cs-CZ" sz="2800" dirty="0" smtClean="0">
                <a:solidFill>
                  <a:schemeClr val="accent5">
                    <a:lumMod val="50000"/>
                  </a:schemeClr>
                </a:solidFill>
              </a:rPr>
              <a:t>metoda ledovce</a:t>
            </a:r>
            <a:r>
              <a:rPr lang="cs-CZ" sz="2800" dirty="0" smtClean="0"/>
              <a:t> = hutnost </a:t>
            </a:r>
            <a:br>
              <a:rPr lang="cs-CZ" sz="2800" dirty="0" smtClean="0"/>
            </a:br>
            <a:r>
              <a:rPr lang="cs-CZ" sz="2800" dirty="0" smtClean="0"/>
              <a:t>a strohost výpovědi, podtext, který počítá </a:t>
            </a:r>
            <a:br>
              <a:rPr lang="cs-CZ" sz="2800" dirty="0" smtClean="0"/>
            </a:br>
            <a:r>
              <a:rPr lang="cs-CZ" sz="2800" dirty="0" smtClean="0"/>
              <a:t>s čtenářovou aktivitou (1/8 na povrchu, zbytek pod hladinou);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jednoduché, většinou souřadně spojené věty.</a:t>
            </a:r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val="538038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15819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Ernest </a:t>
            </a:r>
            <a:r>
              <a:rPr lang="cs-CZ" sz="4400" b="1" dirty="0" err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Hemingway</a:t>
            </a: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(1899 - 1961)</a:t>
            </a:r>
            <a:endParaRPr lang="cs-CZ" sz="44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304800" y="2133600"/>
            <a:ext cx="85344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Dílo: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Fiesta (1926);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Sbohem armádo (1929);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Komu zvoní hrana (1940);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Stařec a moře (1952).</a:t>
            </a:r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val="3920895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15819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Ernest </a:t>
            </a:r>
            <a:r>
              <a:rPr lang="cs-CZ" sz="4400" b="1" dirty="0" err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Hemingway</a:t>
            </a: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Vojákův návrat</a:t>
            </a:r>
            <a:endParaRPr lang="cs-CZ" sz="44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0" y="1962972"/>
            <a:ext cx="9144000" cy="46935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0"/>
              </a:spcAft>
            </a:pPr>
            <a:r>
              <a:rPr lang="cs-CZ" sz="2400" dirty="0"/>
              <a:t>„To je všechno?“ zeptal se Krebs.</a:t>
            </a:r>
          </a:p>
          <a:p>
            <a:pPr>
              <a:spcBef>
                <a:spcPts val="600"/>
              </a:spcBef>
              <a:spcAft>
                <a:spcPts val="0"/>
              </a:spcAft>
            </a:pPr>
            <a:r>
              <a:rPr lang="cs-CZ" sz="2400" dirty="0"/>
              <a:t>„Copak nemáš rád svou matku, hochu můj nejdražší?“</a:t>
            </a:r>
          </a:p>
          <a:p>
            <a:pPr>
              <a:spcBef>
                <a:spcPts val="600"/>
              </a:spcBef>
              <a:spcAft>
                <a:spcPts val="0"/>
              </a:spcAft>
            </a:pPr>
            <a:r>
              <a:rPr lang="cs-CZ" sz="2400" dirty="0"/>
              <a:t>„Ne,“ řekl Krebs.</a:t>
            </a:r>
          </a:p>
          <a:p>
            <a:pPr>
              <a:spcBef>
                <a:spcPts val="600"/>
              </a:spcBef>
              <a:spcAft>
                <a:spcPts val="0"/>
              </a:spcAft>
            </a:pPr>
            <a:r>
              <a:rPr lang="cs-CZ" sz="2400" dirty="0"/>
              <a:t>Matka na něho pohlédla přes stůl. Oči se jí leskly. Začínala plakat.</a:t>
            </a:r>
          </a:p>
          <a:p>
            <a:pPr>
              <a:spcBef>
                <a:spcPts val="600"/>
              </a:spcBef>
              <a:spcAft>
                <a:spcPts val="0"/>
              </a:spcAft>
            </a:pPr>
            <a:r>
              <a:rPr lang="cs-CZ" sz="2400" dirty="0"/>
              <a:t>„Nemám rád nikoho,“ řekl Krebs.</a:t>
            </a:r>
          </a:p>
          <a:p>
            <a:pPr>
              <a:spcBef>
                <a:spcPts val="600"/>
              </a:spcBef>
              <a:spcAft>
                <a:spcPts val="0"/>
              </a:spcAft>
            </a:pPr>
            <a:r>
              <a:rPr lang="cs-CZ" sz="2400" dirty="0"/>
              <a:t>Tohle nebylo k ničemu dobré. To jí nemohl vypovědět, nemohl dokázat, aby to pochopila. To byla pošetilost, že jí to řekl. Jenom ji zranil. Šel k ní a vzal ji za ruku. Plakala, s hlavou složenou </a:t>
            </a:r>
            <a:r>
              <a:rPr lang="cs-CZ" sz="2400" dirty="0" smtClean="0"/>
              <a:t/>
            </a:r>
            <a:br>
              <a:rPr lang="cs-CZ" sz="2400" dirty="0" smtClean="0"/>
            </a:br>
            <a:r>
              <a:rPr lang="cs-CZ" sz="2400" dirty="0" smtClean="0"/>
              <a:t>v </a:t>
            </a:r>
            <a:r>
              <a:rPr lang="cs-CZ" sz="2400" dirty="0"/>
              <a:t>dlaních</a:t>
            </a:r>
            <a:r>
              <a:rPr lang="cs-CZ" sz="2400" dirty="0" smtClean="0"/>
              <a:t>.</a:t>
            </a:r>
          </a:p>
          <a:p>
            <a:pPr marL="457200" indent="-457200">
              <a:spcBef>
                <a:spcPts val="600"/>
              </a:spcBef>
              <a:spcAft>
                <a:spcPts val="0"/>
              </a:spcAft>
              <a:buFont typeface="+mj-lt"/>
              <a:buAutoNum type="arabicParenR"/>
            </a:pPr>
            <a:r>
              <a:rPr lang="cs-CZ" sz="2400" dirty="0" smtClean="0">
                <a:solidFill>
                  <a:srgbClr val="FF0000"/>
                </a:solidFill>
              </a:rPr>
              <a:t>Pokuste se vlastními slovy vyjádřit pocity hlavního hrdiny.</a:t>
            </a:r>
          </a:p>
          <a:p>
            <a:pPr marL="457200" indent="-457200">
              <a:spcBef>
                <a:spcPts val="600"/>
              </a:spcBef>
              <a:spcAft>
                <a:spcPts val="0"/>
              </a:spcAft>
              <a:buFont typeface="+mj-lt"/>
              <a:buAutoNum type="arabicParenR"/>
            </a:pPr>
            <a:r>
              <a:rPr lang="cs-CZ" sz="2400" dirty="0" smtClean="0">
                <a:solidFill>
                  <a:srgbClr val="FF0000"/>
                </a:solidFill>
              </a:rPr>
              <a:t>Které další znaky jsou typické pro ztracenou generaci?</a:t>
            </a:r>
            <a:endParaRPr lang="cs-CZ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4097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ady Office">
  <a:themeElements>
    <a:clrScheme name="Arkýř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Motiv sady Off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ékárna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Motiv sady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913</TotalTime>
  <Words>444</Words>
  <Application>Microsoft Office PowerPoint</Application>
  <PresentationFormat>Předvádění na obrazovce (4:3)</PresentationFormat>
  <Paragraphs>66</Paragraphs>
  <Slides>11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11</vt:i4>
      </vt:variant>
    </vt:vector>
  </HeadingPairs>
  <TitlesOfParts>
    <vt:vector size="12" baseType="lpstr">
      <vt:lpstr>Motiv sady Office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Erda</dc:creator>
  <cp:lastModifiedBy>EU_9</cp:lastModifiedBy>
  <cp:revision>98</cp:revision>
  <cp:lastPrinted>1601-01-01T00:00:00Z</cp:lastPrinted>
  <dcterms:created xsi:type="dcterms:W3CDTF">2013-06-25T23:31:44Z</dcterms:created>
  <dcterms:modified xsi:type="dcterms:W3CDTF">2014-05-03T17:03:24Z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