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2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7104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století/Surrealismus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umělecký směr, manifest, poezie, asociace, pásmo, psychoanalýza, podvědomí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Surrealismus.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Na snímku příklad a cvičení se žáci pokusí vysvětlit obrazy skryté v jednotlivých verších.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Surrealismus </a:t>
            </a:r>
            <a:r>
              <a:rPr lang="cs-CZ" sz="2800" smtClean="0"/>
              <a:t>(nadrealismus</a:t>
            </a:r>
            <a:r>
              <a:rPr lang="cs-CZ" sz="2800" dirty="0" smtClean="0"/>
              <a:t>) je umělecký směr, založený na snaze spontánně a bez rozumové kontroly vypovědět o tom, co se děje v lidském podvědomí.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Vznik uměleckého směru (US):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Francie </a:t>
            </a:r>
            <a:r>
              <a:rPr lang="cs-CZ" sz="2800" b="1" dirty="0" smtClean="0"/>
              <a:t>20. léta 20. století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programová stať </a:t>
            </a:r>
            <a:r>
              <a:rPr lang="cs-CZ" sz="2800" b="1" dirty="0" smtClean="0"/>
              <a:t>Manifest surrealismu;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André Breton.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odmítnutí dosavadních norem a uměleckých tendencí (zrušení pravidel verše);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odmítání logiky a přeceňování fantazie;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tvoření bez předběžného plánu (spontánně);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vliv psychoanalýzy Sigmunda Freuda.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surrealismu v literatuře: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zrušení verše, rytmu a rýmu;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spojování nesouvisejících skutečností do jednoho obrazu;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automatický text - bezprostředně zaznamenané motivy jdoucí z podvědomí;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asociativní rozvíjení obrazů a symbolů;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obdiv k </a:t>
            </a:r>
            <a:r>
              <a:rPr lang="cs-CZ" sz="2800" smtClean="0"/>
              <a:t>prokletým básníkům.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-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Volná láska</a:t>
            </a:r>
            <a:r>
              <a:rPr lang="cs-CZ" sz="2800" b="1" dirty="0" smtClean="0"/>
              <a:t>, </a:t>
            </a:r>
            <a:r>
              <a:rPr lang="cs-CZ" sz="2800" b="1" dirty="0"/>
              <a:t>André Breton</a:t>
            </a:r>
            <a:endParaRPr lang="cs-CZ" sz="2800" b="1" dirty="0" smtClean="0"/>
          </a:p>
        </p:txBody>
      </p:sp>
      <p:sp>
        <p:nvSpPr>
          <p:cNvPr id="14" name="TextovéPole 13"/>
          <p:cNvSpPr txBox="1"/>
          <p:nvPr/>
        </p:nvSpPr>
        <p:spPr>
          <a:xfrm>
            <a:off x="0" y="1731031"/>
            <a:ext cx="914399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Má žena s kšticí hořícího lesa</a:t>
            </a:r>
            <a:br>
              <a:rPr lang="cs-CZ" sz="2800" dirty="0"/>
            </a:br>
            <a:r>
              <a:rPr lang="cs-CZ" sz="2800" dirty="0"/>
              <a:t>S myšlenkami žárných blesků</a:t>
            </a:r>
            <a:br>
              <a:rPr lang="cs-CZ" sz="2800" dirty="0"/>
            </a:br>
            <a:r>
              <a:rPr lang="cs-CZ" sz="2800" dirty="0"/>
              <a:t>S pasem přesýpacích hodin</a:t>
            </a:r>
            <a:br>
              <a:rPr lang="cs-CZ" sz="2800" dirty="0"/>
            </a:br>
            <a:r>
              <a:rPr lang="cs-CZ" sz="2800" dirty="0"/>
              <a:t>Má žena s pasem vydry mezi tygřími zuby</a:t>
            </a:r>
            <a:br>
              <a:rPr lang="cs-CZ" sz="2800" dirty="0"/>
            </a:br>
            <a:r>
              <a:rPr lang="cs-CZ" sz="2600" dirty="0"/>
              <a:t>Má žena s ústy jak kokarda a kytice hvězd největší velikosti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>Se zuby otisků bílé myšky na bílé zemi</a:t>
            </a:r>
            <a:br>
              <a:rPr lang="cs-CZ" sz="2800" dirty="0"/>
            </a:br>
            <a:r>
              <a:rPr lang="cs-CZ" sz="2800" dirty="0"/>
              <a:t>S jazykem hlazené ambry a broušeného skla</a:t>
            </a:r>
            <a:br>
              <a:rPr lang="cs-CZ" sz="2800" dirty="0"/>
            </a:br>
            <a:r>
              <a:rPr lang="cs-CZ" sz="2800" dirty="0"/>
              <a:t>Má žena s jazykem probodené hostie</a:t>
            </a:r>
            <a:br>
              <a:rPr lang="cs-CZ" sz="2800" dirty="0"/>
            </a:br>
            <a:r>
              <a:rPr lang="cs-CZ" sz="2800" dirty="0"/>
              <a:t>S jazykem panenky, která otvírá a zavírá oči</a:t>
            </a:r>
            <a:br>
              <a:rPr lang="cs-CZ" sz="2800" dirty="0"/>
            </a:br>
            <a:r>
              <a:rPr lang="cs-CZ" sz="2800" dirty="0"/>
              <a:t>S jazykem neobyčejného démantu</a:t>
            </a:r>
            <a:br>
              <a:rPr lang="cs-CZ" sz="2800" dirty="0"/>
            </a:br>
            <a:r>
              <a:rPr lang="cs-CZ" sz="2800" dirty="0"/>
              <a:t>Má žena s řasami dětského hůlkového písma</a:t>
            </a:r>
            <a:br>
              <a:rPr lang="cs-CZ" sz="2800" dirty="0"/>
            </a:br>
            <a:r>
              <a:rPr lang="cs-CZ" sz="2800" dirty="0"/>
              <a:t>S obočím okraje vlaštovčího hnízda</a:t>
            </a:r>
          </a:p>
        </p:txBody>
      </p:sp>
    </p:spTree>
    <p:extLst>
      <p:ext uri="{BB962C8B-B14F-4D97-AF65-F5344CB8AC3E}">
        <p14:creationId xmlns:p14="http://schemas.microsoft.com/office/powerpoint/2010/main" val="210016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Surrealismus je avantgardní umělecký směr, který se snaží osvobodit lidskou fantazii, odmítá logiku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v </a:t>
            </a:r>
            <a:r>
              <a:rPr lang="cs-CZ" sz="2800" dirty="0" smtClean="0"/>
              <a:t>umění a </a:t>
            </a:r>
            <a:r>
              <a:rPr lang="cs-CZ" sz="2800" dirty="0" smtClean="0"/>
              <a:t>snaží se </a:t>
            </a:r>
            <a:r>
              <a:rPr lang="cs-CZ" sz="2800" dirty="0" smtClean="0"/>
              <a:t>vynášet </a:t>
            </a:r>
            <a:r>
              <a:rPr lang="cs-CZ" sz="2800" dirty="0" smtClean="0"/>
              <a:t>vše, </a:t>
            </a:r>
            <a:r>
              <a:rPr lang="cs-CZ" sz="2800" dirty="0" smtClean="0"/>
              <a:t>co vzniká v hloubi lidského podvědomí - sny a představy.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PROKOP</a:t>
            </a:r>
            <a:r>
              <a:rPr lang="cs-CZ" sz="2000" smtClean="0"/>
              <a:t>, Vladimír.</a:t>
            </a:r>
            <a:r>
              <a:rPr lang="cs-CZ" sz="2000" dirty="0" smtClean="0"/>
              <a:t> </a:t>
            </a:r>
            <a:r>
              <a:rPr lang="cs-CZ" sz="2000" i="1" dirty="0" smtClean="0"/>
              <a:t>Přehled světové literatury 20. století: pro výuku literatury na středních školách</a:t>
            </a:r>
            <a:r>
              <a:rPr lang="cs-CZ" sz="2000" dirty="0" smtClean="0"/>
              <a:t> [</a:t>
            </a:r>
            <a:r>
              <a:rPr lang="cs-CZ" sz="2000" dirty="0" err="1" smtClean="0"/>
              <a:t>skriptum</a:t>
            </a:r>
            <a:r>
              <a:rPr lang="cs-CZ" sz="2000" dirty="0" smtClean="0"/>
              <a:t>]. 1. vydání. Sokolov: O.K. - Soft, 2001, 68 s. [cit. 20.10.2013].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284</Words>
  <Application>Microsoft Office PowerPoint</Application>
  <PresentationFormat>Předvádění na obrazovce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72</cp:revision>
  <cp:lastPrinted>1601-01-01T00:00:00Z</cp:lastPrinted>
  <dcterms:created xsi:type="dcterms:W3CDTF">2013-06-25T23:31:44Z</dcterms:created>
  <dcterms:modified xsi:type="dcterms:W3CDTF">2014-05-03T15:05:23Z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