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0" r:id="rId5"/>
    <p:sldId id="271" r:id="rId6"/>
    <p:sldId id="272" r:id="rId7"/>
    <p:sldId id="273" r:id="rId8"/>
    <p:sldId id="269" r:id="rId9"/>
    <p:sldId id="260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9323591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VY_32_INOVACE_304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Literatura 1. poloviny 20. století/Dadaismus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Říjen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umělecký směr, manifest, poezie, náhoda, hříčka, automatický text, mystifikace 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Vysvětluje základní principy moderního básnictví, konkrétně uměleckého směru Dadaismu. 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358723"/>
            <a:ext cx="8305800" cy="1329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Ve cvičení žáci odpovídají na otázky vztahující se k výukovému materiálu.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Dadaismus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256467"/>
            <a:ext cx="8610600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Dadaismus je umělecký směr, který </a:t>
            </a:r>
            <a:r>
              <a:rPr lang="cs-CZ" sz="2800" dirty="0" smtClean="0"/>
              <a:t>byl vytvořen </a:t>
            </a:r>
            <a:r>
              <a:rPr lang="cs-CZ" sz="2800" dirty="0" smtClean="0"/>
              <a:t>jako intelektuální protest v době první světové války </a:t>
            </a:r>
            <a:br>
              <a:rPr lang="cs-CZ" sz="2800" dirty="0" smtClean="0"/>
            </a:br>
            <a:r>
              <a:rPr lang="cs-CZ" sz="2800" dirty="0" smtClean="0"/>
              <a:t>s cílem vyburcovat šokujícím způsobem lidstvo </a:t>
            </a:r>
            <a:br>
              <a:rPr lang="cs-CZ" sz="2800" dirty="0" smtClean="0"/>
            </a:br>
            <a:r>
              <a:rPr lang="cs-CZ" sz="2800" dirty="0" smtClean="0"/>
              <a:t>z pasivity a letargie.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Název Dadaismus vznikl po náhodném otevření slovníku špičkou nože, která se zabodla ve slově </a:t>
            </a:r>
            <a:r>
              <a:rPr lang="cs-CZ" sz="2800" b="1" dirty="0" smtClean="0"/>
              <a:t>dada = koníček, hračka</a:t>
            </a:r>
            <a:r>
              <a:rPr lang="cs-CZ" sz="2800" dirty="0" smtClean="0"/>
              <a:t>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Vznik uměleckého směru (US):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Curych </a:t>
            </a:r>
            <a:r>
              <a:rPr lang="cs-CZ" sz="2800" b="1" dirty="0" smtClean="0"/>
              <a:t>1916;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programová stať </a:t>
            </a:r>
            <a:r>
              <a:rPr lang="cs-CZ" sz="2800" b="1" dirty="0" smtClean="0"/>
              <a:t>Manifest dadaismu;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b="1" dirty="0" smtClean="0"/>
              <a:t>Tristan </a:t>
            </a:r>
            <a:r>
              <a:rPr lang="cs-CZ" sz="2800" b="1" dirty="0" err="1" smtClean="0"/>
              <a:t>Tzara</a:t>
            </a:r>
            <a:r>
              <a:rPr lang="cs-CZ" sz="2800" b="1" dirty="0" smtClean="0"/>
              <a:t>.</a:t>
            </a:r>
            <a:endParaRPr lang="cs-CZ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Dadaismus</a:t>
            </a:r>
            <a:endParaRPr lang="cs-CZ" sz="44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Hlavní znaky: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princip náhody;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znevažování všech dosud platných estetických hodnot a norem;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anarchie v životě a kultuře;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mystifikace;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odpor proti civilizaci a válce, která zabíjí umění a lidi.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83696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Dadaismus</a:t>
            </a:r>
            <a:endParaRPr lang="cs-CZ" sz="44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839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/>
              <a:t>P</a:t>
            </a:r>
            <a:r>
              <a:rPr lang="cs-CZ" sz="2800" b="1" dirty="0" smtClean="0"/>
              <a:t>rojevy dadaismu v literatuře:</a:t>
            </a:r>
            <a:endParaRPr lang="cs-CZ" sz="2800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zrušení verše, rytmu a rýmu;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využívaní nelogických souvislostí a nesmyslu;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podivuhodné básnické obrazy;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hraní si se slovy.</a:t>
            </a:r>
          </a:p>
        </p:txBody>
      </p:sp>
    </p:spTree>
    <p:extLst>
      <p:ext uri="{BB962C8B-B14F-4D97-AF65-F5344CB8AC3E}">
        <p14:creationId xmlns:p14="http://schemas.microsoft.com/office/powerpoint/2010/main" val="114392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Dadaismus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příklad</a:t>
            </a:r>
          </a:p>
        </p:txBody>
      </p:sp>
      <p:sp>
        <p:nvSpPr>
          <p:cNvPr id="13" name="TextovéPole 12"/>
          <p:cNvSpPr txBox="1"/>
          <p:nvPr/>
        </p:nvSpPr>
        <p:spPr>
          <a:xfrm>
            <a:off x="0" y="1207811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pt-BR" sz="2800" b="1" dirty="0"/>
              <a:t>Manifest o lásce sladké a </a:t>
            </a:r>
            <a:r>
              <a:rPr lang="pt-BR" sz="2800" b="1" dirty="0" smtClean="0"/>
              <a:t>hořké</a:t>
            </a:r>
            <a:r>
              <a:rPr lang="cs-CZ" sz="2800" b="1" dirty="0" smtClean="0"/>
              <a:t>, </a:t>
            </a:r>
            <a:r>
              <a:rPr lang="cs-CZ" sz="2800" b="1" dirty="0"/>
              <a:t>Tristan </a:t>
            </a:r>
            <a:r>
              <a:rPr lang="cs-CZ" sz="2800" b="1" dirty="0" err="1"/>
              <a:t>Tzara</a:t>
            </a:r>
            <a:endParaRPr lang="cs-CZ" sz="2800" b="1" dirty="0" smtClean="0"/>
          </a:p>
        </p:txBody>
      </p:sp>
      <p:sp>
        <p:nvSpPr>
          <p:cNvPr id="14" name="TextovéPole 13"/>
          <p:cNvSpPr txBox="1"/>
          <p:nvPr/>
        </p:nvSpPr>
        <p:spPr>
          <a:xfrm>
            <a:off x="0" y="1731031"/>
            <a:ext cx="914399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i="1" dirty="0" smtClean="0"/>
              <a:t>Návod </a:t>
            </a:r>
            <a:r>
              <a:rPr lang="cs-CZ" sz="2400" i="1" dirty="0"/>
              <a:t>jak vytvořit dadaistickou báseň.</a:t>
            </a:r>
            <a:r>
              <a:rPr lang="cs-CZ" sz="2400" i="1" dirty="0" smtClean="0"/>
              <a:t>.</a:t>
            </a:r>
          </a:p>
          <a:p>
            <a:r>
              <a:rPr lang="cs-CZ" sz="2400" dirty="0" smtClean="0"/>
              <a:t>Vezměte </a:t>
            </a:r>
            <a:r>
              <a:rPr lang="cs-CZ" sz="2400" dirty="0"/>
              <a:t>noviny.</a:t>
            </a:r>
            <a:br>
              <a:rPr lang="cs-CZ" sz="2400" dirty="0"/>
            </a:br>
            <a:r>
              <a:rPr lang="cs-CZ" sz="2400" dirty="0"/>
              <a:t>Vezměte nůžky.</a:t>
            </a:r>
            <a:br>
              <a:rPr lang="cs-CZ" sz="2400" dirty="0"/>
            </a:br>
            <a:r>
              <a:rPr lang="cs-CZ" sz="2400" dirty="0"/>
              <a:t>Najděte v novinách článek, aby měl délku, jakou počítáte dát své básni.</a:t>
            </a:r>
            <a:br>
              <a:rPr lang="cs-CZ" sz="2400" dirty="0"/>
            </a:br>
            <a:r>
              <a:rPr lang="cs-CZ" sz="2400" dirty="0"/>
              <a:t>Článek vystřihněte.</a:t>
            </a:r>
            <a:br>
              <a:rPr lang="cs-CZ" sz="2400" dirty="0"/>
            </a:br>
            <a:r>
              <a:rPr lang="cs-CZ" sz="2400" dirty="0"/>
              <a:t>Potom pečlivě rozstříhejte všechna slova, která tvoří tento článek, a vložte je do pytlíku.</a:t>
            </a:r>
            <a:br>
              <a:rPr lang="cs-CZ" sz="2400" dirty="0"/>
            </a:br>
            <a:r>
              <a:rPr lang="cs-CZ" sz="2400" dirty="0"/>
              <a:t>Skládejte pak jeden ústřižek za druhým přesně v pořádku, v jakém vyšly z pytlíku.</a:t>
            </a:r>
            <a:br>
              <a:rPr lang="cs-CZ" sz="2400" dirty="0"/>
            </a:br>
            <a:r>
              <a:rPr lang="cs-CZ" sz="2400" dirty="0"/>
              <a:t>Svědomitě opište.</a:t>
            </a:r>
            <a:br>
              <a:rPr lang="cs-CZ" sz="2400" dirty="0"/>
            </a:br>
            <a:r>
              <a:rPr lang="cs-CZ" sz="2400" dirty="0"/>
              <a:t>Báseň se vám bude podobat.</a:t>
            </a:r>
            <a:br>
              <a:rPr lang="cs-CZ" sz="2400" dirty="0"/>
            </a:br>
            <a:r>
              <a:rPr lang="cs-CZ" sz="2400" dirty="0"/>
              <a:t>A vězte, že jste spisovatel neskonale originální a okouzlující citlivosti, byť doposud nepochopen lidem</a:t>
            </a:r>
            <a:r>
              <a:rPr lang="cs-CZ" sz="2400" dirty="0" smtClean="0"/>
              <a:t>.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10016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83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Dadaismus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cvičení</a:t>
            </a:r>
          </a:p>
        </p:txBody>
      </p:sp>
      <p:sp>
        <p:nvSpPr>
          <p:cNvPr id="14" name="TextovéPole 13"/>
          <p:cNvSpPr txBox="1"/>
          <p:nvPr/>
        </p:nvSpPr>
        <p:spPr>
          <a:xfrm>
            <a:off x="152401" y="1469421"/>
            <a:ext cx="8763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Jak vznikl název uměleckého směru?</a:t>
            </a:r>
          </a:p>
          <a:p>
            <a:endParaRPr lang="cs-CZ" sz="2800" dirty="0"/>
          </a:p>
          <a:p>
            <a:r>
              <a:rPr lang="cs-CZ" sz="2800" dirty="0" smtClean="0"/>
              <a:t>Vysvětli metodu dadaistické tvorby?</a:t>
            </a:r>
          </a:p>
          <a:p>
            <a:endParaRPr lang="cs-CZ" sz="2800" dirty="0"/>
          </a:p>
          <a:p>
            <a:r>
              <a:rPr lang="cs-CZ" sz="2800" dirty="0" smtClean="0"/>
              <a:t>Jaký je hlavní princip dadaismu?</a:t>
            </a:r>
          </a:p>
          <a:p>
            <a:endParaRPr lang="cs-CZ" sz="2800" dirty="0"/>
          </a:p>
          <a:p>
            <a:r>
              <a:rPr lang="cs-CZ" sz="2800" dirty="0" smtClean="0"/>
              <a:t>Proti čemu dadaisté protestují?</a:t>
            </a:r>
          </a:p>
          <a:p>
            <a:endParaRPr lang="cs-CZ" sz="2800" dirty="0"/>
          </a:p>
          <a:p>
            <a:r>
              <a:rPr lang="cs-CZ" sz="2800" dirty="0" smtClean="0"/>
              <a:t>Jak se jmenuje hlavní představitel dadaismu?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56398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152400" y="1524000"/>
            <a:ext cx="8763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Dadaismus je avantgardní umělecký směr, který je vytvořen na principu náhody. Nesmyslné a nelogické obrazy mají vyjádřit odpor vůči válce, nesmyslnému zabíjení a fyzickému a duševnímu mrzačení lidstva. </a:t>
            </a:r>
            <a:r>
              <a:rPr lang="cs-CZ" sz="2800" dirty="0" smtClean="0"/>
              <a:t>Dadaisté </a:t>
            </a:r>
            <a:r>
              <a:rPr lang="cs-CZ" sz="2800" dirty="0" smtClean="0"/>
              <a:t>hlásají naprostou anarchii v životě a kultuře.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5999"/>
            <a:ext cx="86106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HÁNOVÁ, Eva, Eleonora JEŘÁBKOVÁ, Lenka KLUSÁČKOVÁ, Jana KOŠULANOVÁ, Barbora MAKVARTOVÁ a Jaroslava PRŮDKOVÁ. </a:t>
            </a:r>
            <a:r>
              <a:rPr lang="cs-CZ" sz="2000" i="1" dirty="0"/>
              <a:t>Odmaturuj! z literatury</a:t>
            </a:r>
            <a:r>
              <a:rPr lang="cs-CZ" sz="2000" dirty="0"/>
              <a:t>. Vyd. 1. Brno: </a:t>
            </a:r>
            <a:r>
              <a:rPr lang="cs-CZ" sz="2000" dirty="0" err="1"/>
              <a:t>Didaktis</a:t>
            </a:r>
            <a:r>
              <a:rPr lang="cs-CZ" sz="2000" dirty="0"/>
              <a:t>, c2002, 184 s. ISBN 80-862-8537-5</a:t>
            </a:r>
            <a:r>
              <a:rPr lang="cs-CZ" sz="2000" dirty="0" smtClean="0"/>
              <a:t>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PROKOP</a:t>
            </a:r>
            <a:r>
              <a:rPr lang="cs-CZ" sz="2000" smtClean="0"/>
              <a:t>, Vladimír.</a:t>
            </a:r>
            <a:r>
              <a:rPr lang="cs-CZ" sz="2000" dirty="0" smtClean="0"/>
              <a:t> </a:t>
            </a:r>
            <a:r>
              <a:rPr lang="cs-CZ" sz="2000" i="1" dirty="0" smtClean="0"/>
              <a:t>Přehled světové literatury 20. století: pro výuku literatury na středních školách</a:t>
            </a:r>
            <a:r>
              <a:rPr lang="cs-CZ" sz="2000" dirty="0" smtClean="0"/>
              <a:t> [</a:t>
            </a:r>
            <a:r>
              <a:rPr lang="cs-CZ" sz="2000" dirty="0" err="1" smtClean="0"/>
              <a:t>skriptum</a:t>
            </a:r>
            <a:r>
              <a:rPr lang="cs-CZ" sz="2000" dirty="0" smtClean="0"/>
              <a:t>]. 1. vydání. Sokolov: O.K. - Soft, 2001, 68 s. [cit. 20.10.2013].</a:t>
            </a:r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SOCHROVÁ, Marie. </a:t>
            </a:r>
            <a:r>
              <a:rPr lang="cs-CZ" sz="2000" i="1" dirty="0"/>
              <a:t>Čítanka III. k Literatuře v kostce</a:t>
            </a:r>
            <a:r>
              <a:rPr lang="cs-CZ" sz="2000" dirty="0"/>
              <a:t>. Vyd. 1. Havlíčkův Brod: Fragment, c2000, 239 s. V kostce. ISBN 80-720-0384-4</a:t>
            </a:r>
            <a:r>
              <a:rPr lang="cs-CZ" sz="2000" dirty="0" smtClean="0"/>
              <a:t>.</a:t>
            </a:r>
            <a:endParaRPr lang="cs-C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796</TotalTime>
  <Words>302</Words>
  <Application>Microsoft Office PowerPoint</Application>
  <PresentationFormat>Předvádění na obrazovce (4:3)</PresentationFormat>
  <Paragraphs>61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EU_9</cp:lastModifiedBy>
  <cp:revision>80</cp:revision>
  <cp:lastPrinted>1601-01-01T00:00:00Z</cp:lastPrinted>
  <dcterms:created xsi:type="dcterms:W3CDTF">2013-06-25T23:31:44Z</dcterms:created>
  <dcterms:modified xsi:type="dcterms:W3CDTF">2014-05-03T15:10:14Z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