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4" r:id="rId6"/>
    <p:sldId id="279" r:id="rId7"/>
    <p:sldId id="280" r:id="rId8"/>
    <p:sldId id="282" r:id="rId9"/>
    <p:sldId id="281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9677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století/Česká meziválečná próza - Imaginativní próza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avantgardní próza, básnická próza, humanistická perioda, renesanční člověk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Imaginativní próza patří k vrcholům české meziválečné prózy. Jejím hlavním představitelem je Vladislav Vančura. Jeho tvorba vykazuje znaky avantgardní literatury, zvláště pak vliv moderní poezie.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</a:t>
            </a:r>
            <a:r>
              <a:rPr lang="cs-CZ" sz="2000"/>
              <a:t>- Soft, 1998, 82 s.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Výukový materiál vysvětluje výjimečnost tvorby hlavního představitele avantgardního proudu české meziválečné prózy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Vladislava Vančury.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2850892"/>
            <a:ext cx="8305800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odpovídají na otázky, u první otázky se po kliknutí zobrazí odpověď. U zbývajících dvou otázek se po kliknutí zvýrazní příslušné zvláštnosti jazykové a stylistické. Učitel může poté tyto zvláštnosti se žáky rozebrat.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Imaginativní próza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Imaginativní próza (básnická) je úzce spjata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s </a:t>
            </a:r>
            <a:r>
              <a:rPr lang="cs-CZ" sz="2800" dirty="0" smtClean="0"/>
              <a:t>tvorbou jednoho z největších českých spisovatelů Vladislava Vančury.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Jak vyplývá z názvu, jedná se o těsné sepětí prozaického a básnického umění.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Imaginativní próza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05917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 Vančurovy tvorby: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obliba minulosti;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hojný výskyt archaismů, knižních výrazů;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složité větné konstrukce;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poetická kouzelnost, lyrizace prózy;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vypravěčský </a:t>
            </a:r>
            <a:r>
              <a:rPr lang="cs-CZ" sz="2800" dirty="0" smtClean="0"/>
              <a:t>talent;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vtažení čtenáře do děje;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hlavní postavy - renesanční uživatelé života.</a:t>
            </a:r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Vladislav Vančura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(1891 - 1942)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Prozaik, publicista, režisér a dramatik. </a:t>
            </a:r>
            <a:r>
              <a:rPr lang="cs-CZ" sz="2800" b="1" dirty="0" smtClean="0"/>
              <a:t>Je hlavním </a:t>
            </a:r>
            <a:r>
              <a:rPr lang="cs-CZ" sz="2800" b="1" dirty="0" smtClean="0"/>
              <a:t>představitelem </a:t>
            </a:r>
            <a:r>
              <a:rPr lang="cs-CZ" sz="2800" b="1" dirty="0" smtClean="0"/>
              <a:t>imaginativní prózy.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Pocházel z Háje u Opavy. Vystudoval medicínu, ale věnoval se především literatuře. Byl  prvním předsedou Devětsilu. Za okupace, v období heydrichiády, byl jako člen ilegálního odboje zatčen a popraven.</a:t>
            </a:r>
            <a:endParaRPr lang="cs-CZ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Vladislav Vančura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(1891 - 1942)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Pekař Jan </a:t>
            </a:r>
            <a:r>
              <a:rPr lang="cs-CZ" sz="2800" b="1" dirty="0" err="1" smtClean="0">
                <a:solidFill>
                  <a:srgbClr val="002060"/>
                </a:solidFill>
              </a:rPr>
              <a:t>Marhoul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románová prvotina ovlivněna revolučními tendencemi na počátku 20. let 20. století.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Rozmarné léto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humoristická novela zachycující idylickou atmosféru lázeňského města, kterou krátce naruší příjezd kouzelníka a jeho krásné asistentky.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Markéta Lazarová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historický román z období loupeživých rytířů, jehož náplní je baladický příběh lásky zbožné </a:t>
            </a:r>
            <a:r>
              <a:rPr lang="cs-CZ" sz="2800" dirty="0"/>
              <a:t>M</a:t>
            </a:r>
            <a:r>
              <a:rPr lang="cs-CZ" sz="2800" dirty="0" smtClean="0"/>
              <a:t>arkéty k zbojníku Mikulášovi.</a:t>
            </a:r>
            <a:endParaRPr lang="cs-CZ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48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Vladislav Vančura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0" y="1133356"/>
            <a:ext cx="9144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b="1" dirty="0"/>
              <a:t>Antonín </a:t>
            </a:r>
            <a:r>
              <a:rPr lang="cs-CZ" sz="2400" b="1" dirty="0" smtClean="0"/>
              <a:t>Důra</a:t>
            </a:r>
            <a:endParaRPr lang="cs-CZ" sz="2400" b="1" dirty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Dozpívav svoji písničku, veliký Antonín složil ruce na zádech a maní dýchal na kuličku teploměru. Sloupec téměř neúplatný sotva se pohnul a Důra znamenaje tuto řádnost měl několik myšlenek, jež se vystřídaly v sledu míšených karet.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„Tento způsob léta,“ děl vposled, odvraceje se od přístroje Celsiova, „zdá se mi poněkud nešťastným. Je chladno a můj dech, jakkoliv jsem nepozřel vody, je mrazivý. Který měsíc nám zbývá, jestliže ani červen není dost vhodný, abychom pečovali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o </a:t>
            </a:r>
            <a:r>
              <a:rPr lang="cs-CZ" sz="2400" dirty="0"/>
              <a:t>zdraví a o tělesnou čistotu?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Nuže, ať je podnebí příznivé čili nic, tyto věci nesnesou odkladu.“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b="1" dirty="0" smtClean="0">
                <a:solidFill>
                  <a:srgbClr val="C00000"/>
                </a:solidFill>
              </a:rPr>
              <a:t>Pokuste se určit název díla, ze kterého je ukázka.</a:t>
            </a:r>
            <a:endParaRPr lang="cs-CZ" sz="2400" b="1" dirty="0">
              <a:solidFill>
                <a:srgbClr val="C00000"/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Vyhledejte </a:t>
            </a:r>
            <a:r>
              <a:rPr lang="cs-CZ" sz="2400" dirty="0">
                <a:solidFill>
                  <a:schemeClr val="accent2">
                    <a:lumMod val="50000"/>
                  </a:schemeClr>
                </a:solidFill>
              </a:rPr>
              <a:t>jazykové zvláštnosti Vančurovy tvorby.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Vyhledejte stylistické zvláštnosti Vančurovy tvorby.</a:t>
            </a:r>
            <a:endParaRPr lang="cs-CZ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590800" y="10668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002060"/>
                </a:solidFill>
              </a:rPr>
              <a:t>Rozmarné léto</a:t>
            </a:r>
            <a:endParaRPr lang="cs-CZ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23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Vladislav Vančura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1133356"/>
            <a:ext cx="9144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b="1" dirty="0"/>
              <a:t>Antonín Důra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Dozpívav svoji písničku, veliký Antonín složil ruce na zádech a maní dýchal na kuličku teploměru. Sloupec téměř neúplatný sotva se pohnul a Důra znamenaje tuto řádnost měl několik myšlenek, jež se vystřídaly v sledu míšených karet.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„Tento způsob léta,“ děl vposled, odvraceje se od přístroje Celsiova, „zdá se mi poněkud nešťastným. Je chladno a můj dech, jakkoliv jsem nepozřel vody, je mrazivý. Který měsíc nám zbývá, jestliže ani červen není dost vhodný, abychom pečovali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o </a:t>
            </a:r>
            <a:r>
              <a:rPr lang="cs-CZ" sz="2400" dirty="0"/>
              <a:t>zdraví a o tělesnou čistotu?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Nuže, ať je podnebí příznivé čili nic, tyto věci nesnesou odkladu.“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Pokuste se určit název díla, ze kterého je ukázka.</a:t>
            </a:r>
            <a:endParaRPr lang="cs-CZ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b="1" dirty="0" smtClean="0">
                <a:solidFill>
                  <a:srgbClr val="C00000"/>
                </a:solidFill>
              </a:rPr>
              <a:t>Vyhledejte </a:t>
            </a:r>
            <a:r>
              <a:rPr lang="cs-CZ" sz="2400" b="1" dirty="0">
                <a:solidFill>
                  <a:srgbClr val="C00000"/>
                </a:solidFill>
              </a:rPr>
              <a:t>jazykové zvláštnosti Vančurovy tvorby.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Vyhledejte stylistické zvláštnosti Vančurovy tvorby.</a:t>
            </a:r>
            <a:endParaRPr lang="cs-CZ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90800" y="10668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002060"/>
                </a:solidFill>
              </a:rPr>
              <a:t>Rozmarné léto</a:t>
            </a:r>
            <a:endParaRPr lang="cs-CZ" sz="3200" b="1" dirty="0">
              <a:solidFill>
                <a:srgbClr val="00206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0" y="1134000"/>
            <a:ext cx="9144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b="1" dirty="0"/>
              <a:t>Antonín Důra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>
                <a:solidFill>
                  <a:srgbClr val="00B050"/>
                </a:solidFill>
              </a:rPr>
              <a:t>Dozpívav</a:t>
            </a:r>
            <a:r>
              <a:rPr lang="cs-CZ" sz="2400" dirty="0"/>
              <a:t> svoji písničku, veliký Antonín složil ruce na zádech a </a:t>
            </a:r>
            <a:r>
              <a:rPr lang="cs-CZ" sz="2400" dirty="0">
                <a:solidFill>
                  <a:srgbClr val="00B050"/>
                </a:solidFill>
              </a:rPr>
              <a:t>maní</a:t>
            </a:r>
            <a:r>
              <a:rPr lang="cs-CZ" sz="2400" dirty="0"/>
              <a:t> dýchal na kuličku teploměru. </a:t>
            </a:r>
            <a:r>
              <a:rPr lang="cs-CZ" sz="2400" dirty="0">
                <a:solidFill>
                  <a:srgbClr val="00B050"/>
                </a:solidFill>
              </a:rPr>
              <a:t>Sloupec téměř neúplatný </a:t>
            </a:r>
            <a:r>
              <a:rPr lang="cs-CZ" sz="2400" dirty="0"/>
              <a:t>sotva se pohnul a Důra </a:t>
            </a:r>
            <a:r>
              <a:rPr lang="cs-CZ" sz="2400" dirty="0">
                <a:solidFill>
                  <a:srgbClr val="00B050"/>
                </a:solidFill>
              </a:rPr>
              <a:t>znamenaje</a:t>
            </a:r>
            <a:r>
              <a:rPr lang="cs-CZ" sz="2400" dirty="0"/>
              <a:t> tuto řádnost měl několik </a:t>
            </a:r>
            <a:r>
              <a:rPr lang="cs-CZ" sz="2400" dirty="0">
                <a:solidFill>
                  <a:srgbClr val="00B050"/>
                </a:solidFill>
              </a:rPr>
              <a:t>myšlenek, jež se vystřídaly v sledu míšených karet.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„Tento způsob léta,“ </a:t>
            </a:r>
            <a:r>
              <a:rPr lang="cs-CZ" sz="2400" dirty="0">
                <a:solidFill>
                  <a:srgbClr val="00B050"/>
                </a:solidFill>
              </a:rPr>
              <a:t>děl</a:t>
            </a:r>
            <a:r>
              <a:rPr lang="cs-CZ" sz="2400" dirty="0"/>
              <a:t> </a:t>
            </a:r>
            <a:r>
              <a:rPr lang="cs-CZ" sz="2400" dirty="0">
                <a:solidFill>
                  <a:srgbClr val="00B050"/>
                </a:solidFill>
              </a:rPr>
              <a:t>vposled</a:t>
            </a:r>
            <a:r>
              <a:rPr lang="cs-CZ" sz="2400" dirty="0"/>
              <a:t>, </a:t>
            </a:r>
            <a:r>
              <a:rPr lang="cs-CZ" sz="2400" dirty="0">
                <a:solidFill>
                  <a:srgbClr val="00B050"/>
                </a:solidFill>
              </a:rPr>
              <a:t>odvraceje</a:t>
            </a:r>
            <a:r>
              <a:rPr lang="cs-CZ" sz="2400" dirty="0"/>
              <a:t> </a:t>
            </a:r>
            <a:r>
              <a:rPr lang="cs-CZ" sz="2400" dirty="0">
                <a:solidFill>
                  <a:srgbClr val="00B050"/>
                </a:solidFill>
              </a:rPr>
              <a:t>se</a:t>
            </a:r>
            <a:r>
              <a:rPr lang="cs-CZ" sz="2400" dirty="0"/>
              <a:t> od </a:t>
            </a:r>
            <a:r>
              <a:rPr lang="cs-CZ" sz="2400" dirty="0">
                <a:solidFill>
                  <a:srgbClr val="00B050"/>
                </a:solidFill>
              </a:rPr>
              <a:t>přístroje Celsiova</a:t>
            </a:r>
            <a:r>
              <a:rPr lang="cs-CZ" sz="2400" dirty="0"/>
              <a:t>, „zdá se mi poněkud nešťastným. Je chladno a můj dech, jakkoliv jsem nepozřel vody, je mrazivý. Který měsíc nám zbývá, jestliže ani červen není dost vhodný, abychom pečovali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o </a:t>
            </a:r>
            <a:r>
              <a:rPr lang="cs-CZ" sz="2400" dirty="0"/>
              <a:t>zdraví a o tělesnou čistotu?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Nuže, ať je podnebí příznivé </a:t>
            </a:r>
            <a:r>
              <a:rPr lang="cs-CZ" sz="2400" dirty="0">
                <a:solidFill>
                  <a:srgbClr val="00B050"/>
                </a:solidFill>
              </a:rPr>
              <a:t>čili nic</a:t>
            </a:r>
            <a:r>
              <a:rPr lang="cs-CZ" sz="2400" dirty="0"/>
              <a:t>, tyto věci nesnesou odkladu.“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Pokuste se určit název díla, ze kterého je ukázka.</a:t>
            </a:r>
            <a:endParaRPr lang="cs-CZ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b="1" dirty="0" smtClean="0">
                <a:solidFill>
                  <a:srgbClr val="C00000"/>
                </a:solidFill>
              </a:rPr>
              <a:t>Vyhledejte </a:t>
            </a:r>
            <a:r>
              <a:rPr lang="cs-CZ" sz="2400" b="1" dirty="0">
                <a:solidFill>
                  <a:srgbClr val="C00000"/>
                </a:solidFill>
              </a:rPr>
              <a:t>jazykové zvláštnosti Vančurovy tvorby.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Vyhledejte stylistické zvláštnosti Vančurovy tvorby.</a:t>
            </a:r>
            <a:endParaRPr lang="cs-CZ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4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Vladislav Vančura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0" y="1133356"/>
            <a:ext cx="9144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b="1" dirty="0"/>
              <a:t>Antonín Důra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Dozpívav svoji písničku, veliký Antonín složil ruce na zádech a maní dýchal na kuličku teploměru. Sloupec téměř neúplatný sotva se pohnul a Důra znamenaje tuto řádnost měl několik myšlenek, jež se vystřídaly v sledu míšených karet.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„Tento způsob léta,“ děl vposled, odvraceje se od přístroje Celsiova, „zdá se mi poněkud nešťastným. Je chladno a můj dech, jakkoliv jsem nepozřel vody, je mrazivý. Který měsíc nám zbývá, jestliže ani červen není dost vhodný, abychom pečovali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o </a:t>
            </a:r>
            <a:r>
              <a:rPr lang="cs-CZ" sz="2400" dirty="0"/>
              <a:t>zdraví a o tělesnou čistotu?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Nuže, ať je podnebí příznivé čili nic, tyto věci nesnesou odkladu.“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Pokuste se určit název díla, ze kterého je ukázka.</a:t>
            </a:r>
            <a:endParaRPr lang="cs-CZ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Vyhledejte </a:t>
            </a:r>
            <a:r>
              <a:rPr lang="cs-CZ" sz="2400" dirty="0">
                <a:solidFill>
                  <a:schemeClr val="accent2">
                    <a:lumMod val="50000"/>
                  </a:schemeClr>
                </a:solidFill>
              </a:rPr>
              <a:t>jazykové zvláštnosti Vančurovy tvorby.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b="1" dirty="0" smtClean="0">
                <a:solidFill>
                  <a:srgbClr val="C00000"/>
                </a:solidFill>
              </a:rPr>
              <a:t>Vyhledejte stylistické zvláštnosti Vančurovy tvorby.</a:t>
            </a:r>
            <a:endParaRPr lang="cs-CZ" sz="2400" b="1" dirty="0">
              <a:solidFill>
                <a:srgbClr val="C0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90800" y="10668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002060"/>
                </a:solidFill>
              </a:rPr>
              <a:t>Rozmarné léto</a:t>
            </a:r>
            <a:endParaRPr lang="cs-CZ" sz="3200" b="1" dirty="0">
              <a:solidFill>
                <a:srgbClr val="00206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0" y="1134000"/>
            <a:ext cx="9144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b="1" dirty="0"/>
              <a:t>Antonín Důra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/>
              <a:t>Dozpívav svoji písničku, veliký Antonín složil ruce na zádech a maní dýchal na kuličku teploměru. Sloupec téměř neúplatný sotva se pohnul a Důra znamenaje tuto řádnost měl několik myšlenek, jež se vystřídaly v sledu míšených karet.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>
                <a:solidFill>
                  <a:srgbClr val="00B050"/>
                </a:solidFill>
              </a:rPr>
              <a:t>„Tento způsob léta,“</a:t>
            </a:r>
            <a:r>
              <a:rPr lang="cs-CZ" sz="2400" dirty="0"/>
              <a:t> děl vposled, odvraceje se od 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přístroje Celsiova</a:t>
            </a:r>
            <a:r>
              <a:rPr lang="cs-CZ" sz="2400" dirty="0"/>
              <a:t>, </a:t>
            </a:r>
            <a:r>
              <a:rPr lang="cs-CZ" sz="2400" dirty="0">
                <a:solidFill>
                  <a:srgbClr val="00B050"/>
                </a:solidFill>
              </a:rPr>
              <a:t>„zdá se mi poněkud nešťastným. Je chladno a můj dech, jakkoliv jsem nepozřel vody, je mrazivý.</a:t>
            </a:r>
            <a:r>
              <a:rPr lang="cs-CZ" sz="2400" dirty="0"/>
              <a:t> </a:t>
            </a:r>
            <a:r>
              <a:rPr lang="cs-CZ" sz="2400" dirty="0">
                <a:solidFill>
                  <a:schemeClr val="accent4">
                    <a:lumMod val="75000"/>
                  </a:schemeClr>
                </a:solidFill>
              </a:rPr>
              <a:t>Který měsíc nám zbývá, jestliže ani červen není dost vhodný, abychom pečovali </a:t>
            </a:r>
            <a:r>
              <a:rPr lang="cs-CZ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cs-CZ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cs-CZ" sz="2400" dirty="0" smtClean="0">
                <a:solidFill>
                  <a:schemeClr val="accent4">
                    <a:lumMod val="75000"/>
                  </a:schemeClr>
                </a:solidFill>
              </a:rPr>
              <a:t>o </a:t>
            </a:r>
            <a:r>
              <a:rPr lang="cs-CZ" sz="2400" dirty="0">
                <a:solidFill>
                  <a:schemeClr val="accent4">
                    <a:lumMod val="75000"/>
                  </a:schemeClr>
                </a:solidFill>
              </a:rPr>
              <a:t>zdraví a o tělesnou čistotu?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2400" dirty="0">
                <a:solidFill>
                  <a:srgbClr val="00B050"/>
                </a:solidFill>
              </a:rPr>
              <a:t>Nuže, ať je podnebí příznivé čili nic, tyto věci nesnesou odkladu.“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Pokuste se určit název díla, ze kterého je ukázka.</a:t>
            </a:r>
            <a:endParaRPr lang="cs-CZ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dirty="0" smtClean="0">
                <a:solidFill>
                  <a:schemeClr val="accent2">
                    <a:lumMod val="50000"/>
                  </a:schemeClr>
                </a:solidFill>
              </a:rPr>
              <a:t>Vyhledejte </a:t>
            </a:r>
            <a:r>
              <a:rPr lang="cs-CZ" sz="2400" dirty="0">
                <a:solidFill>
                  <a:schemeClr val="accent2">
                    <a:lumMod val="50000"/>
                  </a:schemeClr>
                </a:solidFill>
              </a:rPr>
              <a:t>jazykové zvláštnosti Vančurovy tvorby.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cs-CZ" sz="2400" b="1" dirty="0" smtClean="0">
                <a:solidFill>
                  <a:srgbClr val="C00000"/>
                </a:solidFill>
              </a:rPr>
              <a:t>Vyhledejte stylistické zvláštnosti Vančurovy tvorby.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08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1227</TotalTime>
  <Words>861</Words>
  <Application>Microsoft Office PowerPoint</Application>
  <PresentationFormat>Předvádění na obrazovce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125</cp:revision>
  <cp:lastPrinted>1601-01-01T00:00:00Z</cp:lastPrinted>
  <dcterms:created xsi:type="dcterms:W3CDTF">2013-06-25T23:31:44Z</dcterms:created>
  <dcterms:modified xsi:type="dcterms:W3CDTF">2014-05-03T15:58:12Z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