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74" r:id="rId6"/>
    <p:sldId id="275" r:id="rId7"/>
    <p:sldId id="276" r:id="rId8"/>
    <p:sldId id="278" r:id="rId9"/>
    <p:sldId id="279" r:id="rId10"/>
    <p:sldId id="280" r:id="rId11"/>
    <p:sldId id="281" r:id="rId12"/>
    <p:sldId id="282" r:id="rId13"/>
    <p:sldId id="269" r:id="rId14"/>
    <p:sldId id="260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118909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VY_32_INOVACE_306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století/Německá meziválečná próza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Listopad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próza, 1. světová válka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antifašismus, antimilitarismus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Heinrich Mann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(1871 - 1950)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Důsledný humanista a zastánce demokracie, rozhodně vystupoval proti válečnému vraždění. Po nástupu Hitlera odešel do emigrace.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Dílo: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Profesor Neřád;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Císařství (trilogie).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15084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Thomas Mann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1875 - 1955)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Nositel Nobelovy ceny, za 1. světové války měl nacionalistické názory, později se přiklonil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k </a:t>
            </a:r>
            <a:r>
              <a:rPr lang="cs-CZ" sz="2800" dirty="0" smtClean="0"/>
              <a:t>demokracii. Po nástupu Hitlera odešel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do </a:t>
            </a:r>
            <a:r>
              <a:rPr lang="cs-CZ" sz="2800" dirty="0" smtClean="0"/>
              <a:t>emigrace.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Dílo: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Kouzelný vrch;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Mário a kouzelník;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Josef a bratři jeho.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76184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Německá meziválečná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próza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2743200"/>
            <a:ext cx="4191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/>
              <a:t>Profesor Neřád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Na </a:t>
            </a:r>
            <a:r>
              <a:rPr lang="cs-CZ" sz="2400" dirty="0"/>
              <a:t>západní frontě </a:t>
            </a:r>
            <a:r>
              <a:rPr lang="cs-CZ" sz="2400" dirty="0" smtClean="0"/>
              <a:t>klid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Čekárna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Kouzelný vrch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Velká </a:t>
            </a:r>
            <a:r>
              <a:rPr lang="cs-CZ" sz="2400" dirty="0"/>
              <a:t>válka bílých </a:t>
            </a:r>
            <a:r>
              <a:rPr lang="cs-CZ" sz="2400" dirty="0" smtClean="0"/>
              <a:t>mužů</a:t>
            </a:r>
            <a:endParaRPr lang="cs-CZ" sz="24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5680364" y="2743200"/>
            <a:ext cx="34636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/>
              <a:t>Thomas Mann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Arnold  </a:t>
            </a:r>
            <a:r>
              <a:rPr lang="cs-CZ" sz="2400" dirty="0" err="1" smtClean="0"/>
              <a:t>Zweig</a:t>
            </a:r>
            <a:endParaRPr lang="cs-CZ" sz="24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/>
              <a:t>Lion </a:t>
            </a:r>
            <a:r>
              <a:rPr lang="cs-CZ" sz="2400" dirty="0" err="1" smtClean="0"/>
              <a:t>Feuchtwanger</a:t>
            </a:r>
            <a:endParaRPr lang="cs-CZ" sz="24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/>
              <a:t>Erich Maria </a:t>
            </a:r>
            <a:r>
              <a:rPr lang="cs-CZ" sz="2400" dirty="0" err="1"/>
              <a:t>Remarque</a:t>
            </a:r>
            <a:endParaRPr lang="cs-CZ" sz="240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Heinrich Mann</a:t>
            </a:r>
          </a:p>
        </p:txBody>
      </p:sp>
      <p:cxnSp>
        <p:nvCxnSpPr>
          <p:cNvPr id="5" name="Přímá spojnice se šipkou 4"/>
          <p:cNvCxnSpPr/>
          <p:nvPr/>
        </p:nvCxnSpPr>
        <p:spPr bwMode="auto">
          <a:xfrm>
            <a:off x="3352800" y="2971800"/>
            <a:ext cx="2327564" cy="26670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cxnSp>
        <p:nvCxnSpPr>
          <p:cNvPr id="7" name="Přímá spojnice se šipkou 6"/>
          <p:cNvCxnSpPr/>
          <p:nvPr/>
        </p:nvCxnSpPr>
        <p:spPr bwMode="auto">
          <a:xfrm>
            <a:off x="3352800" y="3657600"/>
            <a:ext cx="2209800" cy="13716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cxnSp>
        <p:nvCxnSpPr>
          <p:cNvPr id="9" name="Přímá spojnice se šipkou 8"/>
          <p:cNvCxnSpPr/>
          <p:nvPr/>
        </p:nvCxnSpPr>
        <p:spPr bwMode="auto">
          <a:xfrm>
            <a:off x="3352800" y="4343400"/>
            <a:ext cx="22098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cxnSp>
        <p:nvCxnSpPr>
          <p:cNvPr id="11" name="Přímá spojnice se šipkou 10"/>
          <p:cNvCxnSpPr/>
          <p:nvPr/>
        </p:nvCxnSpPr>
        <p:spPr bwMode="auto">
          <a:xfrm flipV="1">
            <a:off x="3276600" y="2971800"/>
            <a:ext cx="2286000" cy="20574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cxnSp>
        <p:nvCxnSpPr>
          <p:cNvPr id="13" name="Přímá spojnice se šipkou 12"/>
          <p:cNvCxnSpPr/>
          <p:nvPr/>
        </p:nvCxnSpPr>
        <p:spPr bwMode="auto">
          <a:xfrm flipV="1">
            <a:off x="3352800" y="3657600"/>
            <a:ext cx="2209800" cy="19812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08346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Díla německých spisovatelů vznikají ve velmi složitých podmínkách poválečného Německa, </a:t>
            </a:r>
            <a:br>
              <a:rPr lang="cs-CZ" sz="2800" dirty="0" smtClean="0"/>
            </a:br>
            <a:r>
              <a:rPr lang="cs-CZ" sz="2800" dirty="0" smtClean="0"/>
              <a:t>a proto podávají velmi rozmanitý obraz historie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i </a:t>
            </a:r>
            <a:r>
              <a:rPr lang="cs-CZ" sz="2800" dirty="0" smtClean="0"/>
              <a:t>současnosti. Většina autorů pak byla nucena pro své politické přesvědčení odejít do emigrace.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PROKOP, Vladimír. </a:t>
            </a:r>
            <a:r>
              <a:rPr lang="cs-CZ" sz="2000" i="1" dirty="0" smtClean="0"/>
              <a:t>Přehled světové literatury 20. století: pro výuku literatury na středních školách</a:t>
            </a:r>
            <a:r>
              <a:rPr lang="cs-CZ" sz="2000" dirty="0" smtClean="0"/>
              <a:t> [</a:t>
            </a:r>
            <a:r>
              <a:rPr lang="cs-CZ" sz="2000" dirty="0" err="1" smtClean="0"/>
              <a:t>skriptum</a:t>
            </a:r>
            <a:r>
              <a:rPr lang="cs-CZ" sz="2000" dirty="0" smtClean="0"/>
              <a:t>]. 1. vydání. Sokolov: O.K. - Soft, 2001, 68 s. [cit. 20.10.2013].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KUDĚLKA</a:t>
            </a:r>
            <a:r>
              <a:rPr lang="cs-CZ" sz="2000" dirty="0"/>
              <a:t>, Viktor a František HOLEŠOVSKÝ. </a:t>
            </a:r>
            <a:r>
              <a:rPr lang="cs-CZ" sz="2000" i="1" dirty="0"/>
              <a:t>MALÝ LABYRINT LITERATURY</a:t>
            </a:r>
            <a:r>
              <a:rPr lang="cs-CZ" sz="2000" dirty="0"/>
              <a:t>. Brno: Albatros, 1983, 600 s. 13-250-KMČ-83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</a:t>
            </a:r>
            <a:r>
              <a:rPr lang="cs-CZ" sz="2000" i="1" dirty="0"/>
              <a:t>Literatura v kostce: pro střední školy</a:t>
            </a:r>
            <a:r>
              <a:rPr lang="cs-CZ" sz="2000" dirty="0"/>
              <a:t>. 4. vyd. Havlíčkův Brod: Fragment, 2004, 88 s. ISBN 80-720-0965-6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Vysvětluje hlavní znaky německé spisovatelské generace mezi dvěma světovými válkami, která měla zcela odlišné zázemí, než tomu bylo v jiných zemích.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6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přiřadí žáci dílům jejich autory, po kliknutí se zobrazí správné řešení.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Německá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meziválečná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próza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600200"/>
            <a:ext cx="8610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Německá meziválečná próza se vyvíjela ve specifických společensko-politických podmínkách: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krize po prohrané válce;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nástup fašismu;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rasistické zákony;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pronásledování nepohodlných autorů;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emigrace.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Německá meziválečná próza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447800"/>
            <a:ext cx="8839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představitelé: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Erich Maria </a:t>
            </a:r>
            <a:r>
              <a:rPr lang="cs-CZ" sz="2800" dirty="0" err="1" smtClean="0"/>
              <a:t>Remarque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Arnold  </a:t>
            </a:r>
            <a:r>
              <a:rPr lang="cs-CZ" sz="2800" dirty="0" err="1" smtClean="0"/>
              <a:t>Zweig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Lion </a:t>
            </a:r>
            <a:r>
              <a:rPr lang="cs-CZ" sz="2800" dirty="0" err="1" smtClean="0"/>
              <a:t>Feuchtwanger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bratři Mannové.</a:t>
            </a:r>
          </a:p>
        </p:txBody>
      </p:sp>
    </p:spTree>
    <p:extLst>
      <p:ext uri="{BB962C8B-B14F-4D97-AF65-F5344CB8AC3E}">
        <p14:creationId xmlns:p14="http://schemas.microsoft.com/office/powerpoint/2010/main" val="11439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Erich Maria </a:t>
            </a:r>
            <a:r>
              <a:rPr lang="cs-CZ" sz="4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Remarque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(1898 - 1970)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Spisovatel, učitel, automobilový závodník, antimilitarista, antifašista.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 </a:t>
            </a:r>
            <a:r>
              <a:rPr lang="cs-CZ" sz="2800" dirty="0" smtClean="0"/>
              <a:t>18-ti </a:t>
            </a:r>
            <a:r>
              <a:rPr lang="cs-CZ" sz="2800" dirty="0" smtClean="0"/>
              <a:t>letech odveden na frontu, po válce střídal povolání.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Ve 30. letech odchází do Švýcarska.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 roce 1939 emigruje do USA.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6061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Erich Maria </a:t>
            </a:r>
            <a:r>
              <a:rPr lang="cs-CZ" sz="4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Remarque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(1898 - 1970)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Znaky jeho tvorby: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přitažlivý námět;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napínavost děje;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hlavní hrdinové - vojáci, vracející se z války nebo emigranti před fašismem - jsou vykresleni věrohodně;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šablonovité příběhy;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schematismus.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53803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Erich Maria </a:t>
            </a:r>
            <a:r>
              <a:rPr lang="cs-CZ" sz="4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Remarque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(1898 - 1970)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Dílo: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Na západní frontě klid (1929);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Cesta zpátky (1931);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Tři kamarádi (1938);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Vítězný oblouk (1946);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Čas žít, čas umírat (1954).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9208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Arnold  </a:t>
            </a: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Zweig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(1887 - 1968)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Před nacismem odešel do Palestiny.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Dílo: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Velká válka bílých mužů (románový cyklus);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Spor o seržanta Gríšu (1. díl).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13265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Lion </a:t>
            </a: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Feuchtwanger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(1884 - 1958)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Židovský spisovatel, musel opustit </a:t>
            </a:r>
            <a:r>
              <a:rPr lang="cs-CZ" sz="2800" dirty="0"/>
              <a:t>N</a:t>
            </a:r>
            <a:r>
              <a:rPr lang="cs-CZ" sz="2800" dirty="0" smtClean="0"/>
              <a:t>ěmecko v roce 1933 a přes Francii emigroval do USA.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Dílo: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Čekárna (trilogie);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Židovská válka.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10895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1052</TotalTime>
  <Words>426</Words>
  <Application>Microsoft Office PowerPoint</Application>
  <PresentationFormat>Předvádění na obrazovce (4:3)</PresentationFormat>
  <Paragraphs>92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121</cp:revision>
  <cp:lastPrinted>1601-01-01T00:00:00Z</cp:lastPrinted>
  <dcterms:created xsi:type="dcterms:W3CDTF">2013-06-25T23:31:44Z</dcterms:created>
  <dcterms:modified xsi:type="dcterms:W3CDTF">2014-05-03T15:20:39Z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