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74" r:id="rId7"/>
    <p:sldId id="282" r:id="rId8"/>
    <p:sldId id="284" r:id="rId9"/>
    <p:sldId id="278" r:id="rId10"/>
    <p:sldId id="283" r:id="rId11"/>
    <p:sldId id="285" r:id="rId12"/>
    <p:sldId id="286" r:id="rId13"/>
    <p:sldId id="280" r:id="rId14"/>
    <p:sldId id="287" r:id="rId15"/>
    <p:sldId id="288" r:id="rId16"/>
    <p:sldId id="289" r:id="rId17"/>
    <p:sldId id="290" r:id="rId18"/>
    <p:sldId id="269" r:id="rId19"/>
    <p:sldId id="26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30180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VY_32_INOVACE_317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Literatura 1. poloviny 20. století/Česká meziválečná próza - Pražská německá literatura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Únor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Praha, němčina, židovství, existencionalismus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Gustav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Meyrink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(1868 - 1932)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Spisovatel, který dokázal vystihnout tajemnou atmosféru magické Prahy. Jeho dílo má dvě základní roviny: mystickou a pak </a:t>
            </a:r>
            <a:r>
              <a:rPr lang="cs-CZ" sz="2800" dirty="0" smtClean="0"/>
              <a:t>sarkasmus</a:t>
            </a:r>
            <a:r>
              <a:rPr lang="cs-CZ" sz="2800" dirty="0" smtClean="0"/>
              <a:t>, ironii </a:t>
            </a:r>
            <a:br>
              <a:rPr lang="cs-CZ" sz="2800" dirty="0" smtClean="0"/>
            </a:br>
            <a:r>
              <a:rPr lang="cs-CZ" sz="2800" dirty="0" smtClean="0"/>
              <a:t>a groteskno.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Golem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hlavní hrdina se záhadně vrací zpět v čase a stává se účastníkem událostí kolem znovuobjevení Golema, dostane se do vězení, zažije řadu </a:t>
            </a:r>
            <a:r>
              <a:rPr lang="cs-CZ" sz="2800" dirty="0" smtClean="0"/>
              <a:t>strastí, </a:t>
            </a:r>
            <a:r>
              <a:rPr lang="cs-CZ" sz="2800" dirty="0" smtClean="0"/>
              <a:t>aby se nakonec probudil jako neznámý cizinec </a:t>
            </a:r>
            <a:br>
              <a:rPr lang="cs-CZ" sz="2800" dirty="0" smtClean="0"/>
            </a:br>
            <a:r>
              <a:rPr lang="cs-CZ" sz="2800" dirty="0" smtClean="0"/>
              <a:t>v jakémsi hotelu.</a:t>
            </a:r>
          </a:p>
        </p:txBody>
      </p:sp>
    </p:spTree>
    <p:extLst>
      <p:ext uri="{BB962C8B-B14F-4D97-AF65-F5344CB8AC3E}">
        <p14:creationId xmlns:p14="http://schemas.microsoft.com/office/powerpoint/2010/main" val="15056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Egon Erwin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Kisch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(1885 - 1948)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2400" y="2133600"/>
            <a:ext cx="8915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Pražský reportér v německých novinách přezdívaný „zuřivý reportér“, vyznával po celý život krédo „být při tom“. Jeho reportáže jsou psány s lehkostí a elegancí, </a:t>
            </a:r>
            <a:br>
              <a:rPr lang="cs-CZ" sz="2800" dirty="0" smtClean="0"/>
            </a:br>
            <a:r>
              <a:rPr lang="cs-CZ" sz="2800" dirty="0" smtClean="0"/>
              <a:t>s nadhledem, mají sílu bezprostředního zážitku. </a:t>
            </a:r>
            <a:r>
              <a:rPr lang="cs-CZ" sz="2800" dirty="0" smtClean="0"/>
              <a:t>Nevyhýbal </a:t>
            </a:r>
            <a:r>
              <a:rPr lang="cs-CZ" sz="2800" dirty="0" smtClean="0"/>
              <a:t>se žádnému prostředí, byl znalcem pražského podsvětí a současně přítelem pasáků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 smtClean="0"/>
              <a:t>prostitutek.</a:t>
            </a:r>
          </a:p>
        </p:txBody>
      </p:sp>
    </p:spTree>
    <p:extLst>
      <p:ext uri="{BB962C8B-B14F-4D97-AF65-F5344CB8AC3E}">
        <p14:creationId xmlns:p14="http://schemas.microsoft.com/office/powerpoint/2010/main" val="40967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Egon Erwin </a:t>
            </a: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Kisch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(1885 - 1948)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2400" y="2133600"/>
            <a:ext cx="8915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Caři, popi, bolševici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/>
              <a:t>- </a:t>
            </a:r>
            <a:r>
              <a:rPr lang="cs-CZ" sz="2800" dirty="0" smtClean="0"/>
              <a:t>reportáže z cest zaměřené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na </a:t>
            </a:r>
            <a:r>
              <a:rPr lang="cs-CZ" sz="2800" dirty="0" smtClean="0"/>
              <a:t>aktuální politické události v Rusku.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Pražský pitaval </a:t>
            </a:r>
            <a:r>
              <a:rPr lang="cs-CZ" sz="2800" dirty="0" smtClean="0"/>
              <a:t>- soubor nadčasově pojatých kriminálních případů.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Prašná brána </a:t>
            </a:r>
            <a:r>
              <a:rPr lang="cs-CZ" sz="2800" dirty="0" smtClean="0"/>
              <a:t>- literární reportáž na pomezí literatury faktu (non fiction) a literatury umělecké </a:t>
            </a:r>
            <a:r>
              <a:rPr lang="cs-CZ" sz="2800" dirty="0" smtClean="0"/>
              <a:t>čerpající </a:t>
            </a:r>
            <a:r>
              <a:rPr lang="cs-CZ" sz="2800" dirty="0" smtClean="0"/>
              <a:t>náměty z rodné Prahy.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335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Prašná brána </a:t>
            </a:r>
            <a:r>
              <a:rPr lang="cs-CZ" sz="2400" b="1" dirty="0"/>
              <a:t>(Egon Erwin </a:t>
            </a:r>
            <a:r>
              <a:rPr lang="cs-CZ" sz="2400" b="1" dirty="0" err="1"/>
              <a:t>Kisch</a:t>
            </a:r>
            <a:r>
              <a:rPr lang="cs-CZ" sz="2400" b="1" dirty="0"/>
              <a:t>)</a:t>
            </a:r>
            <a:endParaRPr lang="cs-CZ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Je hodina střídání směn. Část města jde spát, část se probouzí. Ještě je dost času k snídani a už je vidět na ulicích starost o oběd.</a:t>
            </a:r>
            <a:r>
              <a:rPr lang="cs-CZ" sz="2400" dirty="0"/>
              <a:t> </a:t>
            </a:r>
            <a:r>
              <a:rPr lang="cs-CZ" sz="2400" dirty="0" smtClean="0"/>
              <a:t>Dlouhý řetěz venkovských povozů s drůbeží. Vozíky, do kterých jsou zapřaženi psi, plné okurek, ohromné košatiny s hlávkovým zelím a salátem, bíle vozy parních mlékáren, sedláci s trakaři a kárami zeleniny, staré báby s houbami, jahodami a jinými lesními plody chvátají na Staré Město. Přinášejí „břichu Prahy“ své obětní dary.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200" y="5486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Jaké jsou základní znaky reportáže?</a:t>
            </a:r>
          </a:p>
        </p:txBody>
      </p:sp>
    </p:spTree>
    <p:extLst>
      <p:ext uri="{BB962C8B-B14F-4D97-AF65-F5344CB8AC3E}">
        <p14:creationId xmlns:p14="http://schemas.microsoft.com/office/powerpoint/2010/main" val="2139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Prašná brána </a:t>
            </a:r>
            <a:r>
              <a:rPr lang="cs-CZ" sz="2400" b="1" dirty="0"/>
              <a:t>(Egon Erwin </a:t>
            </a:r>
            <a:r>
              <a:rPr lang="cs-CZ" sz="2400" b="1" dirty="0" err="1"/>
              <a:t>Kisch</a:t>
            </a:r>
            <a:r>
              <a:rPr lang="cs-CZ" sz="2400" b="1" dirty="0"/>
              <a:t>)</a:t>
            </a:r>
            <a:endParaRPr lang="cs-CZ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Je hodina střídání směn. Část města jde spát, část se probouzí. Ještě je dost času k snídani a už je vidět na ulicích starost o oběd.</a:t>
            </a:r>
            <a:r>
              <a:rPr lang="cs-CZ" sz="2400" dirty="0"/>
              <a:t> </a:t>
            </a:r>
            <a:r>
              <a:rPr lang="cs-CZ" sz="2400" dirty="0" smtClean="0"/>
              <a:t>Dlouhý řetěz venkovských povozů s drůbeží. Vozíky, do kterých jsou zapřaženi psi, plné okurek, ohromné košatiny s hlávkovým zelím a salátem, bíle vozy parních mlékáren, sedláci s trakaři a kárami zeleniny, staré báby s houbami, jahodami a jinými lesními plody chvátají na Staré Město. Přinášejí „břichu Prahy“ své obětní dary.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200" y="54864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Jaké jsou základní znaky reportáže?</a:t>
            </a:r>
          </a:p>
          <a:p>
            <a:r>
              <a:rPr lang="cs-CZ" sz="2400" b="1" dirty="0" smtClean="0">
                <a:solidFill>
                  <a:srgbClr val="008000"/>
                </a:solidFill>
              </a:rPr>
              <a:t>Očité svědectví autora, „přímý přenos“, živé a zajímavé vylíčení skutečnosti, smíšenost útvarů.</a:t>
            </a:r>
          </a:p>
        </p:txBody>
      </p:sp>
    </p:spTree>
    <p:extLst>
      <p:ext uri="{BB962C8B-B14F-4D97-AF65-F5344CB8AC3E}">
        <p14:creationId xmlns:p14="http://schemas.microsoft.com/office/powerpoint/2010/main" val="179174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Prašná brána </a:t>
            </a:r>
            <a:r>
              <a:rPr lang="cs-CZ" sz="2400" b="1" dirty="0"/>
              <a:t>(Egon Erwin </a:t>
            </a:r>
            <a:r>
              <a:rPr lang="cs-CZ" sz="2400" b="1" dirty="0" err="1"/>
              <a:t>Kisch</a:t>
            </a:r>
            <a:r>
              <a:rPr lang="cs-CZ" sz="2400" b="1" dirty="0"/>
              <a:t>)</a:t>
            </a:r>
            <a:endParaRPr lang="cs-CZ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Je hodina střídání směn. Část města jde spát, část se probouzí. Ještě je dost času k snídani a už je vidět na ulicích starost o oběd.</a:t>
            </a:r>
            <a:r>
              <a:rPr lang="cs-CZ" sz="2400" dirty="0"/>
              <a:t> </a:t>
            </a:r>
            <a:r>
              <a:rPr lang="cs-CZ" sz="2400" dirty="0" smtClean="0"/>
              <a:t>Dlouhý řetěz venkovských povozů s drůbeží. Vozíky, do kterých jsou zapřaženi psi, plné okurek, ohromné košatiny s hlávkovým zelím a salátem, bíle vozy parních mlékáren, sedláci s trakaři a kárami zeleniny, staré báby s houbami, jahodami a jinými lesními plody chvátají na Staré Město. Přinášejí „břichu Prahy“ své obětní dary.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200" y="5486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2) Doložte originálnost Kischova stylu (slovní zásoba, syntax).</a:t>
            </a:r>
          </a:p>
        </p:txBody>
      </p:sp>
    </p:spTree>
    <p:extLst>
      <p:ext uri="{BB962C8B-B14F-4D97-AF65-F5344CB8AC3E}">
        <p14:creationId xmlns:p14="http://schemas.microsoft.com/office/powerpoint/2010/main" val="22815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Prašná brána </a:t>
            </a:r>
            <a:r>
              <a:rPr lang="cs-CZ" sz="2400" b="1" dirty="0"/>
              <a:t>(Egon Erwin </a:t>
            </a:r>
            <a:r>
              <a:rPr lang="cs-CZ" sz="2400" b="1" dirty="0" err="1"/>
              <a:t>Kisch</a:t>
            </a:r>
            <a:r>
              <a:rPr lang="cs-CZ" sz="2400" b="1" dirty="0"/>
              <a:t>)</a:t>
            </a:r>
            <a:endParaRPr lang="cs-CZ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70C0"/>
                </a:solidFill>
              </a:rPr>
              <a:t>Je hodina střídání směn</a:t>
            </a:r>
            <a:r>
              <a:rPr lang="cs-CZ" sz="2400" dirty="0" smtClean="0">
                <a:solidFill>
                  <a:srgbClr val="7030A0"/>
                </a:solidFill>
              </a:rPr>
              <a:t>. </a:t>
            </a:r>
            <a:r>
              <a:rPr lang="cs-CZ" sz="2400" dirty="0" smtClean="0">
                <a:solidFill>
                  <a:srgbClr val="008000"/>
                </a:solidFill>
              </a:rPr>
              <a:t>Část města jde spát, část se probouzí</a:t>
            </a:r>
            <a:r>
              <a:rPr lang="cs-CZ" sz="2400" dirty="0" smtClean="0"/>
              <a:t>. Ještě je dost času k snídani a už je vidět na ulicích starost o oběd.</a:t>
            </a:r>
            <a:r>
              <a:rPr lang="cs-CZ" sz="2400" dirty="0"/>
              <a:t> </a:t>
            </a:r>
            <a:r>
              <a:rPr lang="cs-CZ" sz="2400" dirty="0" smtClean="0">
                <a:solidFill>
                  <a:srgbClr val="008000"/>
                </a:solidFill>
              </a:rPr>
              <a:t>Dlouhý řetěz venkovských povozů s drůbeží</a:t>
            </a:r>
            <a:r>
              <a:rPr lang="cs-CZ" sz="2400" dirty="0" smtClean="0"/>
              <a:t>. </a:t>
            </a:r>
            <a:r>
              <a:rPr lang="cs-CZ" sz="2400" dirty="0" smtClean="0">
                <a:solidFill>
                  <a:srgbClr val="7030A0"/>
                </a:solidFill>
              </a:rPr>
              <a:t>Vozíky</a:t>
            </a:r>
            <a:r>
              <a:rPr lang="cs-CZ" sz="2400" dirty="0" smtClean="0"/>
              <a:t>, do kterých jsou zapřaženi psi, plné okurek, ohromné </a:t>
            </a:r>
            <a:r>
              <a:rPr lang="cs-CZ" sz="2400" dirty="0" smtClean="0">
                <a:solidFill>
                  <a:srgbClr val="7030A0"/>
                </a:solidFill>
              </a:rPr>
              <a:t>košatiny</a:t>
            </a:r>
            <a:r>
              <a:rPr lang="cs-CZ" sz="2400" dirty="0" smtClean="0"/>
              <a:t> s hlávkovým zelím a salátem, bíle </a:t>
            </a:r>
            <a:r>
              <a:rPr lang="cs-CZ" sz="2400" dirty="0" smtClean="0">
                <a:solidFill>
                  <a:srgbClr val="7030A0"/>
                </a:solidFill>
              </a:rPr>
              <a:t>vozy </a:t>
            </a:r>
            <a:r>
              <a:rPr lang="cs-CZ" sz="2400" dirty="0" smtClean="0"/>
              <a:t>parních mlékáren, sedláci </a:t>
            </a:r>
            <a:r>
              <a:rPr lang="cs-CZ" sz="2400" dirty="0" smtClean="0">
                <a:solidFill>
                  <a:srgbClr val="7030A0"/>
                </a:solidFill>
              </a:rPr>
              <a:t>s trakaři</a:t>
            </a:r>
            <a:r>
              <a:rPr lang="cs-CZ" sz="2400" dirty="0" smtClean="0"/>
              <a:t> a </a:t>
            </a:r>
            <a:r>
              <a:rPr lang="cs-CZ" sz="2400" dirty="0" smtClean="0">
                <a:solidFill>
                  <a:srgbClr val="7030A0"/>
                </a:solidFill>
              </a:rPr>
              <a:t>kárami</a:t>
            </a:r>
            <a:r>
              <a:rPr lang="cs-CZ" sz="2400" dirty="0" smtClean="0"/>
              <a:t> zeleniny, staré báby s houbami, jahodami a jinými lesními plody chvátají na Staré Město. Přinášejí „</a:t>
            </a:r>
            <a:r>
              <a:rPr lang="cs-CZ" sz="2400" dirty="0" smtClean="0">
                <a:solidFill>
                  <a:srgbClr val="0070C0"/>
                </a:solidFill>
              </a:rPr>
              <a:t>břichu Prahy</a:t>
            </a:r>
            <a:r>
              <a:rPr lang="cs-CZ" sz="2400" dirty="0" smtClean="0"/>
              <a:t>“ své </a:t>
            </a:r>
            <a:r>
              <a:rPr lang="cs-CZ" sz="2400" dirty="0" smtClean="0">
                <a:solidFill>
                  <a:srgbClr val="0070C0"/>
                </a:solidFill>
              </a:rPr>
              <a:t>obětní dary</a:t>
            </a:r>
            <a:r>
              <a:rPr lang="cs-CZ" sz="2400" dirty="0" smtClean="0"/>
              <a:t>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200" y="5486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2) Doložte originálnost Kischova stylu (slovní zásoba, syntax).</a:t>
            </a:r>
          </a:p>
        </p:txBody>
      </p:sp>
    </p:spTree>
    <p:extLst>
      <p:ext uri="{BB962C8B-B14F-4D97-AF65-F5344CB8AC3E}">
        <p14:creationId xmlns:p14="http://schemas.microsoft.com/office/powerpoint/2010/main" val="302919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0" y="205740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Prašná brána </a:t>
            </a:r>
            <a:r>
              <a:rPr lang="cs-CZ" sz="2400" b="1" dirty="0"/>
              <a:t>(Egon Erwin </a:t>
            </a:r>
            <a:r>
              <a:rPr lang="cs-CZ" sz="2400" b="1" dirty="0" err="1"/>
              <a:t>Kisch</a:t>
            </a:r>
            <a:r>
              <a:rPr lang="cs-CZ" sz="2400" b="1" dirty="0"/>
              <a:t>)</a:t>
            </a:r>
            <a:endParaRPr lang="cs-CZ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Je hodina střídání směn. Část města jde spát, část se probouzí. Ještě je dost času k snídani a už je vidět na ulicích starost o oběd.</a:t>
            </a:r>
            <a:r>
              <a:rPr lang="cs-CZ" sz="2400" dirty="0"/>
              <a:t> </a:t>
            </a:r>
            <a:r>
              <a:rPr lang="cs-CZ" sz="2400" dirty="0" smtClean="0"/>
              <a:t>Dlouhý řetěz venkovských povozů s drůbeží. Vozíky, do kterých jsou zapřaženi psi, plné okurek, ohromné košatiny s hlávkovým zelím a salátem, bíle vozy parních mlékáren, sedláci s trakaři a kárami zeleniny, staré báby s houbami, jahodami a jinými lesními plody chvátají na Staré Město. Přinášejí „břichu Prahy“ své obětní dary.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200" y="5486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3</a:t>
            </a:r>
            <a:r>
              <a:rPr lang="cs-CZ" sz="2400" b="1" dirty="0" smtClean="0">
                <a:solidFill>
                  <a:srgbClr val="C00000"/>
                </a:solidFill>
              </a:rPr>
              <a:t>) Proč byl autor nazýván „zuřivým reportérem“?</a:t>
            </a:r>
          </a:p>
        </p:txBody>
      </p:sp>
    </p:spTree>
    <p:extLst>
      <p:ext uri="{BB962C8B-B14F-4D97-AF65-F5344CB8AC3E}">
        <p14:creationId xmlns:p14="http://schemas.microsoft.com/office/powerpoint/2010/main" val="245439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Pražská německá literatura je svébytnou součástí německé i české literatury. Jde o tvorbu autorů, vesměs židovského původu spojených místem narození a působením s Prahou a českou kulturou.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</a:t>
            </a:r>
            <a:r>
              <a:rPr lang="cs-CZ" sz="2000" i="1" dirty="0"/>
              <a:t>Literatura v kostce: pro střední školy</a:t>
            </a:r>
            <a:r>
              <a:rPr lang="cs-CZ" sz="2000" dirty="0"/>
              <a:t>. 4. vyd. Havlíčkův Brod: Fragment, 2004, 88 s. ISBN 80-720-0965-6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HÁNOVÁ, Eva, Eleonora JEŘÁBKOVÁ, Lenka KLUSÁČKOVÁ, Jana KOŠULANOVÁ, Barbora MAKVARTOVÁ a Jaroslava PRŮDKOVÁ. </a:t>
            </a:r>
            <a:r>
              <a:rPr lang="cs-CZ" sz="2000" i="1" dirty="0"/>
              <a:t>Odmaturuj! z literatury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c2002, 184 s. ISBN 80-862-8537-5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Čítanka III. k Literatuře v kostce</a:t>
            </a:r>
            <a:r>
              <a:rPr lang="cs-CZ" sz="2000" dirty="0"/>
              <a:t>. Vyd. 1. Havlíčkův Brod: Fragment, c2000, 239 s. V kostce. ISBN 80-720-0384-4.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PROKOP, Vladimír. </a:t>
            </a:r>
            <a:r>
              <a:rPr lang="cs-CZ" sz="2000" i="1" dirty="0"/>
              <a:t>Přehled české literatury 20. století: pro výuku literatury na středních školách</a:t>
            </a:r>
            <a:r>
              <a:rPr lang="cs-CZ" sz="2000" dirty="0"/>
              <a:t>. Sokolov: O.K. - Soft, 1998, 82 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představuje svébytnou součást německé i české literatury, její hlavní představitele a témata.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850892"/>
            <a:ext cx="83058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nejdříve svými slovy definují znaky reportáže, po kliknutí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/>
            </a:r>
            <a:br>
              <a:rPr lang="cs-CZ" sz="2000" dirty="0" smtClean="0">
                <a:latin typeface="Times New Roman" pitchFamily="18" charset="0"/>
                <a:ea typeface="Calibri" pitchFamily="34" charset="0"/>
              </a:rPr>
            </a:b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jim zobrazí správné odpovědi, poté v ukázce vyhledávají jazykové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/>
            </a:r>
            <a:br>
              <a:rPr lang="cs-CZ" sz="2000" dirty="0" smtClean="0">
                <a:latin typeface="Times New Roman" pitchFamily="18" charset="0"/>
                <a:ea typeface="Calibri" pitchFamily="34" charset="0"/>
              </a:rPr>
            </a:b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stylistické zvláštnosti Kischova projevu, které se následně po kliknutí zvýrazní. A nakonec se zamyslí nad tím proč Kischovi říkají „zuřivý reportér“.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literatura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21566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Pražská německá literatura patří do kontextu literatury světové, ale rovněž české. Její autoři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se </a:t>
            </a:r>
            <a:r>
              <a:rPr lang="cs-CZ" sz="2800" dirty="0" smtClean="0"/>
              <a:t>u nás narodili, žili tu část života, považovali naší zem za vlast. Jejich převážně židovský původ vnesl do našeho písemnictví originální a jedinečné prvky.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literatura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05917"/>
            <a:ext cx="8610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svérázné vidění světa;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kultivovanost a originalita;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židovský element;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němčina jako literární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žánrová pestrost.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36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meziválečná próza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Pražská německá literatura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8655" y="2064326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Hlavní představitelé: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Franz Kafka;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Max Brod;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Gustav </a:t>
            </a:r>
            <a:r>
              <a:rPr lang="cs-CZ" sz="2800" dirty="0" err="1" smtClean="0"/>
              <a:t>Meyrink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Egon Erwin </a:t>
            </a:r>
            <a:r>
              <a:rPr lang="cs-CZ" sz="2800" dirty="0" err="1" smtClean="0"/>
              <a:t>Kisch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1439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Franz Kafka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(1883 - 1924)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Prozaik, jehož dílo se vyznačuje kompoziční volností, víceznačností, strohým věcným sdělením a smyslem pro konkrétní detail. Jeho postavy nemají vnitřní život, postrádají i vnější charakteristiku, neznáme jejich rodinné prostředí, nevíme jak vypadají, obvykle jsou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i </a:t>
            </a:r>
            <a:r>
              <a:rPr lang="cs-CZ" sz="2800" dirty="0" smtClean="0"/>
              <a:t>beze jména. Proto dodnes odolává jednoznačnému výkladu.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 Nejpodstatnější část </a:t>
            </a:r>
            <a:r>
              <a:rPr lang="cs-CZ" sz="2800" dirty="0" smtClean="0"/>
              <a:t>Kafkova </a:t>
            </a:r>
            <a:r>
              <a:rPr lang="cs-CZ" sz="2800" dirty="0" smtClean="0"/>
              <a:t>díla vyšla po </a:t>
            </a:r>
            <a:r>
              <a:rPr lang="cs-CZ" sz="2800" dirty="0" smtClean="0"/>
              <a:t>jeho smrti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61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Franz Kafka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(1883 - 1924)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Proces </a:t>
            </a:r>
            <a:r>
              <a:rPr lang="cs-CZ" sz="2800" dirty="0" smtClean="0"/>
              <a:t>- román skládající se z </a:t>
            </a:r>
            <a:r>
              <a:rPr lang="cs-CZ" sz="2800" dirty="0" smtClean="0"/>
              <a:t>10-ti </a:t>
            </a:r>
            <a:r>
              <a:rPr lang="cs-CZ" sz="2800" dirty="0" smtClean="0"/>
              <a:t>samostatných kapitol. Josefa K., v den jeho 30. narozenin, zatkli </a:t>
            </a:r>
            <a:br>
              <a:rPr lang="cs-CZ" sz="2800" dirty="0" smtClean="0"/>
            </a:br>
            <a:r>
              <a:rPr lang="cs-CZ" sz="2800" dirty="0" smtClean="0"/>
              <a:t>v bytě neznámí muži a obžalovali ho </a:t>
            </a:r>
            <a:r>
              <a:rPr lang="cs-CZ" sz="2800" dirty="0"/>
              <a:t>před záhadným </a:t>
            </a:r>
            <a:r>
              <a:rPr lang="cs-CZ" sz="2800" dirty="0" smtClean="0"/>
              <a:t>soudem z </a:t>
            </a:r>
            <a:r>
              <a:rPr lang="cs-CZ" sz="2800" dirty="0" smtClean="0"/>
              <a:t>neznámého </a:t>
            </a:r>
            <a:r>
              <a:rPr lang="cs-CZ" sz="2800" dirty="0" smtClean="0"/>
              <a:t>provinění. </a:t>
            </a:r>
            <a:r>
              <a:rPr lang="cs-CZ" sz="2800" dirty="0" smtClean="0"/>
              <a:t>Proces i žaloba, zpočátku nesmyslné, se stávají </a:t>
            </a:r>
            <a:r>
              <a:rPr lang="cs-CZ" sz="2800" dirty="0" smtClean="0"/>
              <a:t>vážnými, </a:t>
            </a:r>
            <a:r>
              <a:rPr lang="cs-CZ" sz="2800" dirty="0" smtClean="0"/>
              <a:t>až nakonec obžalovaný bez odporu přijímá ortel a rok po svém začátku končí proces popravou obžalovaného</a:t>
            </a:r>
            <a:r>
              <a:rPr lang="cs-CZ" sz="2800" dirty="0" smtClean="0"/>
              <a:t>.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14274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Franz Kafka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(1883 - 1924)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Proměna </a:t>
            </a:r>
            <a:r>
              <a:rPr lang="cs-CZ" sz="2800" dirty="0" smtClean="0"/>
              <a:t>- povídka o proměně obchodníčka Řehoře </a:t>
            </a:r>
            <a:r>
              <a:rPr lang="cs-CZ" sz="2800" dirty="0" err="1" smtClean="0"/>
              <a:t>Samsy</a:t>
            </a:r>
            <a:r>
              <a:rPr lang="cs-CZ" sz="2800" dirty="0" smtClean="0"/>
              <a:t> v odporný hmyz. Dílo je vlastně dokumentem proměňujícího se vztahu mezi Řehořem a jeho rodinou. Nakonec spáchá sebevraždu.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205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Brod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(1884 - 1968)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534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považován za Kafkova objevitele, byl jeho prvním životopiscem a zasloužil se o vydání a dokonce</a:t>
            </a:r>
            <a:br>
              <a:rPr lang="cs-CZ" sz="2800" dirty="0" smtClean="0"/>
            </a:br>
            <a:r>
              <a:rPr lang="cs-CZ" sz="2800" dirty="0" smtClean="0"/>
              <a:t>i úpravu většiny </a:t>
            </a:r>
            <a:r>
              <a:rPr lang="cs-CZ" sz="2800" dirty="0"/>
              <a:t>K</a:t>
            </a:r>
            <a:r>
              <a:rPr lang="cs-CZ" sz="2800" dirty="0" smtClean="0"/>
              <a:t>afkových děl. Je znám především jako organizátor kulturního života v Praze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 smtClean="0"/>
              <a:t>propagátor české kultury ve světě.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Dílo: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Život plný bojů</a:t>
            </a:r>
            <a:r>
              <a:rPr lang="cs-CZ" sz="2800" dirty="0" smtClean="0">
                <a:solidFill>
                  <a:srgbClr val="002060"/>
                </a:solidFill>
              </a:rPr>
              <a:t> </a:t>
            </a:r>
            <a:r>
              <a:rPr lang="cs-CZ" sz="2800" dirty="0" smtClean="0"/>
              <a:t>- autobiografie ceněná jako doklad k dějinám pražské německé literatury.</a:t>
            </a:r>
          </a:p>
        </p:txBody>
      </p:sp>
    </p:spTree>
    <p:extLst>
      <p:ext uri="{BB962C8B-B14F-4D97-AF65-F5344CB8AC3E}">
        <p14:creationId xmlns:p14="http://schemas.microsoft.com/office/powerpoint/2010/main" val="315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1600</TotalTime>
  <Words>1035</Words>
  <Application>Microsoft Office PowerPoint</Application>
  <PresentationFormat>Předvádění na obrazovce (4:3)</PresentationFormat>
  <Paragraphs>91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161</cp:revision>
  <cp:lastPrinted>1601-01-01T00:00:00Z</cp:lastPrinted>
  <dcterms:created xsi:type="dcterms:W3CDTF">2013-06-25T23:31:44Z</dcterms:created>
  <dcterms:modified xsi:type="dcterms:W3CDTF">2014-05-03T16:23:47Z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