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257" r:id="rId3"/>
    <p:sldId id="258" r:id="rId4"/>
    <p:sldId id="270" r:id="rId5"/>
    <p:sldId id="271" r:id="rId6"/>
    <p:sldId id="284" r:id="rId7"/>
    <p:sldId id="280" r:id="rId8"/>
    <p:sldId id="281" r:id="rId9"/>
    <p:sldId id="285" r:id="rId10"/>
    <p:sldId id="283" r:id="rId11"/>
    <p:sldId id="269" r:id="rId12"/>
    <p:sldId id="260" r:id="rId1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6B93A3-09DD-47E8-9BE9-ED643C485565}" type="datetimeFigureOut">
              <a:rPr lang="cs-CZ" smtClean="0"/>
              <a:t>3. 5. 2014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E4924B-4797-4428-80BC-B2351678A5A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621293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E4924B-4797-4428-80BC-B2351678A5A3}" type="slidenum">
              <a:rPr lang="cs-CZ" smtClean="0"/>
              <a:t>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4741721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E4924B-4797-4428-80BC-B2351678A5A3}" type="slidenum">
              <a:rPr lang="cs-CZ" smtClean="0"/>
              <a:t>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474172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D286AB-D78E-4072-81EA-AB8E692EDF79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D37B8D-57B5-40F5-86BA-98AFFAA7FF64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1BE92E-2DDB-4A83-9D50-D39B567A099B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DE3B35-8E17-44F4-8CB6-6A86E416E541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178001-727F-41F8-9580-E1F848C48DCA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2A3FCD-8911-4877-8D72-9398C117C481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7C87CD-C8DB-4712-898E-DCC5F234DBB0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52A53E-80CD-4908-B247-B40BAD68017F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4BB763-9966-49DF-88DA-E5A4745DAB0B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A9B478-80F4-47A0-A005-9F630F7F772A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cs-CZ" noProof="0" smtClean="0"/>
              <a:t>Klepnutím na ikonu přidáte obrázek.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82A38D-A0C1-4819-9290-EF293F96FD7B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 předlohy nadpisů.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 smtClean="0">
                <a:cs typeface="+mn-cs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 smtClean="0">
                <a:cs typeface="+mn-cs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 smtClean="0">
                <a:cs typeface="+mn-cs"/>
              </a:defRPr>
            </a:lvl1pPr>
          </a:lstStyle>
          <a:p>
            <a:pPr>
              <a:defRPr/>
            </a:pPr>
            <a:fld id="{6596B2CB-0DA5-4421-81F8-531D473D3C97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73" name="Obrázek 4" descr="OPVK_hor_zakladni_logolink_CMYK_cz.t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304800"/>
            <a:ext cx="802005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2515" name="Group 46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88286941"/>
              </p:ext>
            </p:extLst>
          </p:nvPr>
        </p:nvGraphicFramePr>
        <p:xfrm>
          <a:off x="533400" y="2209800"/>
          <a:ext cx="8001000" cy="3735391"/>
        </p:xfrm>
        <a:graphic>
          <a:graphicData uri="http://schemas.openxmlformats.org/drawingml/2006/table">
            <a:tbl>
              <a:tblPr/>
              <a:tblGrid>
                <a:gridCol w="2535238"/>
                <a:gridCol w="5465762"/>
              </a:tblGrid>
              <a:tr h="457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ŠKOLA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Střední škola elektrotechnická, Ostrava, Na Jízdárně 30, p. o.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ČÍSLO PROJEKTU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CZ.1.07/1.5.00/34.0965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ČÍSLO VM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VY_32_INOVACE_320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NÁZEV VM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Literatura 1. poloviny 20. století/České meziválečné drama - avantgardní </a:t>
                      </a: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(syntetické)</a:t>
                      </a:r>
                      <a:endParaRPr kumimoji="0" lang="cs-CZ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AUTOR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Mgr. Pavla Zdražilová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DATUM VYTVOŘENÍ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Březen 2014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ROČNÍK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3. ročník maturitního oboru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VZDĚLÁVACÍ OBLAST/</a:t>
                      </a:r>
                      <a:b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</a:b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KLÍČOVÁ SLOVA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ČESKÝ JAZYK A LITERATURA – divadlo, avantgardní scény, syntetické divadlo, voiceband, literární montáže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512" name="Text Box 464"/>
          <p:cNvSpPr txBox="1">
            <a:spLocks noChangeArrowheads="1"/>
          </p:cNvSpPr>
          <p:nvPr/>
        </p:nvSpPr>
        <p:spPr bwMode="auto">
          <a:xfrm>
            <a:off x="533400" y="6172200"/>
            <a:ext cx="80010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/>
            <a:r>
              <a:rPr lang="cs-CZ" b="1" dirty="0">
                <a:latin typeface="Times New Roman" pitchFamily="18" charset="0"/>
                <a:cs typeface="Times New Roman" pitchFamily="18" charset="0"/>
              </a:rPr>
              <a:t>Autor prohlašuje, že řádně uvedl všechny použité zdroje.</a:t>
            </a:r>
            <a:br>
              <a:rPr lang="cs-CZ" b="1" dirty="0">
                <a:latin typeface="Times New Roman" pitchFamily="18" charset="0"/>
                <a:cs typeface="Times New Roman" pitchFamily="18" charset="0"/>
              </a:rPr>
            </a:br>
            <a:r>
              <a:rPr lang="cs-CZ" b="1" dirty="0">
                <a:latin typeface="Times New Roman" pitchFamily="18" charset="0"/>
                <a:cs typeface="Times New Roman" pitchFamily="18" charset="0"/>
              </a:rPr>
              <a:t>Pokud není uvedeno jinak, použitý materiál je z vlastních zdrojů autora.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0" y="381000"/>
            <a:ext cx="9144000" cy="15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České meziválečné drama</a:t>
            </a:r>
            <a:b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Oficiální - cvičení</a:t>
            </a:r>
            <a:endParaRPr lang="cs-CZ" sz="44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extovéPole 4"/>
          <p:cNvSpPr txBox="1"/>
          <p:nvPr/>
        </p:nvSpPr>
        <p:spPr>
          <a:xfrm>
            <a:off x="0" y="2005917"/>
            <a:ext cx="9144000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b="1" dirty="0" smtClean="0"/>
              <a:t>Otázky:</a:t>
            </a:r>
          </a:p>
          <a:p>
            <a:pPr marL="514350" indent="-514350">
              <a:spcBef>
                <a:spcPts val="600"/>
              </a:spcBef>
              <a:spcAft>
                <a:spcPts val="600"/>
              </a:spcAft>
              <a:buFont typeface="+mj-lt"/>
              <a:buAutoNum type="arabicParenR"/>
            </a:pPr>
            <a:r>
              <a:rPr lang="cs-CZ" sz="2400" dirty="0" smtClean="0"/>
              <a:t>O které historické události se v ukázce hovoří?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400" dirty="0"/>
              <a:t>	</a:t>
            </a:r>
            <a:r>
              <a:rPr lang="cs-CZ" sz="2400" b="1" dirty="0" smtClean="0">
                <a:solidFill>
                  <a:srgbClr val="008000"/>
                </a:solidFill>
              </a:rPr>
              <a:t>1. světová válka (1914 - 1918)</a:t>
            </a:r>
          </a:p>
          <a:p>
            <a:pPr marL="514350" indent="-514350">
              <a:spcBef>
                <a:spcPts val="600"/>
              </a:spcBef>
              <a:spcAft>
                <a:spcPts val="600"/>
              </a:spcAft>
              <a:buFont typeface="+mj-lt"/>
              <a:buAutoNum type="arabicParenR" startAt="2"/>
            </a:pPr>
            <a:r>
              <a:rPr lang="cs-CZ" sz="2400" dirty="0" smtClean="0"/>
              <a:t>Srovnejte jazykovou stránku obou částí ukázek.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400" dirty="0"/>
              <a:t>	</a:t>
            </a:r>
            <a:r>
              <a:rPr lang="cs-CZ" sz="2400" b="1" dirty="0" smtClean="0">
                <a:solidFill>
                  <a:srgbClr val="008000"/>
                </a:solidFill>
              </a:rPr>
              <a:t>první ukázka - spisovná čeština prosycena metaforami</a:t>
            </a:r>
            <a:br>
              <a:rPr lang="cs-CZ" sz="2400" b="1" dirty="0" smtClean="0">
                <a:solidFill>
                  <a:srgbClr val="008000"/>
                </a:solidFill>
              </a:rPr>
            </a:br>
            <a:r>
              <a:rPr lang="cs-CZ" sz="2400" b="1" dirty="0" smtClean="0">
                <a:solidFill>
                  <a:srgbClr val="008000"/>
                </a:solidFill>
              </a:rPr>
              <a:t>	druhá ukázka - nespisovná čeština prosycena</a:t>
            </a:r>
            <a:br>
              <a:rPr lang="cs-CZ" sz="2400" b="1" dirty="0" smtClean="0">
                <a:solidFill>
                  <a:srgbClr val="008000"/>
                </a:solidFill>
              </a:rPr>
            </a:br>
            <a:r>
              <a:rPr lang="cs-CZ" sz="2400" b="1" dirty="0" smtClean="0">
                <a:solidFill>
                  <a:srgbClr val="008000"/>
                </a:solidFill>
              </a:rPr>
              <a:t>	nářečními prvky</a:t>
            </a:r>
          </a:p>
          <a:p>
            <a:pPr marL="514350" indent="-514350">
              <a:spcBef>
                <a:spcPts val="600"/>
              </a:spcBef>
              <a:spcAft>
                <a:spcPts val="600"/>
              </a:spcAft>
              <a:buFont typeface="+mj-lt"/>
              <a:buAutoNum type="arabicParenR" startAt="3"/>
            </a:pPr>
            <a:r>
              <a:rPr lang="cs-CZ" sz="2400" dirty="0" smtClean="0"/>
              <a:t>Zamyslete se nad dobovou aktuálností textů?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400" dirty="0"/>
              <a:t>	</a:t>
            </a:r>
            <a:r>
              <a:rPr lang="cs-CZ" sz="2400" b="1" dirty="0" smtClean="0">
                <a:solidFill>
                  <a:srgbClr val="008000"/>
                </a:solidFill>
              </a:rPr>
              <a:t>reakce na vývoj politických událostí v Německu.</a:t>
            </a:r>
          </a:p>
        </p:txBody>
      </p:sp>
    </p:spTree>
    <p:extLst>
      <p:ext uri="{BB962C8B-B14F-4D97-AF65-F5344CB8AC3E}">
        <p14:creationId xmlns:p14="http://schemas.microsoft.com/office/powerpoint/2010/main" val="2645704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04800" y="381000"/>
            <a:ext cx="8610600" cy="7793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ZÁVĚR</a:t>
            </a:r>
          </a:p>
        </p:txBody>
      </p:sp>
      <p:sp>
        <p:nvSpPr>
          <p:cNvPr id="3" name="TextovéPole 2"/>
          <p:cNvSpPr txBox="1"/>
          <p:nvPr/>
        </p:nvSpPr>
        <p:spPr>
          <a:xfrm>
            <a:off x="304800" y="1524000"/>
            <a:ext cx="8610600" cy="28315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D</a:t>
            </a:r>
            <a:r>
              <a:rPr lang="cs-CZ" sz="2800" baseline="-25000" dirty="0" smtClean="0"/>
              <a:t>34</a:t>
            </a:r>
            <a:r>
              <a:rPr lang="cs-CZ" sz="2800" dirty="0" smtClean="0"/>
              <a:t> vneslo do dramatické tvorby nový prvek - syntézu všech jevištních složek. Zároveň kriticky reagovalo na nejrůznější události soudobého politického a společenského dění.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Po válce se mu nepodařilo navázat na úspěchy </a:t>
            </a:r>
            <a:br>
              <a:rPr lang="cs-CZ" sz="2800" dirty="0" smtClean="0"/>
            </a:br>
            <a:r>
              <a:rPr lang="cs-CZ" sz="2800" dirty="0" smtClean="0"/>
              <a:t>z 30. let.  </a:t>
            </a:r>
          </a:p>
        </p:txBody>
      </p:sp>
    </p:spTree>
    <p:extLst>
      <p:ext uri="{BB962C8B-B14F-4D97-AF65-F5344CB8AC3E}">
        <p14:creationId xmlns:p14="http://schemas.microsoft.com/office/powerpoint/2010/main" val="1840988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ovéPole 3"/>
          <p:cNvSpPr txBox="1">
            <a:spLocks noChangeArrowheads="1"/>
          </p:cNvSpPr>
          <p:nvPr/>
        </p:nvSpPr>
        <p:spPr bwMode="auto">
          <a:xfrm>
            <a:off x="304800" y="285999"/>
            <a:ext cx="8610600" cy="76944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SEZNAM</a:t>
            </a:r>
            <a:r>
              <a:rPr lang="cs-CZ" sz="3200" b="1" dirty="0">
                <a:latin typeface="+mj-lt"/>
                <a:cs typeface="Times New Roman" pitchFamily="18" charset="0"/>
              </a:rPr>
              <a:t> </a:t>
            </a: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POUŽITÝCH</a:t>
            </a:r>
            <a:r>
              <a:rPr lang="cs-CZ" sz="3200" b="1" dirty="0">
                <a:latin typeface="+mj-lt"/>
                <a:cs typeface="Times New Roman" pitchFamily="18" charset="0"/>
              </a:rPr>
              <a:t> </a:t>
            </a: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ZDROJŮ</a:t>
            </a:r>
          </a:p>
        </p:txBody>
      </p:sp>
      <p:sp>
        <p:nvSpPr>
          <p:cNvPr id="17411" name="Text Box 3"/>
          <p:cNvSpPr txBox="1">
            <a:spLocks noChangeArrowheads="1"/>
          </p:cNvSpPr>
          <p:nvPr/>
        </p:nvSpPr>
        <p:spPr bwMode="auto">
          <a:xfrm>
            <a:off x="685800" y="1371600"/>
            <a:ext cx="8001000" cy="42780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>
              <a:lnSpc>
                <a:spcPct val="110000"/>
              </a:lnSpc>
              <a:spcBef>
                <a:spcPct val="50000"/>
              </a:spcBef>
              <a:buFont typeface="Times New Roman" pitchFamily="18" charset="0"/>
              <a:buChar char="•"/>
            </a:pPr>
            <a:r>
              <a:rPr lang="cs-CZ" sz="2000" dirty="0" smtClean="0"/>
              <a:t>SOCHROVÁ</a:t>
            </a:r>
            <a:r>
              <a:rPr lang="cs-CZ" sz="2000" dirty="0"/>
              <a:t>, Marie. </a:t>
            </a:r>
            <a:r>
              <a:rPr lang="cs-CZ" sz="2000" i="1" dirty="0"/>
              <a:t>Literatura v kostce: pro střední školy</a:t>
            </a:r>
            <a:r>
              <a:rPr lang="cs-CZ" sz="2000" dirty="0"/>
              <a:t>. 4. vyd. Havlíčkův Brod: Fragment, 2004, 88 s. ISBN 80-720-0965-6</a:t>
            </a:r>
            <a:r>
              <a:rPr lang="cs-CZ" sz="2000" dirty="0" smtClean="0"/>
              <a:t>.</a:t>
            </a:r>
          </a:p>
          <a:p>
            <a:pPr marL="342900" lvl="0" indent="-342900">
              <a:lnSpc>
                <a:spcPct val="110000"/>
              </a:lnSpc>
              <a:spcBef>
                <a:spcPct val="50000"/>
              </a:spcBef>
              <a:buFont typeface="Times New Roman" pitchFamily="18" charset="0"/>
              <a:buChar char="•"/>
            </a:pPr>
            <a:r>
              <a:rPr lang="cs-CZ" sz="2000" dirty="0"/>
              <a:t>HÁNOVÁ, Eva, Eleonora JEŘÁBKOVÁ, Lenka KLUSÁČKOVÁ, Jana KOŠULANOVÁ, Barbora MAKVARTOVÁ a Jaroslava PRŮDKOVÁ. </a:t>
            </a:r>
            <a:r>
              <a:rPr lang="cs-CZ" sz="2000" i="1" dirty="0"/>
              <a:t>Odmaturuj! z literatury</a:t>
            </a:r>
            <a:r>
              <a:rPr lang="cs-CZ" sz="2000" dirty="0"/>
              <a:t>. Vyd. 1. Brno: </a:t>
            </a:r>
            <a:r>
              <a:rPr lang="cs-CZ" sz="2000" dirty="0" err="1"/>
              <a:t>Didaktis</a:t>
            </a:r>
            <a:r>
              <a:rPr lang="cs-CZ" sz="2000" dirty="0"/>
              <a:t>, c2002, 184 s. ISBN 80-862-8537-5</a:t>
            </a:r>
            <a:r>
              <a:rPr lang="cs-CZ" sz="2000" dirty="0" smtClean="0"/>
              <a:t>.</a:t>
            </a:r>
          </a:p>
          <a:p>
            <a:pPr marL="342900" indent="-342900">
              <a:lnSpc>
                <a:spcPct val="110000"/>
              </a:lnSpc>
              <a:spcBef>
                <a:spcPct val="50000"/>
              </a:spcBef>
              <a:buFont typeface="Times New Roman" pitchFamily="18" charset="0"/>
              <a:buChar char="•"/>
            </a:pPr>
            <a:r>
              <a:rPr lang="cs-CZ" sz="2000" dirty="0"/>
              <a:t>SOCHROVÁ, Marie. </a:t>
            </a:r>
            <a:r>
              <a:rPr lang="cs-CZ" sz="2000" i="1" dirty="0"/>
              <a:t>Čítanka III. k Literatuře v kostce</a:t>
            </a:r>
            <a:r>
              <a:rPr lang="cs-CZ" sz="2000" dirty="0"/>
              <a:t>. Vyd. 1. Havlíčkův Brod: Fragment, c2000, 239 s. V kostce. ISBN 80-720-0384-4.</a:t>
            </a:r>
          </a:p>
          <a:p>
            <a:pPr marL="342900" indent="-342900">
              <a:lnSpc>
                <a:spcPct val="110000"/>
              </a:lnSpc>
              <a:spcBef>
                <a:spcPct val="50000"/>
              </a:spcBef>
              <a:buFont typeface="Times New Roman" pitchFamily="18" charset="0"/>
              <a:buChar char="•"/>
            </a:pPr>
            <a:r>
              <a:rPr lang="cs-CZ" sz="2000" dirty="0"/>
              <a:t>PROKOP, Vladimír. </a:t>
            </a:r>
            <a:r>
              <a:rPr lang="cs-CZ" sz="2000" i="1" dirty="0"/>
              <a:t>Přehled české literatury 20. století: pro výuku literatury na středních školách</a:t>
            </a:r>
            <a:r>
              <a:rPr lang="cs-CZ" sz="2000" dirty="0"/>
              <a:t>. Sokolov: O.K. - Soft, 1998, 82 s</a:t>
            </a:r>
            <a:r>
              <a:rPr lang="cs-CZ" sz="2000" dirty="0" smtClean="0"/>
              <a:t>.</a:t>
            </a:r>
            <a:endParaRPr lang="cs-CZ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1"/>
          <p:cNvSpPr>
            <a:spLocks noChangeArrowheads="1"/>
          </p:cNvSpPr>
          <p:nvPr/>
        </p:nvSpPr>
        <p:spPr bwMode="auto">
          <a:xfrm>
            <a:off x="304800" y="123983"/>
            <a:ext cx="8534400" cy="16681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ANOTACE</a:t>
            </a:r>
          </a:p>
          <a:p>
            <a:pPr>
              <a:lnSpc>
                <a:spcPct val="110000"/>
              </a:lnSpc>
              <a:spcBef>
                <a:spcPts val="1200"/>
              </a:spcBef>
            </a:pPr>
            <a:r>
              <a:rPr lang="cs-CZ" sz="2000" dirty="0" smtClean="0">
                <a:latin typeface="Times New Roman" pitchFamily="18" charset="0"/>
                <a:ea typeface="Calibri" pitchFamily="34" charset="0"/>
              </a:rPr>
              <a:t>Učební materiál představuje avantgardní divadelní scénu, tzv. syntetický typ divadla, a hlavní představitele netradičního divadla v meziválečném období.</a:t>
            </a:r>
            <a:endParaRPr lang="cs-CZ" sz="2000" dirty="0">
              <a:latin typeface="Times New Roman" pitchFamily="18" charset="0"/>
              <a:ea typeface="Calibri" pitchFamily="34" charset="0"/>
            </a:endParaRPr>
          </a:p>
        </p:txBody>
      </p:sp>
      <p:sp>
        <p:nvSpPr>
          <p:cNvPr id="3075" name="Rectangle 2"/>
          <p:cNvSpPr>
            <a:spLocks noChangeArrowheads="1"/>
          </p:cNvSpPr>
          <p:nvPr/>
        </p:nvSpPr>
        <p:spPr bwMode="auto">
          <a:xfrm>
            <a:off x="304800" y="3020169"/>
            <a:ext cx="8305800" cy="20067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METODICKÝ POKYN</a:t>
            </a:r>
          </a:p>
          <a:p>
            <a:pPr>
              <a:lnSpc>
                <a:spcPct val="110000"/>
              </a:lnSpc>
              <a:spcBef>
                <a:spcPts val="1200"/>
              </a:spcBef>
            </a:pPr>
            <a:r>
              <a:rPr lang="cs-CZ" sz="2000" dirty="0">
                <a:latin typeface="Times New Roman" pitchFamily="18" charset="0"/>
                <a:ea typeface="Calibri" pitchFamily="34" charset="0"/>
              </a:rPr>
              <a:t>Ve cvičení si žáci nejprve přečtou text ukázky a následně odpoví na otázky týkající se textu. Otázky se zobrazují jednotlivě a po kliknutí se zobrazí správná odpověď.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0" y="381000"/>
            <a:ext cx="9144000" cy="15819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České </a:t>
            </a: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meziválečné </a:t>
            </a:r>
            <a: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drama</a:t>
            </a:r>
            <a:b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Avantgardní - syntetické</a:t>
            </a:r>
            <a:endParaRPr lang="cs-CZ" sz="44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ovéPole 2"/>
          <p:cNvSpPr txBox="1"/>
          <p:nvPr/>
        </p:nvSpPr>
        <p:spPr>
          <a:xfrm>
            <a:off x="304800" y="2021566"/>
            <a:ext cx="8610600" cy="32624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Avantgardní neboli novátorský typ divadla vznikl </a:t>
            </a:r>
            <a:br>
              <a:rPr lang="cs-CZ" sz="2800" dirty="0" smtClean="0"/>
            </a:br>
            <a:r>
              <a:rPr lang="cs-CZ" sz="2800" dirty="0" smtClean="0"/>
              <a:t>v meziválečném období jako protipól kamenných divadel.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Jedním ze dvou základních typů je tzv. syntetické divadlo založené na propojení různých složek dramatického umění. Výlučným představitelem tohoto typu divadla je D</a:t>
            </a:r>
            <a:r>
              <a:rPr lang="cs-CZ" sz="2800" baseline="-25000" dirty="0" smtClean="0"/>
              <a:t>34</a:t>
            </a:r>
            <a:r>
              <a:rPr lang="cs-CZ" sz="2800" dirty="0" smtClean="0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ovéPole 2"/>
          <p:cNvSpPr txBox="1"/>
          <p:nvPr/>
        </p:nvSpPr>
        <p:spPr>
          <a:xfrm>
            <a:off x="304800" y="2005917"/>
            <a:ext cx="8610600" cy="4462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b="1" dirty="0" smtClean="0"/>
              <a:t>Hlavní znaky: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800" dirty="0" smtClean="0"/>
              <a:t>syntéza všech složek jevištního umění (hudební, textové, taneční, básnické, světelné, výtvarné);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800" dirty="0" smtClean="0"/>
              <a:t>kritický pohled na současnost;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800" dirty="0" smtClean="0"/>
              <a:t>reakce na aktuální společenské dění;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800" dirty="0" smtClean="0"/>
              <a:t>voiceband - rytmizovaná sborová recitace;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800" dirty="0" smtClean="0"/>
              <a:t>různorodý repertoár;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800" dirty="0" smtClean="0"/>
              <a:t>režisérský </a:t>
            </a:r>
            <a:r>
              <a:rPr lang="cs-CZ" sz="2800" dirty="0" smtClean="0"/>
              <a:t>typ divadla (</a:t>
            </a:r>
            <a:r>
              <a:rPr lang="cs-CZ" sz="2800" dirty="0" smtClean="0"/>
              <a:t>autor </a:t>
            </a:r>
            <a:r>
              <a:rPr lang="cs-CZ" sz="2800" dirty="0" smtClean="0"/>
              <a:t>= </a:t>
            </a:r>
            <a:r>
              <a:rPr lang="cs-CZ" sz="2800" dirty="0" smtClean="0"/>
              <a:t>režisér</a:t>
            </a:r>
            <a:r>
              <a:rPr lang="cs-CZ" sz="2800" dirty="0" smtClean="0"/>
              <a:t>).</a:t>
            </a:r>
            <a:endParaRPr lang="cs-CZ" sz="2800" dirty="0" smtClean="0"/>
          </a:p>
        </p:txBody>
      </p:sp>
      <p:sp>
        <p:nvSpPr>
          <p:cNvPr id="4" name="TextovéPole 1"/>
          <p:cNvSpPr txBox="1">
            <a:spLocks noChangeArrowheads="1"/>
          </p:cNvSpPr>
          <p:nvPr/>
        </p:nvSpPr>
        <p:spPr bwMode="auto">
          <a:xfrm>
            <a:off x="0" y="381000"/>
            <a:ext cx="9144000" cy="15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České meziválečné drama</a:t>
            </a:r>
            <a:b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Avantgardní - syntetické</a:t>
            </a:r>
          </a:p>
        </p:txBody>
      </p:sp>
    </p:spTree>
    <p:extLst>
      <p:ext uri="{BB962C8B-B14F-4D97-AF65-F5344CB8AC3E}">
        <p14:creationId xmlns:p14="http://schemas.microsoft.com/office/powerpoint/2010/main" val="836966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ovéPole 2"/>
          <p:cNvSpPr txBox="1"/>
          <p:nvPr/>
        </p:nvSpPr>
        <p:spPr>
          <a:xfrm>
            <a:off x="318655" y="2064326"/>
            <a:ext cx="8839200" cy="40010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b="1" dirty="0" smtClean="0"/>
              <a:t>Nejvýznamnější scéna - D</a:t>
            </a:r>
            <a:r>
              <a:rPr lang="cs-CZ" sz="2800" b="1" baseline="-25000" dirty="0" smtClean="0"/>
              <a:t>34</a:t>
            </a:r>
            <a:r>
              <a:rPr lang="cs-CZ" sz="2800" b="1" dirty="0" smtClean="0"/>
              <a:t>: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Divadlo založil E. F. Burian na konci roku 1933, přičemž D značilo divadlo a index se měnil se změnou letopočtu až na D</a:t>
            </a:r>
            <a:r>
              <a:rPr lang="cs-CZ" sz="2800" baseline="-25000" dirty="0" smtClean="0"/>
              <a:t>41</a:t>
            </a:r>
            <a:r>
              <a:rPr lang="cs-CZ" sz="2800" dirty="0" smtClean="0"/>
              <a:t>.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Roku 1941 bylo divadlo gestapem zavřeno a E. F. Burian deportován do koncentračního tábora.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Po válce se pokusil neúspěšně činnost divadla jako D</a:t>
            </a:r>
            <a:r>
              <a:rPr lang="cs-CZ" sz="2800" baseline="-25000" dirty="0" smtClean="0"/>
              <a:t>46</a:t>
            </a:r>
            <a:r>
              <a:rPr lang="cs-CZ" sz="2800" dirty="0" smtClean="0"/>
              <a:t> obnovit (politické okolnosti). </a:t>
            </a:r>
          </a:p>
        </p:txBody>
      </p:sp>
      <p:sp>
        <p:nvSpPr>
          <p:cNvPr id="4" name="TextovéPole 1"/>
          <p:cNvSpPr txBox="1">
            <a:spLocks noChangeArrowheads="1"/>
          </p:cNvSpPr>
          <p:nvPr/>
        </p:nvSpPr>
        <p:spPr bwMode="auto">
          <a:xfrm>
            <a:off x="0" y="381000"/>
            <a:ext cx="9144000" cy="15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České meziválečné drama</a:t>
            </a:r>
            <a:b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Avantgardní - syntetické</a:t>
            </a:r>
          </a:p>
        </p:txBody>
      </p:sp>
    </p:spTree>
    <p:extLst>
      <p:ext uri="{BB962C8B-B14F-4D97-AF65-F5344CB8AC3E}">
        <p14:creationId xmlns:p14="http://schemas.microsoft.com/office/powerpoint/2010/main" val="1143927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ovéPole 2"/>
          <p:cNvSpPr txBox="1"/>
          <p:nvPr/>
        </p:nvSpPr>
        <p:spPr>
          <a:xfrm>
            <a:off x="318655" y="2064326"/>
            <a:ext cx="8839200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b="1" dirty="0" smtClean="0"/>
              <a:t>Repertoár divadla: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800" dirty="0" smtClean="0"/>
              <a:t>adaptace klasických děl - Klicpera, </a:t>
            </a:r>
            <a:r>
              <a:rPr lang="cs-CZ" sz="2800" dirty="0" err="1" smtClean="0"/>
              <a:t>Moliére</a:t>
            </a:r>
            <a:r>
              <a:rPr lang="cs-CZ" sz="2800" dirty="0" smtClean="0"/>
              <a:t>;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800" dirty="0" smtClean="0"/>
              <a:t>dramatizace prózy a poezie - Haškův Švejk, Dykův Krysař, Máchův Máj;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800" dirty="0" smtClean="0"/>
              <a:t>montáže z lidové poezie a inscenace lidových dramat - Vojna;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800" dirty="0" smtClean="0"/>
              <a:t>hry současných autorů - B. Brecht (Žebrácká opera), V. Nezval (Manon </a:t>
            </a:r>
            <a:r>
              <a:rPr lang="cs-CZ" sz="2800" dirty="0" err="1" smtClean="0"/>
              <a:t>Lescaut</a:t>
            </a:r>
            <a:r>
              <a:rPr lang="cs-CZ" sz="2800" dirty="0" smtClean="0"/>
              <a:t>).</a:t>
            </a:r>
          </a:p>
        </p:txBody>
      </p:sp>
      <p:sp>
        <p:nvSpPr>
          <p:cNvPr id="4" name="TextovéPole 1"/>
          <p:cNvSpPr txBox="1">
            <a:spLocks noChangeArrowheads="1"/>
          </p:cNvSpPr>
          <p:nvPr/>
        </p:nvSpPr>
        <p:spPr bwMode="auto">
          <a:xfrm>
            <a:off x="0" y="381000"/>
            <a:ext cx="9144000" cy="15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České meziválečné drama</a:t>
            </a:r>
            <a:b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Avantgardní - syntetické</a:t>
            </a:r>
          </a:p>
        </p:txBody>
      </p:sp>
    </p:spTree>
    <p:extLst>
      <p:ext uri="{BB962C8B-B14F-4D97-AF65-F5344CB8AC3E}">
        <p14:creationId xmlns:p14="http://schemas.microsoft.com/office/powerpoint/2010/main" val="1250477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ovéPole 1"/>
          <p:cNvSpPr txBox="1">
            <a:spLocks noChangeArrowheads="1"/>
          </p:cNvSpPr>
          <p:nvPr/>
        </p:nvSpPr>
        <p:spPr bwMode="auto">
          <a:xfrm>
            <a:off x="0" y="2743200"/>
            <a:ext cx="9144000" cy="15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Přečtěte si text následující ukázky</a:t>
            </a:r>
            <a:endParaRPr lang="cs-CZ" sz="4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extovéPole 1"/>
          <p:cNvSpPr txBox="1">
            <a:spLocks noChangeArrowheads="1"/>
          </p:cNvSpPr>
          <p:nvPr/>
        </p:nvSpPr>
        <p:spPr bwMode="auto">
          <a:xfrm>
            <a:off x="0" y="381000"/>
            <a:ext cx="9144000" cy="22874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České meziválečné drama</a:t>
            </a:r>
            <a:b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Avantgardní - syntetické</a:t>
            </a:r>
          </a:p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36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Cvičení</a:t>
            </a:r>
            <a:endParaRPr lang="cs-CZ" sz="44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139213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ovéPole 4"/>
          <p:cNvSpPr txBox="1"/>
          <p:nvPr/>
        </p:nvSpPr>
        <p:spPr>
          <a:xfrm>
            <a:off x="152400" y="62242"/>
            <a:ext cx="9005455" cy="66931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cs-CZ" sz="3600" b="1" dirty="0" smtClean="0">
                <a:latin typeface="Arial"/>
                <a:ea typeface="Calibri"/>
                <a:cs typeface="Times New Roman"/>
              </a:rPr>
              <a:t>Vojna </a:t>
            </a:r>
            <a:r>
              <a:rPr lang="cs-CZ" sz="3600" i="1" dirty="0" smtClean="0">
                <a:latin typeface="Arial"/>
                <a:ea typeface="Calibri"/>
                <a:cs typeface="Times New Roman"/>
              </a:rPr>
              <a:t>(1935)</a:t>
            </a:r>
            <a:r>
              <a:rPr lang="cs-CZ" sz="3600" b="1" dirty="0" smtClean="0">
                <a:latin typeface="Arial"/>
                <a:ea typeface="Calibri"/>
                <a:cs typeface="Times New Roman"/>
              </a:rPr>
              <a:t> -</a:t>
            </a:r>
            <a:r>
              <a:rPr lang="cs-CZ" sz="3600" dirty="0" smtClean="0">
                <a:latin typeface="Arial"/>
                <a:ea typeface="Calibri"/>
                <a:cs typeface="Times New Roman"/>
              </a:rPr>
              <a:t> </a:t>
            </a:r>
            <a:r>
              <a:rPr lang="cs-CZ" sz="3600" b="1" dirty="0" smtClean="0">
                <a:latin typeface="Arial"/>
                <a:ea typeface="Calibri"/>
                <a:cs typeface="Times New Roman"/>
              </a:rPr>
              <a:t>E. F. Burian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cs-CZ" sz="2800" b="1" dirty="0" smtClean="0">
                <a:latin typeface="Arial"/>
                <a:ea typeface="Calibri"/>
                <a:cs typeface="Times New Roman"/>
              </a:rPr>
              <a:t>Odvod</a:t>
            </a:r>
            <a:br>
              <a:rPr lang="cs-CZ" sz="2800" b="1" dirty="0" smtClean="0">
                <a:latin typeface="Arial"/>
                <a:ea typeface="Calibri"/>
                <a:cs typeface="Times New Roman"/>
              </a:rPr>
            </a:br>
            <a:r>
              <a:rPr lang="cs-CZ" sz="2800" i="1" dirty="0" smtClean="0">
                <a:latin typeface="Arial"/>
                <a:ea typeface="Calibri"/>
                <a:cs typeface="Times New Roman"/>
              </a:rPr>
              <a:t>(Kdesi na návsi. Vojenský signál)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cs-CZ" sz="2800" b="1" dirty="0" smtClean="0">
                <a:latin typeface="Arial"/>
                <a:ea typeface="Calibri"/>
                <a:cs typeface="Times New Roman"/>
              </a:rPr>
              <a:t>I. BUBENÍK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cs-CZ" sz="2800" dirty="0" smtClean="0">
                <a:latin typeface="Arial"/>
                <a:ea typeface="Calibri"/>
                <a:cs typeface="Times New Roman"/>
              </a:rPr>
              <a:t>Mým národům! Bylo mým nejvroucnějším přáním, aby léta, která z Boží milosti jsou mi ještě doprána, mohl zasvětiti míru a uchránil Svoje národy před těžšími oběťmi a břemeny války. V radě Prozřetelnosti bylo jinak rozhodnuto. 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cs-CZ" sz="2800" dirty="0" smtClean="0">
                <a:latin typeface="Arial"/>
                <a:ea typeface="Calibri"/>
                <a:cs typeface="Times New Roman"/>
              </a:rPr>
              <a:t>:</a:t>
            </a:r>
            <a:r>
              <a:rPr lang="cs-CZ" sz="2800" dirty="0">
                <a:latin typeface="Arial"/>
                <a:ea typeface="Calibri"/>
                <a:cs typeface="Times New Roman"/>
              </a:rPr>
              <a:t/>
            </a:r>
            <a:br>
              <a:rPr lang="cs-CZ" sz="2800" dirty="0">
                <a:latin typeface="Arial"/>
                <a:ea typeface="Calibri"/>
                <a:cs typeface="Times New Roman"/>
              </a:rPr>
            </a:br>
            <a:r>
              <a:rPr lang="cs-CZ" sz="2800" dirty="0" smtClean="0">
                <a:latin typeface="Arial"/>
                <a:ea typeface="Calibri"/>
                <a:cs typeface="Times New Roman"/>
              </a:rPr>
              <a:t>:</a:t>
            </a:r>
            <a:r>
              <a:rPr lang="cs-CZ" sz="2800" dirty="0">
                <a:latin typeface="Arial"/>
                <a:ea typeface="Calibri"/>
                <a:cs typeface="Times New Roman"/>
              </a:rPr>
              <a:t/>
            </a:r>
            <a:br>
              <a:rPr lang="cs-CZ" sz="2800" dirty="0">
                <a:latin typeface="Arial"/>
                <a:ea typeface="Calibri"/>
                <a:cs typeface="Times New Roman"/>
              </a:rPr>
            </a:br>
            <a:r>
              <a:rPr lang="cs-CZ" sz="2800" dirty="0" smtClean="0">
                <a:latin typeface="Arial"/>
                <a:ea typeface="Calibri"/>
                <a:cs typeface="Times New Roman"/>
              </a:rPr>
              <a:t>:</a:t>
            </a:r>
          </a:p>
        </p:txBody>
      </p:sp>
    </p:spTree>
    <p:extLst>
      <p:ext uri="{BB962C8B-B14F-4D97-AF65-F5344CB8AC3E}">
        <p14:creationId xmlns:p14="http://schemas.microsoft.com/office/powerpoint/2010/main" val="1209447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ovéPole 4"/>
          <p:cNvSpPr txBox="1"/>
          <p:nvPr/>
        </p:nvSpPr>
        <p:spPr>
          <a:xfrm>
            <a:off x="152401" y="62242"/>
            <a:ext cx="3276600" cy="46802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cs-CZ" sz="2800" b="1" dirty="0" smtClean="0">
                <a:latin typeface="Arial"/>
                <a:ea typeface="Calibri"/>
                <a:cs typeface="Times New Roman"/>
              </a:rPr>
              <a:t>JINÝ REKRUT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cs-CZ" sz="2800" dirty="0" err="1" smtClean="0">
                <a:latin typeface="Arial"/>
                <a:ea typeface="Calibri"/>
                <a:cs typeface="Times New Roman"/>
              </a:rPr>
              <a:t>Lejtaři</a:t>
            </a:r>
            <a:r>
              <a:rPr lang="cs-CZ" sz="2800" dirty="0" smtClean="0">
                <a:latin typeface="Arial"/>
                <a:ea typeface="Calibri"/>
                <a:cs typeface="Times New Roman"/>
              </a:rPr>
              <a:t> </a:t>
            </a:r>
            <a:r>
              <a:rPr lang="cs-CZ" sz="2800" dirty="0" err="1" smtClean="0">
                <a:latin typeface="Arial"/>
                <a:ea typeface="Calibri"/>
                <a:cs typeface="Times New Roman"/>
              </a:rPr>
              <a:t>směřujou</a:t>
            </a:r>
            <a:r>
              <a:rPr lang="cs-CZ" sz="2800" dirty="0" smtClean="0">
                <a:latin typeface="Arial"/>
                <a:ea typeface="Calibri"/>
                <a:cs typeface="Times New Roman"/>
              </a:rPr>
              <a:t/>
            </a:r>
            <a:br>
              <a:rPr lang="cs-CZ" sz="2800" dirty="0" smtClean="0">
                <a:latin typeface="Arial"/>
                <a:ea typeface="Calibri"/>
                <a:cs typeface="Times New Roman"/>
              </a:rPr>
            </a:br>
            <a:r>
              <a:rPr lang="cs-CZ" sz="2800" dirty="0" smtClean="0">
                <a:latin typeface="Arial"/>
                <a:ea typeface="Calibri"/>
                <a:cs typeface="Times New Roman"/>
              </a:rPr>
              <a:t>dohromady,</a:t>
            </a:r>
            <a:br>
              <a:rPr lang="cs-CZ" sz="2800" dirty="0" smtClean="0">
                <a:latin typeface="Arial"/>
                <a:ea typeface="Calibri"/>
                <a:cs typeface="Times New Roman"/>
              </a:rPr>
            </a:br>
            <a:r>
              <a:rPr lang="cs-CZ" sz="2800" dirty="0" smtClean="0">
                <a:latin typeface="Arial"/>
                <a:ea typeface="Calibri"/>
                <a:cs typeface="Times New Roman"/>
              </a:rPr>
              <a:t>že muší tatíci</a:t>
            </a:r>
            <a:br>
              <a:rPr lang="cs-CZ" sz="2800" dirty="0" smtClean="0">
                <a:latin typeface="Arial"/>
                <a:ea typeface="Calibri"/>
                <a:cs typeface="Times New Roman"/>
              </a:rPr>
            </a:br>
            <a:r>
              <a:rPr lang="cs-CZ" sz="2800" dirty="0" smtClean="0">
                <a:latin typeface="Arial"/>
                <a:ea typeface="Calibri"/>
                <a:cs typeface="Times New Roman"/>
              </a:rPr>
              <a:t>se </a:t>
            </a:r>
            <a:r>
              <a:rPr lang="cs-CZ" sz="2800" dirty="0" err="1" smtClean="0">
                <a:latin typeface="Arial"/>
                <a:ea typeface="Calibri"/>
                <a:cs typeface="Times New Roman"/>
              </a:rPr>
              <a:t>synami</a:t>
            </a:r>
            <a:r>
              <a:rPr lang="cs-CZ" sz="2800" dirty="0" smtClean="0">
                <a:latin typeface="Arial"/>
                <a:ea typeface="Calibri"/>
                <a:cs typeface="Times New Roman"/>
              </a:rPr>
              <a:t>.</a:t>
            </a:r>
            <a:br>
              <a:rPr lang="cs-CZ" sz="2800" dirty="0" smtClean="0">
                <a:latin typeface="Arial"/>
                <a:ea typeface="Calibri"/>
                <a:cs typeface="Times New Roman"/>
              </a:rPr>
            </a:br>
            <a:r>
              <a:rPr lang="cs-CZ" sz="2800" dirty="0" smtClean="0">
                <a:latin typeface="Arial"/>
                <a:ea typeface="Calibri"/>
                <a:cs typeface="Times New Roman"/>
              </a:rPr>
              <a:t>Syn </a:t>
            </a:r>
            <a:r>
              <a:rPr lang="cs-CZ" sz="2800" dirty="0" err="1" smtClean="0">
                <a:latin typeface="Arial"/>
                <a:ea typeface="Calibri"/>
                <a:cs typeface="Times New Roman"/>
              </a:rPr>
              <a:t>každej</a:t>
            </a:r>
            <a:r>
              <a:rPr lang="cs-CZ" sz="2800" dirty="0" smtClean="0">
                <a:latin typeface="Arial"/>
                <a:ea typeface="Calibri"/>
                <a:cs typeface="Times New Roman"/>
              </a:rPr>
              <a:t> povídá,</a:t>
            </a:r>
            <a:br>
              <a:rPr lang="cs-CZ" sz="2800" dirty="0" smtClean="0">
                <a:latin typeface="Arial"/>
                <a:ea typeface="Calibri"/>
                <a:cs typeface="Times New Roman"/>
              </a:rPr>
            </a:br>
            <a:r>
              <a:rPr lang="cs-CZ" sz="2800" dirty="0" smtClean="0">
                <a:latin typeface="Arial"/>
                <a:ea typeface="Calibri"/>
                <a:cs typeface="Times New Roman"/>
              </a:rPr>
              <a:t>že </a:t>
            </a:r>
            <a:r>
              <a:rPr lang="cs-CZ" sz="2800" dirty="0" err="1" smtClean="0">
                <a:latin typeface="Arial"/>
                <a:ea typeface="Calibri"/>
                <a:cs typeface="Times New Roman"/>
              </a:rPr>
              <a:t>nepude</a:t>
            </a:r>
            <a:r>
              <a:rPr lang="cs-CZ" sz="2800" dirty="0" smtClean="0">
                <a:latin typeface="Arial"/>
                <a:ea typeface="Calibri"/>
                <a:cs typeface="Times New Roman"/>
              </a:rPr>
              <a:t>.</a:t>
            </a:r>
            <a:br>
              <a:rPr lang="cs-CZ" sz="2800" dirty="0" smtClean="0">
                <a:latin typeface="Arial"/>
                <a:ea typeface="Calibri"/>
                <a:cs typeface="Times New Roman"/>
              </a:rPr>
            </a:br>
            <a:r>
              <a:rPr lang="cs-CZ" sz="2800" dirty="0" smtClean="0">
                <a:latin typeface="Arial"/>
                <a:ea typeface="Calibri"/>
                <a:cs typeface="Times New Roman"/>
              </a:rPr>
              <a:t>Jděte tam tatíčku,</a:t>
            </a:r>
            <a:br>
              <a:rPr lang="cs-CZ" sz="2800" dirty="0" smtClean="0">
                <a:latin typeface="Arial"/>
                <a:ea typeface="Calibri"/>
                <a:cs typeface="Times New Roman"/>
              </a:rPr>
            </a:br>
            <a:r>
              <a:rPr lang="cs-CZ" sz="2800" dirty="0" smtClean="0">
                <a:latin typeface="Arial"/>
                <a:ea typeface="Calibri"/>
                <a:cs typeface="Times New Roman"/>
              </a:rPr>
              <a:t>což to bude!</a:t>
            </a:r>
          </a:p>
        </p:txBody>
      </p:sp>
      <p:sp>
        <p:nvSpPr>
          <p:cNvPr id="3" name="TextovéPole 2"/>
          <p:cNvSpPr txBox="1"/>
          <p:nvPr/>
        </p:nvSpPr>
        <p:spPr>
          <a:xfrm>
            <a:off x="4876800" y="1981200"/>
            <a:ext cx="3657600" cy="46802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cs-CZ" sz="2800" b="1" dirty="0" smtClean="0">
                <a:latin typeface="Arial"/>
                <a:ea typeface="Calibri"/>
                <a:cs typeface="Times New Roman"/>
              </a:rPr>
              <a:t>OTEC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cs-CZ" sz="2800" dirty="0" smtClean="0">
                <a:latin typeface="Arial"/>
                <a:ea typeface="Calibri"/>
                <a:cs typeface="Times New Roman"/>
              </a:rPr>
              <a:t>Máš tam jít, synáčku,</a:t>
            </a:r>
            <a:br>
              <a:rPr lang="cs-CZ" sz="2800" dirty="0" smtClean="0">
                <a:latin typeface="Arial"/>
                <a:ea typeface="Calibri"/>
                <a:cs typeface="Times New Roman"/>
              </a:rPr>
            </a:br>
            <a:r>
              <a:rPr lang="cs-CZ" sz="2800" dirty="0" smtClean="0">
                <a:latin typeface="Arial"/>
                <a:ea typeface="Calibri"/>
                <a:cs typeface="Times New Roman"/>
              </a:rPr>
              <a:t>bez prodlení,</a:t>
            </a:r>
            <a:br>
              <a:rPr lang="cs-CZ" sz="2800" dirty="0" smtClean="0">
                <a:latin typeface="Arial"/>
                <a:ea typeface="Calibri"/>
                <a:cs typeface="Times New Roman"/>
              </a:rPr>
            </a:br>
            <a:r>
              <a:rPr lang="cs-CZ" sz="2800" dirty="0" smtClean="0">
                <a:latin typeface="Arial"/>
                <a:ea typeface="Calibri"/>
                <a:cs typeface="Times New Roman"/>
              </a:rPr>
              <a:t>přišlo nám už z Vídně</a:t>
            </a:r>
            <a:br>
              <a:rPr lang="cs-CZ" sz="2800" dirty="0" smtClean="0">
                <a:latin typeface="Arial"/>
                <a:ea typeface="Calibri"/>
                <a:cs typeface="Times New Roman"/>
              </a:rPr>
            </a:br>
            <a:r>
              <a:rPr lang="cs-CZ" sz="2800" dirty="0" smtClean="0">
                <a:latin typeface="Arial"/>
                <a:ea typeface="Calibri"/>
                <a:cs typeface="Times New Roman"/>
              </a:rPr>
              <a:t>poručení.</a:t>
            </a:r>
            <a:br>
              <a:rPr lang="cs-CZ" sz="2800" dirty="0" smtClean="0">
                <a:latin typeface="Arial"/>
                <a:ea typeface="Calibri"/>
                <a:cs typeface="Times New Roman"/>
              </a:rPr>
            </a:br>
            <a:r>
              <a:rPr lang="cs-CZ" sz="2800" dirty="0" smtClean="0">
                <a:latin typeface="Arial"/>
                <a:ea typeface="Calibri"/>
                <a:cs typeface="Times New Roman"/>
              </a:rPr>
              <a:t>Dostaneš klobouček</a:t>
            </a:r>
            <a:br>
              <a:rPr lang="cs-CZ" sz="2800" dirty="0" smtClean="0">
                <a:latin typeface="Arial"/>
                <a:ea typeface="Calibri"/>
                <a:cs typeface="Times New Roman"/>
              </a:rPr>
            </a:br>
            <a:r>
              <a:rPr lang="cs-CZ" sz="2800" dirty="0" err="1" smtClean="0">
                <a:latin typeface="Arial"/>
                <a:ea typeface="Calibri"/>
                <a:cs typeface="Times New Roman"/>
              </a:rPr>
              <a:t>premovanej</a:t>
            </a:r>
            <a:r>
              <a:rPr lang="cs-CZ" sz="2800" dirty="0" smtClean="0">
                <a:latin typeface="Arial"/>
                <a:ea typeface="Calibri"/>
                <a:cs typeface="Times New Roman"/>
              </a:rPr>
              <a:t>,</a:t>
            </a:r>
            <a:br>
              <a:rPr lang="cs-CZ" sz="2800" dirty="0" smtClean="0">
                <a:latin typeface="Arial"/>
                <a:ea typeface="Calibri"/>
                <a:cs typeface="Times New Roman"/>
              </a:rPr>
            </a:br>
            <a:r>
              <a:rPr lang="cs-CZ" sz="2800" dirty="0" smtClean="0">
                <a:latin typeface="Arial"/>
                <a:ea typeface="Calibri"/>
                <a:cs typeface="Times New Roman"/>
              </a:rPr>
              <a:t>vod císaře pána</a:t>
            </a:r>
            <a:br>
              <a:rPr lang="cs-CZ" sz="2800" dirty="0" smtClean="0">
                <a:latin typeface="Arial"/>
                <a:ea typeface="Calibri"/>
                <a:cs typeface="Times New Roman"/>
              </a:rPr>
            </a:br>
            <a:r>
              <a:rPr lang="cs-CZ" sz="2800" dirty="0" err="1" smtClean="0">
                <a:latin typeface="Arial"/>
                <a:ea typeface="Calibri"/>
                <a:cs typeface="Times New Roman"/>
              </a:rPr>
              <a:t>darovanej</a:t>
            </a:r>
            <a:r>
              <a:rPr lang="cs-CZ" sz="2800" dirty="0" smtClean="0">
                <a:latin typeface="Arial"/>
                <a:ea typeface="Calibri"/>
                <a:cs typeface="Times New Roman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398820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iv sady Office">
  <a:themeElements>
    <a:clrScheme name="Arkýř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Motiv sady Offic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ékárna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Motiv sady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iv sady Offic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iv sady Offic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iv sady Offic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iv sady Offic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iv sady Offic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 sady Offic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 sady Offic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 sady Offic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 sady Offic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 sady Offic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 sady Offic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1805</TotalTime>
  <Words>451</Words>
  <Application>Microsoft Office PowerPoint</Application>
  <PresentationFormat>Předvádění na obrazovce (4:3)</PresentationFormat>
  <Paragraphs>73</Paragraphs>
  <Slides>12</Slides>
  <Notes>2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12</vt:i4>
      </vt:variant>
    </vt:vector>
  </HeadingPairs>
  <TitlesOfParts>
    <vt:vector size="13" baseType="lpstr">
      <vt:lpstr>Motiv sady Office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Erda</dc:creator>
  <cp:lastModifiedBy>EU_9</cp:lastModifiedBy>
  <cp:revision>196</cp:revision>
  <cp:lastPrinted>1601-01-01T00:00:00Z</cp:lastPrinted>
  <dcterms:created xsi:type="dcterms:W3CDTF">2013-06-25T23:31:44Z</dcterms:created>
  <dcterms:modified xsi:type="dcterms:W3CDTF">2014-05-03T16:33:14Z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