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8" r:id="rId4"/>
    <p:sldId id="280" r:id="rId5"/>
    <p:sldId id="292" r:id="rId6"/>
    <p:sldId id="281" r:id="rId7"/>
    <p:sldId id="282" r:id="rId8"/>
    <p:sldId id="283" r:id="rId9"/>
    <p:sldId id="284" r:id="rId10"/>
    <p:sldId id="285" r:id="rId11"/>
    <p:sldId id="293" r:id="rId12"/>
    <p:sldId id="277" r:id="rId13"/>
    <p:sldId id="288" r:id="rId14"/>
    <p:sldId id="287" r:id="rId15"/>
    <p:sldId id="286" r:id="rId16"/>
    <p:sldId id="294" r:id="rId1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5662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216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92793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0827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6417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5331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9068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9261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893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413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478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09114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8046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6137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544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5732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383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8409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7738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059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6784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948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133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96B2CB-0DA5-4421-81F8-531D473D3C97}" type="slidenum">
              <a:rPr lang="cs-CZ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126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3205041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VY_32_INOVACE_284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anose="02020603050405020304" pitchFamily="18" charset="0"/>
                        </a:rPr>
                        <a:t>Optika/</a:t>
                      </a:r>
                      <a:r>
                        <a:rPr lang="cs-CZ" sz="14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Mnohovidová</a:t>
                      </a:r>
                      <a:r>
                        <a:rPr lang="cs-CZ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vlákna</a:t>
                      </a:r>
                      <a:endParaRPr lang="cs-CZ" sz="14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Tomáš Nevřela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Prosinec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a 4.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ODBORNÝ VÝCVIK –  optické vlákno, </a:t>
                      </a:r>
                      <a:r>
                        <a:rPr kumimoji="0" 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mnohovidové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vlákno, index lomu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val="272026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Mnohovidová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vlákna</a:t>
            </a:r>
          </a:p>
        </p:txBody>
      </p:sp>
      <p:pic>
        <p:nvPicPr>
          <p:cNvPr id="1026" name="Picture 2" descr="http://upload.wikimedia.org/wikipedia/commons/thumb/9/9c/MultimodeFiber.JPG/220px-MultimodeFib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319" y="2348880"/>
            <a:ext cx="3552393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hroch.spseol.cz/%7Enozka/psk/041-opticka-vlakna-II/multimod_prurez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916832"/>
            <a:ext cx="2304256" cy="2233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827584" y="4869160"/>
            <a:ext cx="31470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1. jádro </a:t>
            </a:r>
            <a:r>
              <a:rPr lang="cs-CZ" dirty="0"/>
              <a:t>( </a:t>
            </a:r>
            <a:r>
              <a:rPr lang="el-GR" i="1" dirty="0"/>
              <a:t>ϕ</a:t>
            </a:r>
            <a:r>
              <a:rPr lang="el-GR" dirty="0"/>
              <a:t>=˙60</a:t>
            </a:r>
            <a:r>
              <a:rPr lang="el-GR" i="1" dirty="0"/>
              <a:t>μ</a:t>
            </a:r>
            <a:r>
              <a:rPr lang="cs-CZ" dirty="0"/>
              <a:t>m÷80</a:t>
            </a:r>
            <a:r>
              <a:rPr lang="el-GR" i="1" dirty="0"/>
              <a:t>μ</a:t>
            </a:r>
            <a:r>
              <a:rPr lang="cs-CZ" dirty="0"/>
              <a:t>m)</a:t>
            </a:r>
          </a:p>
          <a:p>
            <a:r>
              <a:rPr lang="cs-CZ" dirty="0" smtClean="0"/>
              <a:t>2. plášť </a:t>
            </a:r>
            <a:r>
              <a:rPr lang="cs-CZ" dirty="0"/>
              <a:t>(</a:t>
            </a:r>
            <a:r>
              <a:rPr lang="el-GR" i="1" dirty="0"/>
              <a:t>ϕ</a:t>
            </a:r>
            <a:r>
              <a:rPr lang="el-GR" dirty="0"/>
              <a:t>=125</a:t>
            </a:r>
            <a:r>
              <a:rPr lang="el-GR" i="1" dirty="0"/>
              <a:t>μ</a:t>
            </a:r>
            <a:r>
              <a:rPr lang="cs-CZ" i="1" dirty="0"/>
              <a:t>m</a:t>
            </a:r>
            <a:r>
              <a:rPr lang="cs-CZ" dirty="0"/>
              <a:t>)</a:t>
            </a:r>
          </a:p>
          <a:p>
            <a:r>
              <a:rPr lang="cs-CZ" dirty="0" smtClean="0"/>
              <a:t>3. primární ochrana </a:t>
            </a:r>
            <a:r>
              <a:rPr lang="cs-CZ" dirty="0"/>
              <a:t>(</a:t>
            </a:r>
            <a:r>
              <a:rPr lang="el-GR" i="1" dirty="0"/>
              <a:t>ϕ</a:t>
            </a:r>
            <a:r>
              <a:rPr lang="el-GR" dirty="0"/>
              <a:t>=250</a:t>
            </a:r>
            <a:r>
              <a:rPr lang="el-GR" i="1" dirty="0"/>
              <a:t>μ</a:t>
            </a:r>
            <a:r>
              <a:rPr lang="cs-CZ" i="1" dirty="0"/>
              <a:t>m</a:t>
            </a:r>
            <a:r>
              <a:rPr lang="cs-CZ" dirty="0"/>
              <a:t>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7506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304800" y="1180898"/>
            <a:ext cx="86106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b="1" dirty="0" smtClean="0"/>
              <a:t>Jaké rozeznáváme typy </a:t>
            </a:r>
            <a:r>
              <a:rPr lang="cs-CZ" sz="2800" b="1" dirty="0" err="1" smtClean="0"/>
              <a:t>mnohovidových</a:t>
            </a:r>
            <a:r>
              <a:rPr lang="cs-CZ" sz="2800" b="1" dirty="0" smtClean="0"/>
              <a:t> optických vláken?		</a:t>
            </a: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291164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304800" y="1180898"/>
            <a:ext cx="86106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b="1" dirty="0" smtClean="0"/>
              <a:t>Jaké rozeznáváme typy </a:t>
            </a:r>
            <a:r>
              <a:rPr lang="cs-CZ" sz="2800" b="1" dirty="0" err="1" smtClean="0"/>
              <a:t>mnohovidových</a:t>
            </a:r>
            <a:r>
              <a:rPr lang="cs-CZ" sz="2800" b="1" dirty="0" smtClean="0"/>
              <a:t> optických vláken?	</a:t>
            </a:r>
            <a:r>
              <a:rPr lang="cs-CZ" sz="2800" dirty="0" smtClean="0">
                <a:solidFill>
                  <a:schemeClr val="tx2"/>
                </a:solidFill>
              </a:rPr>
              <a:t>Jsou to vlákna s jádrem se skokovou změnou indexu lomu a vlákna s jádrem s gradientní změnou indexu lomu.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	</a:t>
            </a: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362323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304800" y="1180898"/>
            <a:ext cx="86106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b="1" dirty="0" smtClean="0"/>
              <a:t>Jaké rozeznáváme typy </a:t>
            </a:r>
            <a:r>
              <a:rPr lang="cs-CZ" sz="2800" b="1" dirty="0" err="1" smtClean="0"/>
              <a:t>mnohovidových</a:t>
            </a:r>
            <a:r>
              <a:rPr lang="cs-CZ" sz="2800" b="1" dirty="0" smtClean="0"/>
              <a:t> optických vláken?	</a:t>
            </a:r>
            <a:r>
              <a:rPr lang="cs-CZ" sz="2800" dirty="0" smtClean="0">
                <a:solidFill>
                  <a:schemeClr val="tx2"/>
                </a:solidFill>
              </a:rPr>
              <a:t>Jsou to vlákna s jádrem se skokovou změnou indexu lomu a vlákna s jádrem s gradientní změnou indexu lomu.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b="1" dirty="0" smtClean="0"/>
              <a:t>Nakresli řez </a:t>
            </a:r>
            <a:r>
              <a:rPr lang="cs-CZ" sz="2800" b="1" dirty="0" err="1" smtClean="0"/>
              <a:t>mnohovidového</a:t>
            </a:r>
            <a:r>
              <a:rPr lang="cs-CZ" sz="2800" b="1" dirty="0" smtClean="0"/>
              <a:t> vlákna s gradientní změnou indexu lomu a zakresli dráhu šíření optického paprsku tímto vláknem?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	</a:t>
            </a: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409011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304800" y="1180898"/>
            <a:ext cx="86106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b="1" dirty="0" smtClean="0"/>
              <a:t>Jaké rozeznáváme typy </a:t>
            </a:r>
            <a:r>
              <a:rPr lang="cs-CZ" sz="2800" b="1" dirty="0" err="1" smtClean="0"/>
              <a:t>mnohovidových</a:t>
            </a:r>
            <a:r>
              <a:rPr lang="cs-CZ" sz="2800" b="1" dirty="0" smtClean="0"/>
              <a:t> optických vláken?	</a:t>
            </a:r>
            <a:r>
              <a:rPr lang="cs-CZ" sz="2800" dirty="0" smtClean="0">
                <a:solidFill>
                  <a:schemeClr val="tx2"/>
                </a:solidFill>
              </a:rPr>
              <a:t>Jsou to vlákna s jádrem se skokovou změnou indexu lomu a vlákna s jádrem s gradientní změnou indexu lomu.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b="1" dirty="0" smtClean="0"/>
              <a:t>Nakresli řez </a:t>
            </a:r>
            <a:r>
              <a:rPr lang="cs-CZ" sz="2800" b="1" dirty="0" err="1" smtClean="0"/>
              <a:t>mnohovidového</a:t>
            </a:r>
            <a:r>
              <a:rPr lang="cs-CZ" sz="2800" b="1" dirty="0" smtClean="0"/>
              <a:t> vlákna s gradientní změnou indexu lomu a zakresli dráhu šíření optického paprsku tímto vláknem?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	</a:t>
            </a:r>
            <a:endParaRPr lang="cs-CZ" sz="2800" dirty="0" smtClean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258" y="4955491"/>
            <a:ext cx="5610225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94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1029"/>
            <a:ext cx="8610600" cy="7793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 použitých zdrojů</a:t>
            </a:r>
            <a:endParaRPr lang="cs-CZ" sz="4400" b="1" dirty="0">
              <a:solidFill>
                <a:srgbClr val="C0504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DOLEČEK, Jaroslav. </a:t>
            </a:r>
            <a:r>
              <a:rPr lang="cs-CZ" sz="2000" i="1" dirty="0">
                <a:solidFill>
                  <a:srgbClr val="000000"/>
                </a:solidFill>
              </a:rPr>
              <a:t>Moderní učebnice elektroniky</a:t>
            </a:r>
            <a:r>
              <a:rPr lang="cs-CZ" sz="2000" dirty="0">
                <a:solidFill>
                  <a:srgbClr val="000000"/>
                </a:solidFill>
              </a:rPr>
              <a:t>. Praha: BEN - technická literatura, 154 s. ISBN 80-730-0184-5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WILFERT, Otakar. </a:t>
            </a:r>
            <a:r>
              <a:rPr lang="cs-CZ" sz="2000" i="1" dirty="0">
                <a:solidFill>
                  <a:srgbClr val="000000"/>
                </a:solidFill>
              </a:rPr>
              <a:t>Optoelektronika I</a:t>
            </a:r>
            <a:r>
              <a:rPr lang="cs-CZ" sz="2000" dirty="0">
                <a:solidFill>
                  <a:srgbClr val="000000"/>
                </a:solidFill>
              </a:rPr>
              <a:t>. 1. vyd. Brno: PC-DIR, 135 s. ISBN 80-214-0551-1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FILKA, Miloslav. </a:t>
            </a:r>
            <a:r>
              <a:rPr lang="cs-CZ" sz="2000" i="1" dirty="0">
                <a:solidFill>
                  <a:srgbClr val="000000"/>
                </a:solidFill>
              </a:rPr>
              <a:t>Optoelektronika v telekomunikacích</a:t>
            </a:r>
            <a:r>
              <a:rPr lang="cs-CZ" sz="2000" dirty="0">
                <a:solidFill>
                  <a:srgbClr val="000000"/>
                </a:solidFill>
              </a:rPr>
              <a:t>. 3. vyd. Brno: VUT, 133 s. ISBN 80-214-0011-0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FILKA, Miloslav. </a:t>
            </a:r>
            <a:r>
              <a:rPr lang="cs-CZ" sz="2000" i="1" dirty="0">
                <a:solidFill>
                  <a:srgbClr val="000000"/>
                </a:solidFill>
              </a:rPr>
              <a:t>Optoelektronika pro telekomunikace a informatiku</a:t>
            </a:r>
            <a:r>
              <a:rPr lang="cs-CZ" sz="2000" dirty="0">
                <a:solidFill>
                  <a:srgbClr val="000000"/>
                </a:solidFill>
              </a:rPr>
              <a:t>. Vyd. 1. Brno: Miloslav Filka, 369 s. ISBN 978-80-86785-14-1.</a:t>
            </a:r>
            <a:endParaRPr lang="cs-CZ" sz="2000" dirty="0" smtClean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88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293260"/>
            <a:ext cx="8534400" cy="1329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vysvětluje co je to </a:t>
            </a:r>
            <a:r>
              <a:rPr lang="cs-CZ" sz="2000" dirty="0" err="1" smtClean="0">
                <a:latin typeface="Times New Roman" pitchFamily="18" charset="0"/>
                <a:ea typeface="Calibri" pitchFamily="34" charset="0"/>
              </a:rPr>
              <a:t>mnohovidové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optické vlákno.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020168"/>
            <a:ext cx="8305800" cy="2006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žáci odpovídají na specifické otázky k tématu </a:t>
            </a:r>
            <a:r>
              <a:rPr lang="cs-CZ" sz="2000" dirty="0" err="1" smtClean="0">
                <a:latin typeface="Times New Roman" pitchFamily="18" charset="0"/>
                <a:ea typeface="Calibri" pitchFamily="34" charset="0"/>
              </a:rPr>
              <a:t>mnohovidové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 optické vlákno, kreslí </a:t>
            </a:r>
            <a:r>
              <a:rPr lang="cs-CZ" sz="2000" dirty="0" err="1" smtClean="0">
                <a:latin typeface="Times New Roman" pitchFamily="18" charset="0"/>
                <a:ea typeface="Calibri" pitchFamily="34" charset="0"/>
              </a:rPr>
              <a:t>mnohovidové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 optické vlákno v řezu,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po kliknutí se jim zobrazí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správná odpověď.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11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Mnohovidová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vlákna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Od </a:t>
            </a:r>
            <a:r>
              <a:rPr lang="cs-CZ" sz="2800" dirty="0" err="1" smtClean="0"/>
              <a:t>jednovidových</a:t>
            </a:r>
            <a:r>
              <a:rPr lang="cs-CZ" sz="2800" dirty="0" smtClean="0"/>
              <a:t> vláken se </a:t>
            </a:r>
            <a:r>
              <a:rPr lang="cs-CZ" sz="2800" dirty="0" err="1" smtClean="0"/>
              <a:t>mnohovidová</a:t>
            </a:r>
            <a:r>
              <a:rPr lang="cs-CZ" sz="2800" dirty="0" smtClean="0"/>
              <a:t> liší podstatně větším průměrem jádra. Vyrábějí se skleněná nebo plastová s průměry jader 50 µm až 2000 µm. Používají se na kratší vzdálenosti (rozvody v budovách). Díky větším průměrům jádra je jejich výrobní cena nižší než u </a:t>
            </a:r>
            <a:r>
              <a:rPr lang="cs-CZ" sz="2800" dirty="0" err="1" smtClean="0"/>
              <a:t>jednovidových</a:t>
            </a:r>
            <a:r>
              <a:rPr lang="cs-CZ" sz="2800" dirty="0" smtClean="0"/>
              <a:t> vláken, snadněji se s nimi manipuluje při spojování vláken, připojováním ke světelným zdrojům atd. Rozeznáváme dva typy </a:t>
            </a:r>
            <a:r>
              <a:rPr lang="cs-CZ" sz="2800" dirty="0" err="1" smtClean="0"/>
              <a:t>mnohovidových</a:t>
            </a:r>
            <a:r>
              <a:rPr lang="cs-CZ" sz="2800" dirty="0" smtClean="0"/>
              <a:t> vláken podle způsobu vedení optického paprsku, konkrétně indexu lomu na přechodu mezi jádrem a pláštěm.</a:t>
            </a:r>
          </a:p>
        </p:txBody>
      </p:sp>
    </p:spTree>
    <p:extLst>
      <p:ext uri="{BB962C8B-B14F-4D97-AF65-F5344CB8AC3E}">
        <p14:creationId xmlns:p14="http://schemas.microsoft.com/office/powerpoint/2010/main" val="3913043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Mnohovidová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vlákna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3504" y="2514600"/>
            <a:ext cx="6913191" cy="2426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07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Mnohovidová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vlákna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err="1" smtClean="0"/>
              <a:t>Mnohovidová</a:t>
            </a:r>
            <a:r>
              <a:rPr lang="cs-CZ" sz="2800" dirty="0" smtClean="0"/>
              <a:t> vlákna: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Se skokovou změnou indexu lomu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S gradientní (postupnou) změnou indexu lomu</a:t>
            </a:r>
          </a:p>
        </p:txBody>
      </p:sp>
    </p:spTree>
    <p:extLst>
      <p:ext uri="{BB962C8B-B14F-4D97-AF65-F5344CB8AC3E}">
        <p14:creationId xmlns:p14="http://schemas.microsoft.com/office/powerpoint/2010/main" val="378323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Mnohovidová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vlákna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Jádro se skokovou změnou indexu lomu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Na rozhraní jádra a pláště dochází k ostrému lomu a paprsky se tak šíří po různých drahách. Přímý paprsek neboli paprsek o nejnižším vidu vykoná nejkratší dráhu.  Paprsek , který má úhel odrazu na úrovni mezního úhlu, tedy paprsek s nejvyšším videm vykoná nejdelší dráhu. Jelikož paprsky o různých drahách nedorazí na konec vlákna ve stejném časovém okamžiku, ale postupně, dochází ve vlákně k jevu zvaném disperze.</a:t>
            </a:r>
          </a:p>
        </p:txBody>
      </p:sp>
    </p:spTree>
    <p:extLst>
      <p:ext uri="{BB962C8B-B14F-4D97-AF65-F5344CB8AC3E}">
        <p14:creationId xmlns:p14="http://schemas.microsoft.com/office/powerpoint/2010/main" val="12488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Mnohovidová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vlákna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Jádro se skokovou změnou indexu lomu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487" y="2852936"/>
            <a:ext cx="7089225" cy="2383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307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Mnohovidová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vlákna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Jádro s gradientní změnou indexu lomu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U tohoto typu </a:t>
            </a:r>
            <a:r>
              <a:rPr lang="cs-CZ" sz="2800" dirty="0" err="1" smtClean="0"/>
              <a:t>mnohovidového</a:t>
            </a:r>
            <a:r>
              <a:rPr lang="cs-CZ" sz="2800" dirty="0" smtClean="0"/>
              <a:t> vlákna dochází k plynulé změně drah paprsků. V prostředí s nižším indexem lomu se optické záření šíří rychleji než v prostředí s vyšším indexem lomu. Optické paprsky šířící se blíže plášti, kde má index lomu menší hodnotu, mají větší rychlost a celková doba jejich šíření vláknem se jen málo liší od doby šíření přímého paprsku. Oproti vláknu se skokovou změnou indexu lomu tak dochází k podstatnému zmenšení disperze.</a:t>
            </a:r>
          </a:p>
        </p:txBody>
      </p:sp>
    </p:spTree>
    <p:extLst>
      <p:ext uri="{BB962C8B-B14F-4D97-AF65-F5344CB8AC3E}">
        <p14:creationId xmlns:p14="http://schemas.microsoft.com/office/powerpoint/2010/main" val="115401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Mnohovidová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vlákna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Jádro s gradientní změnou indexu lomu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487" y="2924944"/>
            <a:ext cx="7089225" cy="2383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42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2849</TotalTime>
  <Words>469</Words>
  <Application>Microsoft Office PowerPoint</Application>
  <PresentationFormat>Předvádění na obrazovce (4:3)</PresentationFormat>
  <Paragraphs>60</Paragraphs>
  <Slides>15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15</vt:i4>
      </vt:variant>
    </vt:vector>
  </HeadingPairs>
  <TitlesOfParts>
    <vt:vector size="17" baseType="lpstr">
      <vt:lpstr>Motiv systému Office</vt:lpstr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EU_12</dc:creator>
  <cp:lastModifiedBy>EU_12</cp:lastModifiedBy>
  <cp:revision>36</cp:revision>
  <dcterms:created xsi:type="dcterms:W3CDTF">2014-04-06T14:10:38Z</dcterms:created>
  <dcterms:modified xsi:type="dcterms:W3CDTF">2014-08-28T07:18:52Z</dcterms:modified>
</cp:coreProperties>
</file>