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9279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5323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158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620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709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581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204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3721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157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0911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16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3794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391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96B2CB-0DA5-4421-81F8-531D473D3C97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93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865119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VY_32_INOVACE_290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Optika/Obsah OH</a:t>
                      </a:r>
                      <a:r>
                        <a:rPr kumimoji="0" lang="cs-CZ" sz="1400" b="0" i="0" u="none" strike="noStrike" cap="none" normalizeH="0" baseline="6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Tomáš Nevřela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Prosinec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optické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vlákno, ionty OH</a:t>
                      </a:r>
                      <a:r>
                        <a:rPr kumimoji="0" lang="cs-CZ" sz="1400" b="0" i="0" u="none" strike="noStrike" cap="none" normalizeH="0" baseline="6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  <a:endParaRPr kumimoji="0" lang="cs-CZ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Obsah OH</a:t>
            </a:r>
            <a:r>
              <a:rPr lang="cs-CZ" sz="4400" b="1" baseline="3000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cs-CZ" sz="4400" b="1" baseline="30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Co jsou to OH</a:t>
            </a:r>
            <a:r>
              <a:rPr lang="cs-CZ" sz="2800" baseline="30000" dirty="0" smtClean="0">
                <a:solidFill>
                  <a:prstClr val="black"/>
                </a:solidFill>
              </a:rPr>
              <a:t>-</a:t>
            </a:r>
            <a:r>
              <a:rPr lang="cs-CZ" sz="2800" dirty="0" smtClean="0">
                <a:solidFill>
                  <a:prstClr val="black"/>
                </a:solidFill>
              </a:rPr>
              <a:t> ionty?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srgbClr val="002060"/>
                </a:solidFill>
              </a:rPr>
              <a:t>	</a:t>
            </a:r>
            <a:r>
              <a:rPr lang="cs-CZ" sz="2800" dirty="0" smtClean="0">
                <a:solidFill>
                  <a:srgbClr val="002060"/>
                </a:solidFill>
              </a:rPr>
              <a:t>OH</a:t>
            </a:r>
            <a:r>
              <a:rPr lang="cs-CZ" sz="2800" baseline="30000" dirty="0" smtClean="0">
                <a:solidFill>
                  <a:srgbClr val="002060"/>
                </a:solidFill>
              </a:rPr>
              <a:t>- </a:t>
            </a:r>
            <a:r>
              <a:rPr lang="cs-CZ" sz="2800" dirty="0" smtClean="0">
                <a:solidFill>
                  <a:srgbClr val="002060"/>
                </a:solidFill>
              </a:rPr>
              <a:t>ionty zůstávají v optickém vláknu díky zbytkové 	vlhkosti při výrobě optického vlákna a podílejí se na 	větším útlumu vlákna při určitých vlnových délkách 	přenášeného signálu.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cs-CZ" sz="2800" dirty="0" smtClean="0"/>
              <a:t>Z grafu závislosti OH</a:t>
            </a:r>
            <a:r>
              <a:rPr lang="cs-CZ" sz="2800" baseline="30000" dirty="0" smtClean="0"/>
              <a:t>- </a:t>
            </a:r>
            <a:r>
              <a:rPr lang="cs-CZ" sz="2800" dirty="0" smtClean="0"/>
              <a:t>iontů na vlnové délce urči, při jaké vlnové délce je útlum optického vlákna největší.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002060"/>
                </a:solidFill>
              </a:rPr>
              <a:t>	Největší útlum vlákna vzniká při vlnové délce okolo 	1400 </a:t>
            </a:r>
            <a:r>
              <a:rPr lang="cs-CZ" sz="2800" dirty="0" err="1" smtClean="0">
                <a:solidFill>
                  <a:srgbClr val="002060"/>
                </a:solidFill>
              </a:rPr>
              <a:t>nm</a:t>
            </a:r>
            <a:r>
              <a:rPr lang="cs-CZ" sz="2800" dirty="0" smtClean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6089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/>
              <a:t>DOLEČEK, Jaroslav. </a:t>
            </a:r>
            <a:r>
              <a:rPr lang="cs-CZ" sz="2000" i="1" dirty="0"/>
              <a:t>Moderní učebnice elektroniky</a:t>
            </a:r>
            <a:r>
              <a:rPr lang="cs-CZ" sz="2000" dirty="0"/>
              <a:t>. Praha: BEN - technická literatura, 154 s. ISBN 80-730-0184-5</a:t>
            </a:r>
            <a:r>
              <a:rPr lang="cs-CZ" sz="2000" dirty="0" smtClean="0"/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/>
              <a:t>WILFERT, Otakar. </a:t>
            </a:r>
            <a:r>
              <a:rPr lang="cs-CZ" sz="2000" i="1" dirty="0"/>
              <a:t>Optoelektronika I</a:t>
            </a:r>
            <a:r>
              <a:rPr lang="cs-CZ" sz="2000" dirty="0"/>
              <a:t>. 1. vyd. Brno: PC-DIR, 135 s. ISBN 80-214-0551-1</a:t>
            </a:r>
            <a:r>
              <a:rPr lang="cs-CZ" sz="2000" dirty="0" smtClean="0"/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/>
              <a:t>FILKA, Miloslav. </a:t>
            </a:r>
            <a:r>
              <a:rPr lang="cs-CZ" sz="2000" i="1" dirty="0"/>
              <a:t>Optoelektronika v telekomunikacích</a:t>
            </a:r>
            <a:r>
              <a:rPr lang="cs-CZ" sz="2000" dirty="0"/>
              <a:t>. 3. vyd. Brno: VUT, 133 s. ISBN 80-214-0011-0</a:t>
            </a:r>
            <a:r>
              <a:rPr lang="cs-CZ" sz="2000" dirty="0" smtClean="0"/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/>
              <a:t>FILKA, Miloslav. </a:t>
            </a:r>
            <a:r>
              <a:rPr lang="cs-CZ" sz="2000" i="1" dirty="0"/>
              <a:t>Optoelektronika pro telekomunikace a informatiku</a:t>
            </a:r>
            <a:r>
              <a:rPr lang="cs-CZ" sz="2000" dirty="0"/>
              <a:t>. Vyd. 1. Brno: Miloslav Filka, 369 s. ISBN 978-80-86785-14-1.</a:t>
            </a:r>
            <a:endParaRPr lang="cs-CZ" sz="2000" dirty="0" smtClean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91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je to obsah iontů OH</a:t>
            </a:r>
            <a:r>
              <a:rPr lang="cs-CZ" sz="2000" baseline="30000" dirty="0" smtClean="0">
                <a:latin typeface="Times New Roman" pitchFamily="18" charset="0"/>
                <a:ea typeface="Calibri" pitchFamily="34" charset="0"/>
              </a:rPr>
              <a:t>-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 v optickém vláknu jako jeden z parametrů optických vláken.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řeší úkoly a odpovídají na specifické otázky k tématu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obsah iontů OH</a:t>
            </a:r>
            <a:r>
              <a:rPr lang="cs-CZ" sz="2000" baseline="30000" dirty="0">
                <a:latin typeface="Times New Roman" pitchFamily="18" charset="0"/>
                <a:ea typeface="Calibri" pitchFamily="34" charset="0"/>
              </a:rPr>
              <a:t>-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si mohou správná řešení a odpovědi zobrazit.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Hlavní parametry optických vláken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Základní parametry: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Šířka pásma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Disperze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Numerická apertura NA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Útlum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Minimální poloměr ohybu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b="1" dirty="0" smtClean="0"/>
              <a:t>Obsah OH</a:t>
            </a:r>
            <a:r>
              <a:rPr lang="cs-CZ" sz="2800" b="1" baseline="30000" dirty="0" smtClean="0"/>
              <a:t>-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U </a:t>
            </a:r>
            <a:r>
              <a:rPr lang="cs-CZ" sz="2800" dirty="0" err="1" smtClean="0"/>
              <a:t>jednovidových</a:t>
            </a:r>
            <a:r>
              <a:rPr lang="cs-CZ" sz="2800" dirty="0" smtClean="0"/>
              <a:t> vláken obsah MFD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62080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Obsah OH</a:t>
            </a:r>
            <a:r>
              <a:rPr lang="cs-CZ" sz="4400" b="1" baseline="30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 průběhu výroby optického vlákna zůstává ve vláknu zbytková vlhkost ve formě iontů </a:t>
            </a:r>
            <a:r>
              <a:rPr lang="cs-CZ" sz="2800" b="1" dirty="0" smtClean="0"/>
              <a:t>OH</a:t>
            </a:r>
            <a:r>
              <a:rPr lang="cs-CZ" sz="2800" b="1" baseline="30000" dirty="0" smtClean="0"/>
              <a:t>-</a:t>
            </a:r>
            <a:r>
              <a:rPr lang="cs-CZ" sz="2800" dirty="0" smtClean="0"/>
              <a:t>, které při určitých vlnových délkách ovlivňují útlum vlákna. Optická vlákna jsou na vlhkost extrémně citlivá. </a:t>
            </a:r>
            <a:r>
              <a:rPr lang="cs-CZ" sz="2800" dirty="0"/>
              <a:t>OH</a:t>
            </a:r>
            <a:r>
              <a:rPr lang="cs-CZ" sz="2800" baseline="30000" dirty="0"/>
              <a:t>-</a:t>
            </a:r>
            <a:r>
              <a:rPr lang="cs-CZ" sz="2800" b="1" baseline="30000" dirty="0"/>
              <a:t> </a:t>
            </a:r>
            <a:r>
              <a:rPr lang="cs-CZ" sz="2800" dirty="0" smtClean="0"/>
              <a:t>ionty ve vlákně způsobují mikrotrhliny. Díky těmto mikrotrhlinám jsou materiály ze skla náchylnější k praskání. Optická vlákna jsou vyráběná s malým nebo naopak velkým obsahem iontů OH</a:t>
            </a:r>
            <a:r>
              <a:rPr lang="cs-CZ" sz="2800" baseline="30000" dirty="0" smtClean="0"/>
              <a:t>-</a:t>
            </a:r>
            <a:r>
              <a:rPr lang="cs-CZ" sz="2800" dirty="0" smtClean="0"/>
              <a:t> .</a:t>
            </a:r>
            <a:endParaRPr lang="cs-CZ" sz="2800" baseline="30000" dirty="0"/>
          </a:p>
        </p:txBody>
      </p:sp>
    </p:spTree>
    <p:extLst>
      <p:ext uri="{BB962C8B-B14F-4D97-AF65-F5344CB8AC3E}">
        <p14:creationId xmlns:p14="http://schemas.microsoft.com/office/powerpoint/2010/main" val="15393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Obsah OH</a:t>
            </a:r>
            <a:r>
              <a:rPr lang="cs-CZ" sz="4400" b="1" baseline="30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Optická vlákna s malým obsahem OH</a:t>
            </a:r>
            <a:r>
              <a:rPr lang="cs-CZ" sz="2800" b="1" baseline="30000" dirty="0" smtClean="0"/>
              <a:t>- </a:t>
            </a:r>
            <a:endParaRPr lang="cs-CZ" sz="2800" b="1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Tato vlákna se používají především v aplikacích, kde je pro přenos optického signálu použit zdroj v blízkosti infračervené oblasti.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Optická vlákna s </a:t>
            </a:r>
            <a:r>
              <a:rPr lang="cs-CZ" sz="2800" b="1" dirty="0" smtClean="0"/>
              <a:t>velkým </a:t>
            </a:r>
            <a:r>
              <a:rPr lang="cs-CZ" sz="2800" b="1" dirty="0"/>
              <a:t>obsahem OH</a:t>
            </a:r>
            <a:r>
              <a:rPr lang="cs-CZ" sz="2800" b="1" baseline="30000" dirty="0"/>
              <a:t>- </a:t>
            </a:r>
            <a:endParaRPr lang="cs-CZ" sz="2800" b="1" baseline="300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Používají se v aplikacích se zdroji optického signálu v ultrafialové a viditelné oblasti </a:t>
            </a: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335920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Obsah OH</a:t>
            </a:r>
            <a:r>
              <a:rPr lang="cs-CZ" sz="4400" b="1" baseline="300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Závislost obsahu OH</a:t>
            </a:r>
            <a:r>
              <a:rPr lang="cs-CZ" sz="2800" baseline="30000" dirty="0" smtClean="0"/>
              <a:t>- </a:t>
            </a:r>
            <a:r>
              <a:rPr lang="cs-CZ" sz="2800" dirty="0" smtClean="0"/>
              <a:t>iontu na vlnové délce </a:t>
            </a: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61340"/>
            <a:ext cx="4810365" cy="2731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81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Obsah OH</a:t>
            </a:r>
            <a:r>
              <a:rPr lang="cs-CZ" sz="4400" b="1" baseline="3000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cs-CZ" sz="4400" b="1" baseline="30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Co jsou to OH</a:t>
            </a:r>
            <a:r>
              <a:rPr lang="cs-CZ" sz="2800" baseline="30000" dirty="0" smtClean="0">
                <a:solidFill>
                  <a:prstClr val="black"/>
                </a:solidFill>
              </a:rPr>
              <a:t>-</a:t>
            </a:r>
            <a:r>
              <a:rPr lang="cs-CZ" sz="2800" dirty="0" smtClean="0">
                <a:solidFill>
                  <a:prstClr val="black"/>
                </a:solidFill>
              </a:rPr>
              <a:t> ionty?</a:t>
            </a:r>
          </a:p>
        </p:txBody>
      </p:sp>
    </p:spTree>
    <p:extLst>
      <p:ext uri="{BB962C8B-B14F-4D97-AF65-F5344CB8AC3E}">
        <p14:creationId xmlns:p14="http://schemas.microsoft.com/office/powerpoint/2010/main" val="189026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Obsah OH</a:t>
            </a:r>
            <a:r>
              <a:rPr lang="cs-CZ" sz="4400" b="1" baseline="3000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cs-CZ" sz="4400" b="1" baseline="30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Co jsou to OH</a:t>
            </a:r>
            <a:r>
              <a:rPr lang="cs-CZ" sz="2800" baseline="30000" dirty="0" smtClean="0">
                <a:solidFill>
                  <a:prstClr val="black"/>
                </a:solidFill>
              </a:rPr>
              <a:t>-</a:t>
            </a:r>
            <a:r>
              <a:rPr lang="cs-CZ" sz="2800" dirty="0" smtClean="0">
                <a:solidFill>
                  <a:prstClr val="black"/>
                </a:solidFill>
              </a:rPr>
              <a:t> ionty?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srgbClr val="002060"/>
                </a:solidFill>
              </a:rPr>
              <a:t>	</a:t>
            </a:r>
            <a:r>
              <a:rPr lang="cs-CZ" sz="2800" dirty="0" smtClean="0">
                <a:solidFill>
                  <a:srgbClr val="002060"/>
                </a:solidFill>
              </a:rPr>
              <a:t>OH</a:t>
            </a:r>
            <a:r>
              <a:rPr lang="cs-CZ" sz="2800" baseline="30000" dirty="0" smtClean="0">
                <a:solidFill>
                  <a:srgbClr val="002060"/>
                </a:solidFill>
              </a:rPr>
              <a:t>- </a:t>
            </a:r>
            <a:r>
              <a:rPr lang="cs-CZ" sz="2800" dirty="0" smtClean="0">
                <a:solidFill>
                  <a:srgbClr val="002060"/>
                </a:solidFill>
              </a:rPr>
              <a:t>ionty zůstávají v optickém vláknu díky zbytkové 	vlhkosti při výrobě optického vlákna a podílejí se na 	větším útlumu vlákna při určitých vlnových délkách 	přenášeného signálu.</a:t>
            </a:r>
          </a:p>
        </p:txBody>
      </p:sp>
    </p:spTree>
    <p:extLst>
      <p:ext uri="{BB962C8B-B14F-4D97-AF65-F5344CB8AC3E}">
        <p14:creationId xmlns:p14="http://schemas.microsoft.com/office/powerpoint/2010/main" val="203174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Obsah OH</a:t>
            </a:r>
            <a:r>
              <a:rPr lang="cs-CZ" sz="4400" b="1" baseline="3000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cs-CZ" sz="4400" b="1" baseline="30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Co jsou to OH</a:t>
            </a:r>
            <a:r>
              <a:rPr lang="cs-CZ" sz="2800" baseline="30000" dirty="0" smtClean="0">
                <a:solidFill>
                  <a:prstClr val="black"/>
                </a:solidFill>
              </a:rPr>
              <a:t>-</a:t>
            </a:r>
            <a:r>
              <a:rPr lang="cs-CZ" sz="2800" dirty="0" smtClean="0">
                <a:solidFill>
                  <a:prstClr val="black"/>
                </a:solidFill>
              </a:rPr>
              <a:t> ionty?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prstClr val="black"/>
                </a:solidFill>
              </a:rPr>
              <a:t>	</a:t>
            </a:r>
            <a:r>
              <a:rPr lang="cs-CZ" sz="2800" dirty="0" smtClean="0">
                <a:solidFill>
                  <a:srgbClr val="002060"/>
                </a:solidFill>
              </a:rPr>
              <a:t>OH</a:t>
            </a:r>
            <a:r>
              <a:rPr lang="cs-CZ" sz="2800" baseline="30000" dirty="0" smtClean="0">
                <a:solidFill>
                  <a:srgbClr val="002060"/>
                </a:solidFill>
              </a:rPr>
              <a:t>- </a:t>
            </a:r>
            <a:r>
              <a:rPr lang="cs-CZ" sz="2800" dirty="0" smtClean="0">
                <a:solidFill>
                  <a:srgbClr val="002060"/>
                </a:solidFill>
              </a:rPr>
              <a:t>ionty zůstávají v optickém vláknu díky zbytkové 	vlhkosti při výrobě optického vlákna a podílejí se na 	větším útlumu vlákna při určitých vlnových délkách 	přenášeného signálu.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cs-CZ" sz="2800" dirty="0" smtClean="0"/>
              <a:t>Z grafu závislosti OH</a:t>
            </a:r>
            <a:r>
              <a:rPr lang="cs-CZ" sz="2800" baseline="30000" dirty="0" smtClean="0"/>
              <a:t>- </a:t>
            </a:r>
            <a:r>
              <a:rPr lang="cs-CZ" sz="2800" dirty="0" smtClean="0"/>
              <a:t>iontů na vlnové délce urči, při jaké vlnové délce je útlum optického vlákna největší.</a:t>
            </a:r>
          </a:p>
        </p:txBody>
      </p:sp>
    </p:spTree>
    <p:extLst>
      <p:ext uri="{BB962C8B-B14F-4D97-AF65-F5344CB8AC3E}">
        <p14:creationId xmlns:p14="http://schemas.microsoft.com/office/powerpoint/2010/main" val="92975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1303</TotalTime>
  <Words>303</Words>
  <Application>Microsoft Office PowerPoint</Application>
  <PresentationFormat>Předvádění na obrazovce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11</vt:i4>
      </vt:variant>
    </vt:vector>
  </HeadingPairs>
  <TitlesOfParts>
    <vt:vector size="13" baseType="lpstr">
      <vt:lpstr>Motiv systému Office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EU_12</cp:lastModifiedBy>
  <cp:revision>64</cp:revision>
  <dcterms:created xsi:type="dcterms:W3CDTF">2014-04-06T14:10:38Z</dcterms:created>
  <dcterms:modified xsi:type="dcterms:W3CDTF">2014-08-28T08:21:56Z</dcterms:modified>
</cp:coreProperties>
</file>