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73" r:id="rId6"/>
    <p:sldId id="274" r:id="rId7"/>
    <p:sldId id="275" r:id="rId8"/>
    <p:sldId id="271" r:id="rId9"/>
    <p:sldId id="278" r:id="rId10"/>
    <p:sldId id="277" r:id="rId11"/>
    <p:sldId id="276" r:id="rId12"/>
    <p:sldId id="279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27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109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103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226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9059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9459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9878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8508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338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911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0304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2148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709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6B2CB-0DA5-4421-81F8-531D473D3C97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94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9407772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VY_32_INOVACE_282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anose="02020603050405020304" pitchFamily="18" charset="0"/>
                        </a:rPr>
                        <a:t>Optika/</a:t>
                      </a:r>
                      <a:r>
                        <a:rPr lang="cs-CZ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Princip</a:t>
                      </a:r>
                      <a:r>
                        <a:rPr lang="cs-CZ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přenosu signálu</a:t>
                      </a:r>
                      <a:endParaRPr lang="cs-CZ" sz="1400" b="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Tomáš Nevřela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Prosinec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optické vlákno, přenos, index lomu, odraz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80717" y="380999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 přenosu optickým vláknem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/>
              <a:t>Jaké jsou dva nejpoužívanější typy optických vláken?</a:t>
            </a:r>
            <a:r>
              <a:rPr lang="cs-CZ" sz="2800" b="1" dirty="0"/>
              <a:t> </a:t>
            </a:r>
            <a:r>
              <a:rPr lang="cs-CZ" sz="2800" dirty="0" smtClean="0">
                <a:solidFill>
                  <a:schemeClr val="tx2"/>
                </a:solidFill>
              </a:rPr>
              <a:t>Jsou to vlákna </a:t>
            </a:r>
            <a:r>
              <a:rPr lang="cs-CZ" sz="2800" dirty="0" err="1" smtClean="0">
                <a:solidFill>
                  <a:schemeClr val="tx2"/>
                </a:solidFill>
              </a:rPr>
              <a:t>mnohavidová</a:t>
            </a:r>
            <a:r>
              <a:rPr lang="cs-CZ" sz="2800" dirty="0" smtClean="0">
                <a:solidFill>
                  <a:schemeClr val="tx2"/>
                </a:solidFill>
              </a:rPr>
              <a:t> pro kratší vzdálenosti a vlákna </a:t>
            </a:r>
            <a:r>
              <a:rPr lang="cs-CZ" sz="2800" dirty="0" err="1" smtClean="0">
                <a:solidFill>
                  <a:schemeClr val="tx2"/>
                </a:solidFill>
              </a:rPr>
              <a:t>jednovidová</a:t>
            </a:r>
            <a:r>
              <a:rPr lang="cs-CZ" sz="2800" dirty="0" smtClean="0">
                <a:solidFill>
                  <a:schemeClr val="tx2"/>
                </a:solidFill>
              </a:rPr>
              <a:t> používaná na delší vzdálenosti.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/>
              <a:t>Co nám udává index lomu u optického vlákna?</a:t>
            </a:r>
            <a:r>
              <a:rPr lang="cs-CZ" sz="2800" b="1" dirty="0" smtClean="0"/>
              <a:t>	</a:t>
            </a:r>
            <a:r>
              <a:rPr lang="cs-CZ" sz="2800" dirty="0" smtClean="0">
                <a:solidFill>
                  <a:schemeClr val="tx2"/>
                </a:solidFill>
              </a:rPr>
              <a:t>Udává nám poměr rychlosti světla ve vakuu a rychlosti světla v hmotném prostředí.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303500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DOLEČEK, Jaroslav. </a:t>
            </a:r>
            <a:r>
              <a:rPr lang="cs-CZ" sz="2000" i="1" dirty="0">
                <a:solidFill>
                  <a:srgbClr val="000000"/>
                </a:solidFill>
              </a:rPr>
              <a:t>Moderní učebnice elektroniky</a:t>
            </a:r>
            <a:r>
              <a:rPr lang="cs-CZ" sz="2000" dirty="0">
                <a:solidFill>
                  <a:srgbClr val="000000"/>
                </a:solidFill>
              </a:rPr>
              <a:t>. Praha: BEN - technická literatura, 154 s. ISBN 80-730-0184-5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WILFERT, Otakar. </a:t>
            </a:r>
            <a:r>
              <a:rPr lang="cs-CZ" sz="2000" i="1" dirty="0">
                <a:solidFill>
                  <a:srgbClr val="000000"/>
                </a:solidFill>
              </a:rPr>
              <a:t>Optoelektronika I</a:t>
            </a:r>
            <a:r>
              <a:rPr lang="cs-CZ" sz="2000" dirty="0">
                <a:solidFill>
                  <a:srgbClr val="000000"/>
                </a:solidFill>
              </a:rPr>
              <a:t>. 1. vyd. Brno: PC-DIR, 135 s. ISBN 80-214-0551-1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v telekomunikacích</a:t>
            </a:r>
            <a:r>
              <a:rPr lang="cs-CZ" sz="2000" dirty="0">
                <a:solidFill>
                  <a:srgbClr val="000000"/>
                </a:solidFill>
              </a:rPr>
              <a:t>. 3. vyd. Brno: VUT, 133 s. ISBN 80-214-0011-0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pro telekomunikace a informatiku</a:t>
            </a:r>
            <a:r>
              <a:rPr lang="cs-CZ" sz="2000" dirty="0">
                <a:solidFill>
                  <a:srgbClr val="000000"/>
                </a:solidFill>
              </a:rPr>
              <a:t>. Vyd. 1. Brno: Miloslav Filka, 369 s. ISBN 978-80-86785-14-1.</a:t>
            </a:r>
            <a:endParaRPr lang="cs-CZ" sz="2000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09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jakým způsobem probíhá přenos signálu optickým vláknem.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k tématu principu přenosu signálu,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 přenosu optickým vláknem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Pro přenos optického záření se využívá zákona o lomu a odrazu optického záření na styku dvou prostředí. Při vhodně voleném úhlu dopadu paprsku na plášť optického vlákna dochází k odrazům a nikoli k lomu záření, čímž je světelný paprsek veden optickým prostředím – vzniká světlovod. Vnitřní část vlákna se nazývá jádro, okolo jádra je plášť a primární ochrana. V datových sítích pro krátké vzdálenosti, např. uvnitř budov se používají </a:t>
            </a:r>
            <a:r>
              <a:rPr lang="cs-CZ" sz="2800" dirty="0" err="1" smtClean="0"/>
              <a:t>mnohavidová</a:t>
            </a:r>
            <a:r>
              <a:rPr lang="cs-CZ" sz="2800" dirty="0" smtClean="0"/>
              <a:t> optická vlákna, kdežto v telekomunikačních sítích se používají převážně vlákna </a:t>
            </a:r>
            <a:r>
              <a:rPr lang="cs-CZ" sz="2800" dirty="0" err="1" smtClean="0"/>
              <a:t>jednovidová</a:t>
            </a:r>
            <a:r>
              <a:rPr lang="cs-CZ" sz="2800" dirty="0" smtClean="0"/>
              <a:t>, určená pro vzdálenosti delší .</a:t>
            </a:r>
          </a:p>
        </p:txBody>
      </p:sp>
    </p:spTree>
    <p:extLst>
      <p:ext uri="{BB962C8B-B14F-4D97-AF65-F5344CB8AC3E}">
        <p14:creationId xmlns:p14="http://schemas.microsoft.com/office/powerpoint/2010/main" val="362080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 přenosu optickým vláknem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Index lomu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/>
              <a:t>V</a:t>
            </a:r>
            <a:r>
              <a:rPr lang="cs-CZ" sz="2800" dirty="0" smtClean="0"/>
              <a:t>yjadřuje změnu rychlosti šíření světla při přechodu mezi různým prostředím. K nejrychlejšímu pohybu světla dochází ve vakuu kde se udává rychlost světla asi 300 miliónu metrů za sekundu. Index lomu udává poměr rychlosti světla ve vakuu vzhledem k rychlosti světla v hmotném prostředí. Hodnota indexu lomu optického pláště je 1,46. Jádro má hodnotu indexu lomu 1,48. Světlo se v daném prostředí pohybuje tím pomaleji, čím vyšší je hodnota indexu lomu tohoto prostředí.</a:t>
            </a:r>
          </a:p>
        </p:txBody>
      </p:sp>
    </p:spTree>
    <p:extLst>
      <p:ext uri="{BB962C8B-B14F-4D97-AF65-F5344CB8AC3E}">
        <p14:creationId xmlns:p14="http://schemas.microsoft.com/office/powerpoint/2010/main" val="38584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 přenosu optickým vláknem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Totální odraz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K udržení světla v jádru se využívá efektu totálního odrazu, ke kterému dochází při dopadu světla na rozhraní pod šikmým úhlem větším, než je mezní úhel. Pouze světlo, které vstoupí do optického vlákna v určitém rozsahu úhlů se může šířit bez porušení. Tento rozsah úhlů se nazývá vstupní kužel vlákna.</a:t>
            </a:r>
          </a:p>
        </p:txBody>
      </p:sp>
    </p:spTree>
    <p:extLst>
      <p:ext uri="{BB962C8B-B14F-4D97-AF65-F5344CB8AC3E}">
        <p14:creationId xmlns:p14="http://schemas.microsoft.com/office/powerpoint/2010/main" val="78732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 přenosu optickým vláknem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16832"/>
            <a:ext cx="7381320" cy="471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0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80717" y="380999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 přenosu optickým vláknem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/>
              <a:t>Jaké jsou dva nejpoužívanější typy optických vláken?</a:t>
            </a:r>
            <a:r>
              <a:rPr lang="cs-CZ" sz="2800" b="1" dirty="0" smtClean="0"/>
              <a:t>	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64606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80717" y="380999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 přenosu optickým vláknem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  <a:endParaRPr lang="cs-CZ" sz="2800" dirty="0" smtClean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/>
              <a:t>Jaké jsou dva nejpoužívanější typy optických vláken?</a:t>
            </a:r>
            <a:r>
              <a:rPr lang="cs-CZ" sz="2800" b="1" dirty="0"/>
              <a:t> </a:t>
            </a:r>
            <a:r>
              <a:rPr lang="cs-CZ" sz="2800" dirty="0" smtClean="0">
                <a:solidFill>
                  <a:schemeClr val="tx2"/>
                </a:solidFill>
              </a:rPr>
              <a:t>Jsou to vlákna </a:t>
            </a:r>
            <a:r>
              <a:rPr lang="cs-CZ" sz="2800" dirty="0" err="1" smtClean="0">
                <a:solidFill>
                  <a:schemeClr val="tx2"/>
                </a:solidFill>
              </a:rPr>
              <a:t>mnohavidová</a:t>
            </a:r>
            <a:r>
              <a:rPr lang="cs-CZ" sz="2800" dirty="0" smtClean="0">
                <a:solidFill>
                  <a:schemeClr val="tx2"/>
                </a:solidFill>
              </a:rPr>
              <a:t> pro kratší vzdálenosti a vlákna </a:t>
            </a:r>
            <a:r>
              <a:rPr lang="cs-CZ" sz="2800" dirty="0" err="1" smtClean="0">
                <a:solidFill>
                  <a:schemeClr val="tx2"/>
                </a:solidFill>
              </a:rPr>
              <a:t>jednovidová</a:t>
            </a:r>
            <a:r>
              <a:rPr lang="cs-CZ" sz="2800" dirty="0" smtClean="0">
                <a:solidFill>
                  <a:schemeClr val="tx2"/>
                </a:solidFill>
              </a:rPr>
              <a:t> používaná na delší vzdálenosti.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	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76411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280717" y="380999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 přenosu optickým vláknem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/>
              <a:t>Jaké jsou dva nejpoužívanější typy optických vláken?</a:t>
            </a:r>
            <a:r>
              <a:rPr lang="cs-CZ" sz="2800" b="1" dirty="0"/>
              <a:t> </a:t>
            </a:r>
            <a:r>
              <a:rPr lang="cs-CZ" sz="2800" dirty="0" smtClean="0">
                <a:solidFill>
                  <a:schemeClr val="tx2"/>
                </a:solidFill>
              </a:rPr>
              <a:t>Jsou to vlákna </a:t>
            </a:r>
            <a:r>
              <a:rPr lang="cs-CZ" sz="2800" dirty="0" err="1" smtClean="0">
                <a:solidFill>
                  <a:schemeClr val="tx2"/>
                </a:solidFill>
              </a:rPr>
              <a:t>mnohavidová</a:t>
            </a:r>
            <a:r>
              <a:rPr lang="cs-CZ" sz="2800" dirty="0" smtClean="0">
                <a:solidFill>
                  <a:schemeClr val="tx2"/>
                </a:solidFill>
              </a:rPr>
              <a:t> pro kratší vzdálenosti a vlákna </a:t>
            </a:r>
            <a:r>
              <a:rPr lang="cs-CZ" sz="2800" dirty="0" err="1" smtClean="0">
                <a:solidFill>
                  <a:schemeClr val="tx2"/>
                </a:solidFill>
              </a:rPr>
              <a:t>jednovidová</a:t>
            </a:r>
            <a:r>
              <a:rPr lang="cs-CZ" sz="2800" dirty="0" smtClean="0">
                <a:solidFill>
                  <a:schemeClr val="tx2"/>
                </a:solidFill>
              </a:rPr>
              <a:t> používaná na delší vzdálenosti.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/>
              <a:t>Co nám udává index lomu u optického vlákna?</a:t>
            </a:r>
            <a:r>
              <a:rPr lang="cs-CZ" sz="2800" b="1" dirty="0" smtClean="0"/>
              <a:t>	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291164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2734</TotalTime>
  <Words>478</Words>
  <Application>Microsoft Office PowerPoint</Application>
  <PresentationFormat>Předvádění na obrazovce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11</vt:i4>
      </vt:variant>
    </vt:vector>
  </HeadingPairs>
  <TitlesOfParts>
    <vt:vector size="13" baseType="lpstr">
      <vt:lpstr>Motiv systému Office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EU_12</cp:lastModifiedBy>
  <cp:revision>29</cp:revision>
  <dcterms:created xsi:type="dcterms:W3CDTF">2014-04-06T14:10:38Z</dcterms:created>
  <dcterms:modified xsi:type="dcterms:W3CDTF">2014-08-28T07:19:43Z</dcterms:modified>
</cp:coreProperties>
</file>