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7" r:id="rId3"/>
    <p:sldId id="258" r:id="rId4"/>
    <p:sldId id="260" r:id="rId5"/>
    <p:sldId id="261" r:id="rId6"/>
    <p:sldId id="262" r:id="rId7"/>
    <p:sldId id="263" r:id="rId8"/>
    <p:sldId id="264" r:id="rId9"/>
    <p:sldId id="266" r:id="rId10"/>
    <p:sldId id="265" r:id="rId11"/>
    <p:sldId id="267" r:id="rId12"/>
    <p:sldId id="268" r:id="rId13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Výchozí oddíl" id="{0B2E5B33-DA50-4F33-B84E-093DBD356721}">
          <p14:sldIdLst>
            <p14:sldId id="257"/>
            <p14:sldId id="258"/>
            <p14:sldId id="260"/>
            <p14:sldId id="261"/>
            <p14:sldId id="262"/>
            <p14:sldId id="263"/>
            <p14:sldId id="264"/>
            <p14:sldId id="266"/>
            <p14:sldId id="265"/>
            <p14:sldId id="267"/>
            <p14:sldId id="268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25662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62164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092793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286AB-D78E-4072-81EA-AB8E692EDF79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0078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E3B35-8E17-44F4-8CB6-6A86E416E541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45562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178001-727F-41F8-9580-E1F848C48DCA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0473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A3FCD-8911-4877-8D72-9398C117C481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64111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C87CD-C8DB-4712-898E-DCC5F234DBB0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90980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2A53E-80CD-4908-B247-B40BAD68017F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97097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BB763-9966-49DF-88DA-E5A4745DAB0B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73642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9B478-80F4-47A0-A005-9F630F7F772A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7309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109114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2A38D-A0C1-4819-9290-EF293F96FD7B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61729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D37B8D-57B5-40F5-86BA-98AFFAA7FF64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7333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BE92E-2DDB-4A83-9D50-D39B567A099B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4350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15732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0383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38409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47738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60596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267844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19482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9133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596B2CB-0DA5-4421-81F8-531D473D3C97}" type="slidenum">
              <a:rPr lang="cs-CZ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510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0390911"/>
              </p:ext>
            </p:extLst>
          </p:nvPr>
        </p:nvGraphicFramePr>
        <p:xfrm>
          <a:off x="533400" y="2209800"/>
          <a:ext cx="8001000" cy="3735391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VY_32_INOVACE_295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Optika/IR optická vlákna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Tomáš Nevřela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Leden 2014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 a 4. ročník maturitního oboru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ODBORNÝ VÝCVIK –  </a:t>
                      </a: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optické </a:t>
                      </a: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vlákno, IR vlákno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533400" y="617220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b="1" dirty="0">
                <a:latin typeface="Times New Roman" pitchFamily="18" charset="0"/>
                <a:cs typeface="Times New Roman" pitchFamily="18" charset="0"/>
              </a:rPr>
            </a:br>
            <a:r>
              <a:rPr lang="cs-CZ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  <p:extLst>
      <p:ext uri="{BB962C8B-B14F-4D97-AF65-F5344CB8AC3E}">
        <p14:creationId xmlns:p14="http://schemas.microsoft.com/office/powerpoint/2010/main" val="2720261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IR optická vlákna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prstClr val="black"/>
                </a:solidFill>
              </a:rPr>
              <a:t>Cvičení: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2800" dirty="0" smtClean="0">
                <a:solidFill>
                  <a:prstClr val="black"/>
                </a:solidFill>
              </a:rPr>
              <a:t>Uveď alespoň dva </a:t>
            </a:r>
            <a:r>
              <a:rPr lang="cs-CZ" sz="2800" smtClean="0">
                <a:solidFill>
                  <a:prstClr val="black"/>
                </a:solidFill>
              </a:rPr>
              <a:t>příklady </a:t>
            </a:r>
            <a:r>
              <a:rPr lang="cs-CZ" sz="2800" smtClean="0">
                <a:solidFill>
                  <a:prstClr val="black"/>
                </a:solidFill>
              </a:rPr>
              <a:t>použití IR vlákna.</a:t>
            </a:r>
            <a:endParaRPr lang="cs-CZ" sz="2800" dirty="0" smtClean="0">
              <a:solidFill>
                <a:prstClr val="black"/>
              </a:solidFill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>
                <a:solidFill>
                  <a:prstClr val="black"/>
                </a:solidFill>
              </a:rPr>
              <a:t>	</a:t>
            </a:r>
            <a:r>
              <a:rPr lang="cs-CZ" sz="2800" dirty="0" smtClean="0">
                <a:solidFill>
                  <a:srgbClr val="00B0F0"/>
                </a:solidFill>
              </a:rPr>
              <a:t>Laserový přenos informací, infračervené 	zobrazovací zařízení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</a:pPr>
            <a:r>
              <a:rPr lang="cs-CZ" sz="2800" dirty="0" smtClean="0"/>
              <a:t>Jaký materiál se používá při výrobě vláken pro oblast NIR?</a:t>
            </a:r>
            <a:endParaRPr lang="cs-CZ" sz="28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	</a:t>
            </a:r>
            <a:r>
              <a:rPr lang="cs-CZ" sz="2800" dirty="0" smtClean="0">
                <a:solidFill>
                  <a:srgbClr val="00B0F0"/>
                </a:solidFill>
              </a:rPr>
              <a:t>Používají se halogenidová skla.</a:t>
            </a:r>
          </a:p>
        </p:txBody>
      </p:sp>
    </p:spTree>
    <p:extLst>
      <p:ext uri="{BB962C8B-B14F-4D97-AF65-F5344CB8AC3E}">
        <p14:creationId xmlns:p14="http://schemas.microsoft.com/office/powerpoint/2010/main" val="1823854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ovéPole 3"/>
          <p:cNvSpPr txBox="1">
            <a:spLocks noChangeArrowheads="1"/>
          </p:cNvSpPr>
          <p:nvPr/>
        </p:nvSpPr>
        <p:spPr bwMode="auto">
          <a:xfrm>
            <a:off x="304800" y="281029"/>
            <a:ext cx="8610600" cy="77938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rgbClr val="C0504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Seznam použitých zdrojů</a:t>
            </a:r>
            <a:endParaRPr lang="cs-CZ" sz="4400" b="1" dirty="0">
              <a:solidFill>
                <a:srgbClr val="C0504D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685800" y="1371600"/>
            <a:ext cx="8001000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fontAlgn="base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buFont typeface="Times New Roman" pitchFamily="18" charset="0"/>
              <a:buChar char="•"/>
            </a:pPr>
            <a:r>
              <a:rPr lang="cs-CZ" sz="2000" dirty="0">
                <a:solidFill>
                  <a:srgbClr val="000000"/>
                </a:solidFill>
              </a:rPr>
              <a:t>DOLEČEK, Jaroslav. </a:t>
            </a:r>
            <a:r>
              <a:rPr lang="cs-CZ" sz="2000" i="1" dirty="0">
                <a:solidFill>
                  <a:srgbClr val="000000"/>
                </a:solidFill>
              </a:rPr>
              <a:t>Moderní učebnice elektroniky</a:t>
            </a:r>
            <a:r>
              <a:rPr lang="cs-CZ" sz="2000" dirty="0">
                <a:solidFill>
                  <a:srgbClr val="000000"/>
                </a:solidFill>
              </a:rPr>
              <a:t>. Praha: BEN - technická literatura, 154 s. ISBN 80-730-0184-5</a:t>
            </a:r>
            <a:r>
              <a:rPr lang="cs-CZ" sz="2000" dirty="0" smtClean="0">
                <a:solidFill>
                  <a:srgbClr val="000000"/>
                </a:solidFill>
              </a:rPr>
              <a:t>.</a:t>
            </a:r>
          </a:p>
          <a:p>
            <a:pPr marL="342900" indent="-342900" fontAlgn="base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buFont typeface="Times New Roman" pitchFamily="18" charset="0"/>
              <a:buChar char="•"/>
            </a:pPr>
            <a:r>
              <a:rPr lang="cs-CZ" sz="2000" dirty="0">
                <a:solidFill>
                  <a:srgbClr val="000000"/>
                </a:solidFill>
              </a:rPr>
              <a:t>WILFERT, Otakar. </a:t>
            </a:r>
            <a:r>
              <a:rPr lang="cs-CZ" sz="2000" i="1" dirty="0">
                <a:solidFill>
                  <a:srgbClr val="000000"/>
                </a:solidFill>
              </a:rPr>
              <a:t>Optoelektronika I</a:t>
            </a:r>
            <a:r>
              <a:rPr lang="cs-CZ" sz="2000" dirty="0">
                <a:solidFill>
                  <a:srgbClr val="000000"/>
                </a:solidFill>
              </a:rPr>
              <a:t>. 1. vyd. Brno: PC-DIR, 135 s. ISBN 80-214-0551-1</a:t>
            </a:r>
            <a:r>
              <a:rPr lang="cs-CZ" sz="2000" dirty="0" smtClean="0">
                <a:solidFill>
                  <a:srgbClr val="000000"/>
                </a:solidFill>
              </a:rPr>
              <a:t>.</a:t>
            </a:r>
          </a:p>
          <a:p>
            <a:pPr marL="342900" indent="-342900" fontAlgn="base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buFont typeface="Times New Roman" pitchFamily="18" charset="0"/>
              <a:buChar char="•"/>
            </a:pPr>
            <a:r>
              <a:rPr lang="cs-CZ" sz="2000" dirty="0">
                <a:solidFill>
                  <a:srgbClr val="000000"/>
                </a:solidFill>
              </a:rPr>
              <a:t>FILKA, Miloslav. </a:t>
            </a:r>
            <a:r>
              <a:rPr lang="cs-CZ" sz="2000" i="1" dirty="0">
                <a:solidFill>
                  <a:srgbClr val="000000"/>
                </a:solidFill>
              </a:rPr>
              <a:t>Optoelektronika v telekomunikacích</a:t>
            </a:r>
            <a:r>
              <a:rPr lang="cs-CZ" sz="2000" dirty="0">
                <a:solidFill>
                  <a:srgbClr val="000000"/>
                </a:solidFill>
              </a:rPr>
              <a:t>. 3. vyd. Brno: VUT, 133 s. ISBN 80-214-0011-0</a:t>
            </a:r>
            <a:r>
              <a:rPr lang="cs-CZ" sz="2000" dirty="0" smtClean="0">
                <a:solidFill>
                  <a:srgbClr val="000000"/>
                </a:solidFill>
              </a:rPr>
              <a:t>.</a:t>
            </a:r>
          </a:p>
          <a:p>
            <a:pPr marL="342900" indent="-342900" fontAlgn="base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buFont typeface="Times New Roman" pitchFamily="18" charset="0"/>
              <a:buChar char="•"/>
            </a:pPr>
            <a:r>
              <a:rPr lang="cs-CZ" sz="2000" dirty="0">
                <a:solidFill>
                  <a:srgbClr val="000000"/>
                </a:solidFill>
              </a:rPr>
              <a:t>FILKA, Miloslav. </a:t>
            </a:r>
            <a:r>
              <a:rPr lang="cs-CZ" sz="2000" i="1" dirty="0">
                <a:solidFill>
                  <a:srgbClr val="000000"/>
                </a:solidFill>
              </a:rPr>
              <a:t>Optoelektronika pro telekomunikace a informatiku</a:t>
            </a:r>
            <a:r>
              <a:rPr lang="cs-CZ" sz="2000" dirty="0">
                <a:solidFill>
                  <a:srgbClr val="000000"/>
                </a:solidFill>
              </a:rPr>
              <a:t>. Vyd. 1. Brno: Miloslav Filka, 369 s. ISBN 978-80-86785-14-1.</a:t>
            </a:r>
            <a:endParaRPr lang="cs-CZ" sz="2000" dirty="0" smtClean="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6403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304800" y="293260"/>
            <a:ext cx="8534400" cy="1329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ANOTACE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Učební </a:t>
            </a:r>
            <a:r>
              <a:rPr lang="cs-CZ" sz="2000" smtClean="0">
                <a:latin typeface="Times New Roman" pitchFamily="18" charset="0"/>
                <a:ea typeface="Calibri" pitchFamily="34" charset="0"/>
              </a:rPr>
              <a:t>materiál </a:t>
            </a:r>
            <a:r>
              <a:rPr lang="cs-CZ" sz="2000" smtClean="0">
                <a:latin typeface="Times New Roman" pitchFamily="18" charset="0"/>
                <a:ea typeface="Calibri" pitchFamily="34" charset="0"/>
              </a:rPr>
              <a:t>seznamuje žáky s IR optickým vláknem a jeho parametry.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304800" y="3189445"/>
            <a:ext cx="83058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METODICKÝ POKYN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>
                <a:latin typeface="Times New Roman" pitchFamily="18" charset="0"/>
                <a:ea typeface="Calibri" pitchFamily="34" charset="0"/>
              </a:rPr>
              <a:t>Ve cvičení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žáci odpovídají na specifické otázky k </a:t>
            </a:r>
            <a:r>
              <a:rPr lang="cs-CZ" sz="2000" smtClean="0">
                <a:latin typeface="Times New Roman" pitchFamily="18" charset="0"/>
                <a:ea typeface="Calibri" pitchFamily="34" charset="0"/>
              </a:rPr>
              <a:t>tématu </a:t>
            </a:r>
            <a:r>
              <a:rPr lang="cs-CZ" sz="2000" smtClean="0">
                <a:latin typeface="Times New Roman" pitchFamily="18" charset="0"/>
                <a:ea typeface="Calibri" pitchFamily="34" charset="0"/>
              </a:rPr>
              <a:t>IR otická vlákna, </a:t>
            </a:r>
            <a:r>
              <a:rPr lang="cs-CZ" sz="2000" dirty="0">
                <a:latin typeface="Times New Roman" pitchFamily="18" charset="0"/>
                <a:ea typeface="Calibri" pitchFamily="34" charset="0"/>
              </a:rPr>
              <a:t>po kliknutí se jim zobrazí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správná odpověď.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0117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IR optická vlákna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Optická vlákna pro oblast MIR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Pro oblast IR se používá speciální polykrystalické infračervené vlákno, které je schopné pracovat v rozmezí teplot -200 až +250°C. Kabely s takovými vlákny se vyrábějí v délkách do 20m.</a:t>
            </a: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3909273"/>
            <a:ext cx="3240360" cy="2948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9383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IR optická vlákna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Parametry vlákna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 smtClean="0"/>
              <a:t>Vyrábí se v rozměrech  450/500, 630/700, 900/1000 </a:t>
            </a:r>
            <a:r>
              <a:rPr lang="el-GR" sz="2800" dirty="0" smtClean="0"/>
              <a:t>μ</a:t>
            </a:r>
            <a:r>
              <a:rPr lang="cs-CZ" sz="2800" dirty="0" smtClean="0"/>
              <a:t>m 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 smtClean="0"/>
              <a:t>Útlum je na vlnové délce  10,6 </a:t>
            </a:r>
            <a:r>
              <a:rPr lang="el-GR" sz="2800" dirty="0" smtClean="0"/>
              <a:t>μ</a:t>
            </a:r>
            <a:r>
              <a:rPr lang="cs-CZ" sz="2800" dirty="0" smtClean="0"/>
              <a:t>m – 0,1 až 0,5 dB/m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 smtClean="0"/>
              <a:t>Numerická apertura NA = 0,25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 smtClean="0"/>
              <a:t>Minimální elastický poloměr ohybu vlákna je 100 x průměr vlákna</a:t>
            </a:r>
          </a:p>
        </p:txBody>
      </p:sp>
    </p:spTree>
    <p:extLst>
      <p:ext uri="{BB962C8B-B14F-4D97-AF65-F5344CB8AC3E}">
        <p14:creationId xmlns:p14="http://schemas.microsoft.com/office/powerpoint/2010/main" val="2713088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IR optická vlákna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Použití: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 smtClean="0"/>
              <a:t>Pro laserový přenos informací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 smtClean="0"/>
              <a:t>Infračervené zobrazovací zařízení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 smtClean="0"/>
              <a:t>Dálková nekontaktní pyrometrie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 smtClean="0"/>
              <a:t>Vláknové optické sondy pro infračervené spektroskopy</a:t>
            </a:r>
          </a:p>
        </p:txBody>
      </p:sp>
    </p:spTree>
    <p:extLst>
      <p:ext uri="{BB962C8B-B14F-4D97-AF65-F5344CB8AC3E}">
        <p14:creationId xmlns:p14="http://schemas.microsoft.com/office/powerpoint/2010/main" val="2929976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IR optická vlákna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Vlákna CIR pro oblast NIR (</a:t>
            </a:r>
            <a:r>
              <a:rPr lang="cs-CZ" sz="2800" b="1" dirty="0" err="1" smtClean="0"/>
              <a:t>Near</a:t>
            </a:r>
            <a:r>
              <a:rPr lang="cs-CZ" sz="2800" b="1" dirty="0" smtClean="0"/>
              <a:t> </a:t>
            </a:r>
            <a:r>
              <a:rPr lang="cs-CZ" sz="2800" b="1" dirty="0" err="1" smtClean="0"/>
              <a:t>Infrared</a:t>
            </a:r>
            <a:r>
              <a:rPr lang="cs-CZ" sz="2800" b="1" dirty="0" smtClean="0"/>
              <a:t>)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Tyto vlákna se vyrábějí z halogenidových skel. Přenášejí záření mezi spektrem křemičitých skel a polykrystalických vláken. Využití nacházejí v laboratořích a v průmyslu.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cs-CZ" sz="2800" dirty="0" smtClean="0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3491880"/>
            <a:ext cx="4320480" cy="324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0832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IR optická vlákna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prstClr val="black"/>
                </a:solidFill>
              </a:rPr>
              <a:t>Cvičení: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2800" dirty="0" smtClean="0">
                <a:solidFill>
                  <a:prstClr val="black"/>
                </a:solidFill>
              </a:rPr>
              <a:t>Uveď alespoň dva příklady použití.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>
                <a:solidFill>
                  <a:prstClr val="black"/>
                </a:solidFill>
              </a:rPr>
              <a:t>	</a:t>
            </a:r>
            <a:endParaRPr lang="cs-CZ" sz="2800" dirty="0" smtClean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3140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IR optická vlákna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prstClr val="black"/>
                </a:solidFill>
              </a:rPr>
              <a:t>Cvičení: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2800" dirty="0" smtClean="0">
                <a:solidFill>
                  <a:prstClr val="black"/>
                </a:solidFill>
              </a:rPr>
              <a:t>Uveď alespoň dva příklady použití.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>
                <a:solidFill>
                  <a:prstClr val="black"/>
                </a:solidFill>
              </a:rPr>
              <a:t>	</a:t>
            </a:r>
            <a:r>
              <a:rPr lang="cs-CZ" sz="2800" dirty="0" smtClean="0">
                <a:solidFill>
                  <a:srgbClr val="00B0F0"/>
                </a:solidFill>
              </a:rPr>
              <a:t>Laserový přenos informací, infračervené 	zobrazovací zařízení.</a:t>
            </a:r>
          </a:p>
        </p:txBody>
      </p:sp>
    </p:spTree>
    <p:extLst>
      <p:ext uri="{BB962C8B-B14F-4D97-AF65-F5344CB8AC3E}">
        <p14:creationId xmlns:p14="http://schemas.microsoft.com/office/powerpoint/2010/main" val="3814559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IR optická vlákna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prstClr val="black"/>
                </a:solidFill>
              </a:rPr>
              <a:t>Cvičení: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2800" dirty="0" smtClean="0">
                <a:solidFill>
                  <a:prstClr val="black"/>
                </a:solidFill>
              </a:rPr>
              <a:t>Uveď alespoň dva příklady použití.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>
                <a:solidFill>
                  <a:prstClr val="black"/>
                </a:solidFill>
              </a:rPr>
              <a:t>	</a:t>
            </a:r>
            <a:r>
              <a:rPr lang="cs-CZ" sz="2800" dirty="0" smtClean="0">
                <a:solidFill>
                  <a:srgbClr val="00B0F0"/>
                </a:solidFill>
              </a:rPr>
              <a:t>Laserový přenos informací, infračervené 	zobrazovací zařízení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</a:pPr>
            <a:r>
              <a:rPr lang="cs-CZ" sz="2800" dirty="0" smtClean="0"/>
              <a:t>Jaký materiál se používá při výrobě vláken pro oblast NIR?</a:t>
            </a:r>
          </a:p>
        </p:txBody>
      </p:sp>
    </p:spTree>
    <p:extLst>
      <p:ext uri="{BB962C8B-B14F-4D97-AF65-F5344CB8AC3E}">
        <p14:creationId xmlns:p14="http://schemas.microsoft.com/office/powerpoint/2010/main" val="1973801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Motiv sady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tiv sady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tiv sady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1019</TotalTime>
  <Words>297</Words>
  <Application>Microsoft Office PowerPoint</Application>
  <PresentationFormat>Předvádění na obrazovce (4:3)</PresentationFormat>
  <Paragraphs>63</Paragraphs>
  <Slides>11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2</vt:i4>
      </vt:variant>
      <vt:variant>
        <vt:lpstr>Nadpisy snímků</vt:lpstr>
      </vt:variant>
      <vt:variant>
        <vt:i4>11</vt:i4>
      </vt:variant>
    </vt:vector>
  </HeadingPairs>
  <TitlesOfParts>
    <vt:vector size="13" baseType="lpstr">
      <vt:lpstr>Motiv systému Office</vt:lpstr>
      <vt:lpstr>Motiv sady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EU_12</dc:creator>
  <cp:lastModifiedBy>EU_12</cp:lastModifiedBy>
  <cp:revision>63</cp:revision>
  <dcterms:created xsi:type="dcterms:W3CDTF">2014-04-06T14:10:38Z</dcterms:created>
  <dcterms:modified xsi:type="dcterms:W3CDTF">2014-08-28T09:17:14Z</dcterms:modified>
</cp:coreProperties>
</file>