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0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5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4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41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98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09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6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0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7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3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76120767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VY_32_INOVACE_300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Optika/Optické sítě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PON, GPON, sítě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827584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Topologie GPON</a:t>
            </a:r>
            <a:endParaRPr lang="cs-CZ" sz="2800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76536" y="2077998"/>
            <a:ext cx="3590925" cy="4381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26054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je to síťová jednotka ONU?</a:t>
            </a:r>
          </a:p>
        </p:txBody>
      </p:sp>
    </p:spTree>
    <p:extLst>
      <p:ext uri="{BB962C8B-B14F-4D97-AF65-F5344CB8AC3E}">
        <p14:creationId xmlns:p14="http://schemas.microsoft.com/office/powerpoint/2010/main" val="36856433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5702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je to síťová jednotka ONU?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Je to </a:t>
            </a:r>
            <a:r>
              <a:rPr lang="cs-CZ" sz="2800" dirty="0">
                <a:solidFill>
                  <a:srgbClr val="00B0F0"/>
                </a:solidFill>
              </a:rPr>
              <a:t>zařízení </a:t>
            </a:r>
            <a:r>
              <a:rPr lang="cs-CZ" sz="2800" dirty="0" smtClean="0">
                <a:solidFill>
                  <a:srgbClr val="00B0F0"/>
                </a:solidFill>
              </a:rPr>
              <a:t>ukončující </a:t>
            </a:r>
            <a:r>
              <a:rPr lang="cs-CZ" sz="2800" dirty="0">
                <a:solidFill>
                  <a:srgbClr val="00B0F0"/>
                </a:solidFill>
              </a:rPr>
              <a:t>pasivní optickou </a:t>
            </a:r>
            <a:r>
              <a:rPr lang="cs-CZ" sz="2800" dirty="0" smtClean="0">
                <a:solidFill>
                  <a:srgbClr val="00B0F0"/>
                </a:solidFill>
              </a:rPr>
              <a:t>	přístupovou </a:t>
            </a:r>
            <a:r>
              <a:rPr lang="cs-CZ" sz="2800" dirty="0">
                <a:solidFill>
                  <a:srgbClr val="00B0F0"/>
                </a:solidFill>
              </a:rPr>
              <a:t>síť u zákazníka a zaručuje převod </a:t>
            </a:r>
            <a:r>
              <a:rPr lang="cs-CZ" sz="2800" dirty="0" smtClean="0">
                <a:solidFill>
                  <a:srgbClr val="00B0F0"/>
                </a:solidFill>
              </a:rPr>
              <a:t>	signálu </a:t>
            </a:r>
            <a:r>
              <a:rPr lang="cs-CZ" sz="2800" dirty="0">
                <a:solidFill>
                  <a:srgbClr val="00B0F0"/>
                </a:solidFill>
              </a:rPr>
              <a:t>mezi domácí sítí koncových zákazníků a </a:t>
            </a:r>
            <a:r>
              <a:rPr lang="cs-CZ" sz="2800" dirty="0" smtClean="0">
                <a:solidFill>
                  <a:srgbClr val="00B0F0"/>
                </a:solidFill>
              </a:rPr>
              <a:t>	přístupovou </a:t>
            </a:r>
            <a:r>
              <a:rPr lang="cs-CZ" sz="2800" dirty="0">
                <a:solidFill>
                  <a:srgbClr val="00B0F0"/>
                </a:solidFill>
              </a:rPr>
              <a:t>sítí.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216427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je to síťová jednotka ONU?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Je to </a:t>
            </a:r>
            <a:r>
              <a:rPr lang="cs-CZ" sz="2800" dirty="0">
                <a:solidFill>
                  <a:srgbClr val="00B0F0"/>
                </a:solidFill>
              </a:rPr>
              <a:t>zařízení </a:t>
            </a:r>
            <a:r>
              <a:rPr lang="cs-CZ" sz="2800" dirty="0" smtClean="0">
                <a:solidFill>
                  <a:srgbClr val="00B0F0"/>
                </a:solidFill>
              </a:rPr>
              <a:t>ukončující </a:t>
            </a:r>
            <a:r>
              <a:rPr lang="cs-CZ" sz="2800" dirty="0">
                <a:solidFill>
                  <a:srgbClr val="00B0F0"/>
                </a:solidFill>
              </a:rPr>
              <a:t>pasivní optickou </a:t>
            </a:r>
            <a:r>
              <a:rPr lang="cs-CZ" sz="2800" dirty="0" smtClean="0">
                <a:solidFill>
                  <a:srgbClr val="00B0F0"/>
                </a:solidFill>
              </a:rPr>
              <a:t>	přístupovou </a:t>
            </a:r>
            <a:r>
              <a:rPr lang="cs-CZ" sz="2800" dirty="0">
                <a:solidFill>
                  <a:srgbClr val="00B0F0"/>
                </a:solidFill>
              </a:rPr>
              <a:t>síť u zákazníka a zaručuje převod </a:t>
            </a:r>
            <a:r>
              <a:rPr lang="cs-CZ" sz="2800" dirty="0" smtClean="0">
                <a:solidFill>
                  <a:srgbClr val="00B0F0"/>
                </a:solidFill>
              </a:rPr>
              <a:t>	signálu </a:t>
            </a:r>
            <a:r>
              <a:rPr lang="cs-CZ" sz="2800" dirty="0">
                <a:solidFill>
                  <a:srgbClr val="00B0F0"/>
                </a:solidFill>
              </a:rPr>
              <a:t>mezi domácí sítí koncových zákazníků a </a:t>
            </a:r>
            <a:r>
              <a:rPr lang="cs-CZ" sz="2800" dirty="0" smtClean="0">
                <a:solidFill>
                  <a:srgbClr val="00B0F0"/>
                </a:solidFill>
              </a:rPr>
              <a:t>	přístupovou </a:t>
            </a:r>
            <a:r>
              <a:rPr lang="cs-CZ" sz="2800" dirty="0">
                <a:solidFill>
                  <a:srgbClr val="00B0F0"/>
                </a:solidFill>
              </a:rPr>
              <a:t>sítí.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>
                <a:solidFill>
                  <a:prstClr val="black"/>
                </a:solidFill>
              </a:rPr>
              <a:t>Proč je optická síť PON nazývána pasivní?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endParaRPr lang="cs-CZ" sz="28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6766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5858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Co je to síťová jednotka ONU?</a:t>
            </a:r>
          </a:p>
          <a:p>
            <a:pPr lvl="0"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Je to </a:t>
            </a:r>
            <a:r>
              <a:rPr lang="cs-CZ" sz="2800" dirty="0">
                <a:solidFill>
                  <a:srgbClr val="00B0F0"/>
                </a:solidFill>
              </a:rPr>
              <a:t>zařízení </a:t>
            </a:r>
            <a:r>
              <a:rPr lang="cs-CZ" sz="2800" dirty="0" smtClean="0">
                <a:solidFill>
                  <a:srgbClr val="00B0F0"/>
                </a:solidFill>
              </a:rPr>
              <a:t>ukončující </a:t>
            </a:r>
            <a:r>
              <a:rPr lang="cs-CZ" sz="2800" dirty="0">
                <a:solidFill>
                  <a:srgbClr val="00B0F0"/>
                </a:solidFill>
              </a:rPr>
              <a:t>pasivní optickou </a:t>
            </a:r>
            <a:r>
              <a:rPr lang="cs-CZ" sz="2800" dirty="0" smtClean="0">
                <a:solidFill>
                  <a:srgbClr val="00B0F0"/>
                </a:solidFill>
              </a:rPr>
              <a:t>	přístupovou </a:t>
            </a:r>
            <a:r>
              <a:rPr lang="cs-CZ" sz="2800" dirty="0">
                <a:solidFill>
                  <a:srgbClr val="00B0F0"/>
                </a:solidFill>
              </a:rPr>
              <a:t>síť u zákazníka a zaručuje převod </a:t>
            </a:r>
            <a:r>
              <a:rPr lang="cs-CZ" sz="2800" dirty="0" smtClean="0">
                <a:solidFill>
                  <a:srgbClr val="00B0F0"/>
                </a:solidFill>
              </a:rPr>
              <a:t>	signálu </a:t>
            </a:r>
            <a:r>
              <a:rPr lang="cs-CZ" sz="2800" dirty="0">
                <a:solidFill>
                  <a:srgbClr val="00B0F0"/>
                </a:solidFill>
              </a:rPr>
              <a:t>mezi domácí sítí koncových zákazníků a </a:t>
            </a:r>
            <a:r>
              <a:rPr lang="cs-CZ" sz="2800" dirty="0" smtClean="0">
                <a:solidFill>
                  <a:srgbClr val="00B0F0"/>
                </a:solidFill>
              </a:rPr>
              <a:t>	přístupovou </a:t>
            </a:r>
            <a:r>
              <a:rPr lang="cs-CZ" sz="2800" dirty="0">
                <a:solidFill>
                  <a:srgbClr val="00B0F0"/>
                </a:solidFill>
              </a:rPr>
              <a:t>sítí.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 startAt="2"/>
            </a:pPr>
            <a:r>
              <a:rPr lang="cs-CZ" sz="2800" dirty="0" smtClean="0">
                <a:solidFill>
                  <a:prstClr val="black"/>
                </a:solidFill>
              </a:rPr>
              <a:t>Proč je optická síť PON nazývána pasivní?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>
                <a:solidFill>
                  <a:prstClr val="black"/>
                </a:solidFill>
              </a:rPr>
              <a:t>	</a:t>
            </a:r>
            <a:r>
              <a:rPr lang="cs-CZ" sz="2800" dirty="0" smtClean="0">
                <a:solidFill>
                  <a:srgbClr val="00B0F0"/>
                </a:solidFill>
              </a:rPr>
              <a:t>Protože </a:t>
            </a:r>
            <a:r>
              <a:rPr lang="cs-CZ" sz="2800" dirty="0">
                <a:solidFill>
                  <a:srgbClr val="00B0F0"/>
                </a:solidFill>
              </a:rPr>
              <a:t>mezi ústřednou a zákazníkem není nutno </a:t>
            </a:r>
            <a:r>
              <a:rPr lang="cs-CZ" sz="2800" dirty="0" smtClean="0">
                <a:solidFill>
                  <a:srgbClr val="00B0F0"/>
                </a:solidFill>
              </a:rPr>
              <a:t>	používat </a:t>
            </a:r>
            <a:r>
              <a:rPr lang="cs-CZ" sz="2800" dirty="0">
                <a:solidFill>
                  <a:srgbClr val="00B0F0"/>
                </a:solidFill>
              </a:rPr>
              <a:t>žádné aktivně napájené prvky. </a:t>
            </a:r>
            <a:endParaRPr lang="cs-CZ" sz="28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48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materiál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seznamuje žáky s možnostmi vytvoření optické sítě s názorným popisem sítě PON a GPON.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žáci odpovídají na specifické otázky k tématu optické sítě, </a:t>
            </a:r>
            <a:r>
              <a:rPr lang="cs-CZ" sz="2000" dirty="0">
                <a:latin typeface="Times New Roman" pitchFamily="18" charset="0"/>
                <a:ea typeface="Calibri" pitchFamily="34" charset="0"/>
              </a:rPr>
              <a:t>po kliknutí se jim zobrazí </a:t>
            </a: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správná odpověď.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prstClr val="black"/>
                </a:solidFill>
              </a:rPr>
              <a:t>Pasivní optická síť PON (</a:t>
            </a:r>
            <a:r>
              <a:rPr lang="cs-CZ" sz="2800" b="1" dirty="0" err="1"/>
              <a:t>P</a:t>
            </a:r>
            <a:r>
              <a:rPr lang="cs-CZ" sz="2800" dirty="0" err="1"/>
              <a:t>assive</a:t>
            </a:r>
            <a:r>
              <a:rPr lang="cs-CZ" sz="2800" dirty="0"/>
              <a:t> </a:t>
            </a:r>
            <a:r>
              <a:rPr lang="cs-CZ" sz="2800" b="1" dirty="0" err="1"/>
              <a:t>O</a:t>
            </a:r>
            <a:r>
              <a:rPr lang="cs-CZ" sz="2800" dirty="0" err="1"/>
              <a:t>ptical</a:t>
            </a:r>
            <a:r>
              <a:rPr lang="cs-CZ" sz="2800" dirty="0"/>
              <a:t> </a:t>
            </a:r>
            <a:r>
              <a:rPr lang="cs-CZ" sz="2800" b="1" dirty="0" smtClean="0"/>
              <a:t>N</a:t>
            </a:r>
            <a:r>
              <a:rPr lang="cs-CZ" sz="2800" dirty="0" smtClean="0"/>
              <a:t>etwork) je jednou z nejpoužívanějších optických sítí</a:t>
            </a:r>
            <a:r>
              <a:rPr lang="cs-CZ" sz="2800" dirty="0" smtClean="0">
                <a:solidFill>
                  <a:prstClr val="black"/>
                </a:solidFill>
              </a:rPr>
              <a:t>. Název pasívní vyplývá z použití technologií, kdy mezi ústřednou a zákazníkem není nutno používat žádné aktivně napájené prvky. Dochází tak k úspoře při budování takovéto sítě.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24100" y="3933056"/>
            <a:ext cx="4572000" cy="24669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90528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Pasivní optické sítě se skládají z několika prvků: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/>
              <a:t>Optická distribuční </a:t>
            </a:r>
            <a:r>
              <a:rPr lang="cs-CZ" sz="2800" dirty="0" smtClean="0"/>
              <a:t>síť </a:t>
            </a:r>
            <a:r>
              <a:rPr lang="cs-CZ" sz="2800" b="1" dirty="0" smtClean="0"/>
              <a:t>ODN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/>
              <a:t>Optické linkové </a:t>
            </a:r>
            <a:r>
              <a:rPr lang="cs-CZ" sz="2800" dirty="0" smtClean="0"/>
              <a:t>zakončení </a:t>
            </a:r>
            <a:r>
              <a:rPr lang="cs-CZ" sz="2800" b="1" dirty="0" smtClean="0"/>
              <a:t>OLT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/>
              <a:t>Optická síťová </a:t>
            </a:r>
            <a:r>
              <a:rPr lang="cs-CZ" sz="2800" dirty="0" smtClean="0"/>
              <a:t>jednotka </a:t>
            </a:r>
            <a:r>
              <a:rPr lang="cs-CZ" sz="2800" b="1" dirty="0" smtClean="0"/>
              <a:t>ONU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/>
              <a:t>Optický síťový </a:t>
            </a:r>
            <a:r>
              <a:rPr lang="cs-CZ" sz="2800" dirty="0" smtClean="0"/>
              <a:t>zakončovač </a:t>
            </a:r>
            <a:r>
              <a:rPr lang="cs-CZ" sz="2800" b="1" dirty="0" smtClean="0"/>
              <a:t>ONT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cs-CZ" sz="2800" dirty="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273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8628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Optická distribuční síť </a:t>
            </a:r>
            <a:r>
              <a:rPr lang="cs-CZ" sz="2800" b="1" dirty="0" smtClean="0"/>
              <a:t>ODN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Jsou to vlákna</a:t>
            </a:r>
            <a:r>
              <a:rPr lang="cs-CZ" sz="2800" dirty="0"/>
              <a:t>, síťové </a:t>
            </a:r>
            <a:r>
              <a:rPr lang="cs-CZ" sz="2800" dirty="0" smtClean="0"/>
              <a:t>prvky, vlnové filtry, konektory a další prostředky potřebné </a:t>
            </a:r>
            <a:r>
              <a:rPr lang="cs-CZ" sz="2800" dirty="0"/>
              <a:t>pro přenos mezi síťovými </a:t>
            </a:r>
            <a:r>
              <a:rPr lang="cs-CZ" sz="2800" dirty="0" smtClean="0"/>
              <a:t>zakončeními.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Optické </a:t>
            </a:r>
            <a:r>
              <a:rPr lang="cs-CZ" sz="2800" b="1" dirty="0"/>
              <a:t>linkové zakončení </a:t>
            </a:r>
            <a:r>
              <a:rPr lang="cs-CZ" sz="2800" b="1" dirty="0" smtClean="0"/>
              <a:t>OLT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Jedná se o zařízení sloužící k zakončení linky u poskytovatele internetového připojení. Provádí konverzi elektrického signálu na optický a opačně. Zároveň zajišťuje </a:t>
            </a:r>
            <a:r>
              <a:rPr lang="cs-CZ" sz="2800" dirty="0" err="1" smtClean="0"/>
              <a:t>multiplexování</a:t>
            </a:r>
            <a:r>
              <a:rPr lang="cs-CZ" sz="2800" dirty="0" smtClean="0"/>
              <a:t> a </a:t>
            </a:r>
            <a:r>
              <a:rPr lang="cs-CZ" sz="2800" dirty="0" err="1" smtClean="0"/>
              <a:t>demultiplexování</a:t>
            </a:r>
            <a:r>
              <a:rPr lang="cs-CZ" sz="2800" dirty="0" smtClean="0"/>
              <a:t> signálu, který je vláknem přenášen.</a:t>
            </a:r>
            <a:r>
              <a:rPr lang="cs-CZ" sz="2800" dirty="0"/>
              <a:t> 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157160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/>
              <a:t>Optická síťová jednotka ONU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Toto zařízení zakončuje </a:t>
            </a:r>
            <a:r>
              <a:rPr lang="cs-CZ" sz="2800" dirty="0"/>
              <a:t>pasivní optickou přístupovou síť </a:t>
            </a:r>
            <a:r>
              <a:rPr lang="cs-CZ" sz="2800" dirty="0" smtClean="0"/>
              <a:t>u zákazníka a zaručuje převod </a:t>
            </a:r>
            <a:r>
              <a:rPr lang="cs-CZ" sz="2800" dirty="0"/>
              <a:t>signálu </a:t>
            </a:r>
            <a:r>
              <a:rPr lang="cs-CZ" sz="2800" dirty="0" smtClean="0"/>
              <a:t>mezi </a:t>
            </a:r>
            <a:r>
              <a:rPr lang="cs-CZ" sz="2800" dirty="0"/>
              <a:t>domácí sítí koncových zákazníků a přístupovou </a:t>
            </a:r>
            <a:r>
              <a:rPr lang="cs-CZ" sz="2800" dirty="0" smtClean="0"/>
              <a:t>sítí.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Optický </a:t>
            </a:r>
            <a:r>
              <a:rPr lang="cs-CZ" sz="2800" b="1" dirty="0"/>
              <a:t>síťový zakončovač </a:t>
            </a:r>
            <a:r>
              <a:rPr lang="cs-CZ" sz="2800" b="1" dirty="0" smtClean="0"/>
              <a:t>ONT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Jedná se o speciální typ ONU</a:t>
            </a:r>
            <a:r>
              <a:rPr lang="cs-CZ" sz="2800" dirty="0"/>
              <a:t>, </a:t>
            </a:r>
            <a:r>
              <a:rPr lang="cs-CZ" sz="2800" dirty="0" smtClean="0"/>
              <a:t>zprostředkovávající služby specificky pro jednoho zákazníka.</a:t>
            </a:r>
            <a:endParaRPr lang="cs-CZ" sz="2800" b="1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15685761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1801278"/>
            <a:ext cx="7144099" cy="4615830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971600" y="1222075"/>
            <a:ext cx="47544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sz="2800" b="1" dirty="0" smtClean="0"/>
              <a:t>Příklad řešení optické sítě PON</a:t>
            </a:r>
            <a:endParaRPr lang="cs-CZ" sz="2800" b="1" dirty="0"/>
          </a:p>
        </p:txBody>
      </p:sp>
    </p:spTree>
    <p:extLst>
      <p:ext uri="{BB962C8B-B14F-4D97-AF65-F5344CB8AC3E}">
        <p14:creationId xmlns:p14="http://schemas.microsoft.com/office/powerpoint/2010/main" val="20184641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GPON </a:t>
            </a:r>
            <a:r>
              <a:rPr lang="cs-CZ" sz="2800" dirty="0" smtClean="0"/>
              <a:t>standard je </a:t>
            </a:r>
            <a:r>
              <a:rPr lang="cs-CZ" sz="2800" dirty="0"/>
              <a:t>typ pasivní optické sítě </a:t>
            </a:r>
            <a:r>
              <a:rPr lang="cs-CZ" sz="2800" dirty="0" smtClean="0"/>
              <a:t>typu, která umožňuje po </a:t>
            </a:r>
            <a:r>
              <a:rPr lang="cs-CZ" sz="2800" dirty="0"/>
              <a:t>jednom optickém vlákně přenos 2,44Gbps na účastníka a 1,25Gbps od účastníka</a:t>
            </a:r>
            <a:r>
              <a:rPr lang="cs-CZ" sz="2800" dirty="0" smtClean="0"/>
              <a:t>.</a:t>
            </a:r>
            <a:r>
              <a:rPr lang="cs-CZ" sz="2800" dirty="0"/>
              <a:t> </a:t>
            </a:r>
            <a:r>
              <a:rPr lang="cs-CZ" sz="2800" dirty="0" smtClean="0"/>
              <a:t>Topologií </a:t>
            </a:r>
            <a:r>
              <a:rPr lang="cs-CZ" sz="2800" dirty="0"/>
              <a:t>distribuční sítě GPON je rozvětvená stromová </a:t>
            </a:r>
            <a:r>
              <a:rPr lang="cs-CZ" sz="2800" dirty="0" smtClean="0"/>
              <a:t>struktura.</a:t>
            </a:r>
            <a:r>
              <a:rPr lang="cs-CZ" sz="2800" b="1" dirty="0" smtClean="0"/>
              <a:t> </a:t>
            </a:r>
            <a:r>
              <a:rPr lang="cs-CZ" sz="2800" dirty="0" smtClean="0"/>
              <a:t>Přípojky jsou označovány jako </a:t>
            </a:r>
            <a:r>
              <a:rPr lang="cs-CZ" sz="2800" dirty="0" err="1" smtClean="0"/>
              <a:t>FTTx</a:t>
            </a:r>
            <a:r>
              <a:rPr lang="cs-CZ" sz="2800" dirty="0" smtClean="0">
                <a:solidFill>
                  <a:srgbClr val="00B0F0"/>
                </a:solidFill>
              </a:rPr>
              <a:t> </a:t>
            </a:r>
            <a:r>
              <a:rPr lang="cs-CZ" sz="2800" dirty="0" smtClean="0"/>
              <a:t>a specifikují bod ve kterém je ukončen přenos optickým vláknem a dále pokračuje metalické vedení pro připojení koncového uživatele.</a:t>
            </a:r>
            <a:endParaRPr lang="cs-CZ" sz="28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9638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Optické sítě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60631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err="1" smtClean="0"/>
              <a:t>FTTh</a:t>
            </a:r>
            <a:r>
              <a:rPr lang="cs-CZ" sz="2800" b="1" dirty="0" smtClean="0"/>
              <a:t> </a:t>
            </a:r>
            <a:r>
              <a:rPr lang="cs-CZ" sz="2800" dirty="0" smtClean="0"/>
              <a:t>– vlákno až do domu uživatele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b="1" dirty="0" smtClean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err="1" smtClean="0"/>
              <a:t>FTTb</a:t>
            </a:r>
            <a:r>
              <a:rPr lang="cs-CZ" sz="2800" dirty="0" smtClean="0"/>
              <a:t> – vlákno zavedené do sklepa nebo na okraj budovy, například v panelových domech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err="1" smtClean="0"/>
              <a:t>FTTc</a:t>
            </a:r>
            <a:r>
              <a:rPr lang="cs-CZ" sz="2800" dirty="0" smtClean="0"/>
              <a:t> – optický kabel je ukončen ve venkovním rozvaděči a je takto schopen pokrýt stovky zákazníků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err="1" smtClean="0"/>
              <a:t>FTTn</a:t>
            </a:r>
            <a:r>
              <a:rPr lang="cs-CZ" sz="2800" dirty="0" smtClean="0"/>
              <a:t> – tato topologie pokrývá největší počet zákazníků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/>
          </a:p>
          <a:p>
            <a:pPr>
              <a:spcBef>
                <a:spcPts val="600"/>
              </a:spcBef>
              <a:spcAft>
                <a:spcPts val="600"/>
              </a:spcAft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4726099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1182</TotalTime>
  <Words>426</Words>
  <Application>Microsoft Office PowerPoint</Application>
  <PresentationFormat>Předvádění na obrazovce (4:3)</PresentationFormat>
  <Paragraphs>77</Paragraphs>
  <Slides>15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15</vt:i4>
      </vt:variant>
    </vt:vector>
  </HeadingPairs>
  <TitlesOfParts>
    <vt:vector size="17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72</cp:revision>
  <dcterms:created xsi:type="dcterms:W3CDTF">2014-04-06T14:10:38Z</dcterms:created>
  <dcterms:modified xsi:type="dcterms:W3CDTF">2014-08-28T10:30:43Z</dcterms:modified>
</cp:coreProperties>
</file>