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58" r:id="rId4"/>
    <p:sldId id="259" r:id="rId5"/>
    <p:sldId id="260" r:id="rId6"/>
    <p:sldId id="277" r:id="rId7"/>
    <p:sldId id="279" r:id="rId8"/>
    <p:sldId id="275" r:id="rId9"/>
    <p:sldId id="280" r:id="rId10"/>
    <p:sldId id="278" r:id="rId11"/>
    <p:sldId id="281" r:id="rId12"/>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4125662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862164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309279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2D286AB-D78E-4072-81EA-AB8E692EDF79}"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7620827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DE3B35-8E17-44F4-8CB6-6A86E416E541}"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840641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9178001-727F-41F8-9580-E1F848C48DC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845533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12A3FCD-8911-4877-8D72-9398C117C481}"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514906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7C87CD-C8DB-4712-898E-DCC5F234DBB0}"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8039261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D52A53E-80CD-4908-B247-B40BAD68017F}"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272893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74BB763-9966-49DF-88DA-E5A4745DAB0B}"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8464137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A9B478-80F4-47A0-A005-9F630F7F772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031478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810911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Klepnutím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982A38D-A0C1-4819-9290-EF293F96FD7B}"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034804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5D37B8D-57B5-40F5-86BA-98AFFAA7FF64}"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6896137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31BE92E-2DDB-4A83-9D50-D39B567A099B}"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695544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31573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CE4BF2B6-5E40-4E26-8406-6026C73AE723}" type="datetimeFigureOut">
              <a:rPr lang="cs-CZ" smtClean="0"/>
              <a:t>28. 8. 2014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410383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CE4BF2B6-5E40-4E26-8406-6026C73AE723}" type="datetimeFigureOut">
              <a:rPr lang="cs-CZ" smtClean="0"/>
              <a:t>28. 8. 2014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238409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CE4BF2B6-5E40-4E26-8406-6026C73AE723}" type="datetimeFigureOut">
              <a:rPr lang="cs-CZ" smtClean="0"/>
              <a:t>28. 8. 2014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274773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CE4BF2B6-5E40-4E26-8406-6026C73AE723}" type="datetimeFigureOut">
              <a:rPr lang="cs-CZ" smtClean="0"/>
              <a:t>28. 8. 2014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1260596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t>28. 8. 2014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22678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t>28. 8. 2014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219482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83F9C-30A5-44B6-9598-FD6E769E8293}" type="slidenum">
              <a:rPr lang="cs-CZ" smtClean="0"/>
              <a:t>‹#›</a:t>
            </a:fld>
            <a:endParaRPr lang="cs-CZ"/>
          </a:p>
        </p:txBody>
      </p:sp>
    </p:spTree>
    <p:extLst>
      <p:ext uri="{BB962C8B-B14F-4D97-AF65-F5344CB8AC3E}">
        <p14:creationId xmlns:p14="http://schemas.microsoft.com/office/powerpoint/2010/main" val="2391335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cs typeface="+mn-cs"/>
              </a:defRPr>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cs typeface="+mn-cs"/>
              </a:defRPr>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cs typeface="+mn-cs"/>
              </a:defRPr>
            </a:lvl1pPr>
          </a:lstStyle>
          <a:p>
            <a:pPr fontAlgn="base">
              <a:spcBef>
                <a:spcPct val="0"/>
              </a:spcBef>
              <a:spcAft>
                <a:spcPct val="0"/>
              </a:spcAft>
              <a:defRPr/>
            </a:pPr>
            <a:fld id="{6596B2CB-0DA5-4421-81F8-531D473D3C97}"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558126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Obrázek 4" descr="OPVK_hor_zakladni_logolink_CMYK_cz.tif"/>
          <p:cNvPicPr>
            <a:picLocks noChangeAspect="1"/>
          </p:cNvPicPr>
          <p:nvPr/>
        </p:nvPicPr>
        <p:blipFill>
          <a:blip r:embed="rId2" cstate="print"/>
          <a:srcRect/>
          <a:stretch>
            <a:fillRect/>
          </a:stretch>
        </p:blipFill>
        <p:spPr bwMode="auto">
          <a:xfrm>
            <a:off x="533400" y="304800"/>
            <a:ext cx="8020050" cy="1752600"/>
          </a:xfrm>
          <a:prstGeom prst="rect">
            <a:avLst/>
          </a:prstGeom>
          <a:noFill/>
          <a:ln w="9525">
            <a:noFill/>
            <a:miter lim="800000"/>
            <a:headEnd/>
            <a:tailEnd/>
          </a:ln>
        </p:spPr>
      </p:pic>
      <p:graphicFrame>
        <p:nvGraphicFramePr>
          <p:cNvPr id="2515" name="Group 467"/>
          <p:cNvGraphicFramePr>
            <a:graphicFrameLocks noGrp="1"/>
          </p:cNvGraphicFramePr>
          <p:nvPr>
            <p:extLst>
              <p:ext uri="{D42A27DB-BD31-4B8C-83A1-F6EECF244321}">
                <p14:modId xmlns:p14="http://schemas.microsoft.com/office/powerpoint/2010/main" val="3916750824"/>
              </p:ext>
            </p:extLst>
          </p:nvPr>
        </p:nvGraphicFramePr>
        <p:xfrm>
          <a:off x="533400" y="2209800"/>
          <a:ext cx="8001000" cy="3735391"/>
        </p:xfrm>
        <a:graphic>
          <a:graphicData uri="http://schemas.openxmlformats.org/drawingml/2006/table">
            <a:tbl>
              <a:tblPr/>
              <a:tblGrid>
                <a:gridCol w="2535238"/>
                <a:gridCol w="546576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ŠKOLA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Střední škola elektrotechnická, Ostrava, Na Jízdárně 30, p. o.</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PROJEKTU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CZ.1.07/1.5.00/34.0965</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VY_32_INOVACE_287</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NÁZEV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Optika/Numerická apertura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AUTOR</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Tomáš Nevřela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DATUM VYTVOŘENÍ</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smtClean="0">
                          <a:ln>
                            <a:noFill/>
                          </a:ln>
                          <a:solidFill>
                            <a:schemeClr val="tx1"/>
                          </a:solidFill>
                          <a:effectLst/>
                          <a:latin typeface="Times New Roman" pitchFamily="18" charset="0"/>
                        </a:rPr>
                        <a:t>Prosinec 2013</a:t>
                      </a:r>
                      <a:endParaRPr kumimoji="0" lang="cs-CZ" sz="1400" b="0" i="0" u="none" strike="noStrike" cap="none" normalizeH="0" baseline="0" dirty="0" smtClean="0">
                        <a:ln>
                          <a:noFill/>
                        </a:ln>
                        <a:solidFill>
                          <a:schemeClr val="tx1"/>
                        </a:solidFill>
                        <a:effectLst/>
                        <a:latin typeface="Times New Roman" pitchFamily="18" charset="0"/>
                      </a:endParaRP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ROČNÍK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3. a 4. ročník maturitního oboru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VZDĚLÁVACÍ OBLAST/</a:t>
                      </a:r>
                      <a:b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b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KLÍČOVÁ SLOVA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ODBORNÝ VÝCVIK –  optické vlákno, přenos</a:t>
                      </a:r>
                      <a:r>
                        <a:rPr kumimoji="0" lang="cs-CZ" sz="1400" b="0" i="0" u="none" strike="noStrike" cap="none" normalizeH="0" baseline="0" smtClean="0">
                          <a:ln>
                            <a:noFill/>
                          </a:ln>
                          <a:solidFill>
                            <a:schemeClr val="tx1"/>
                          </a:solidFill>
                          <a:effectLst/>
                          <a:latin typeface="Times New Roman" pitchFamily="18" charset="0"/>
                        </a:rPr>
                        <a:t>, </a:t>
                      </a:r>
                      <a:r>
                        <a:rPr kumimoji="0" lang="cs-CZ" sz="1400" b="0" i="0" u="none" strike="noStrike" cap="none" normalizeH="0" baseline="0" smtClean="0">
                          <a:ln>
                            <a:noFill/>
                          </a:ln>
                          <a:solidFill>
                            <a:schemeClr val="tx1"/>
                          </a:solidFill>
                          <a:effectLst/>
                          <a:latin typeface="Times New Roman" pitchFamily="18" charset="0"/>
                        </a:rPr>
                        <a:t>numerická apertura</a:t>
                      </a:r>
                      <a:endParaRPr kumimoji="0" lang="cs-CZ" sz="1400" b="0" i="0" u="none" strike="noStrike" cap="none" normalizeH="0" baseline="0" dirty="0" smtClean="0">
                        <a:ln>
                          <a:noFill/>
                        </a:ln>
                        <a:solidFill>
                          <a:schemeClr val="tx1"/>
                        </a:solidFill>
                        <a:effectLst/>
                        <a:latin typeface="Times New Roman" pitchFamily="18" charset="0"/>
                      </a:endParaRP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12" name="Text Box 464"/>
          <p:cNvSpPr txBox="1">
            <a:spLocks noChangeArrowheads="1"/>
          </p:cNvSpPr>
          <p:nvPr/>
        </p:nvSpPr>
        <p:spPr bwMode="auto">
          <a:xfrm>
            <a:off x="533400" y="6172200"/>
            <a:ext cx="8001000" cy="641350"/>
          </a:xfrm>
          <a:prstGeom prst="rect">
            <a:avLst/>
          </a:prstGeom>
          <a:noFill/>
          <a:ln w="9525">
            <a:noFill/>
            <a:miter lim="800000"/>
            <a:headEnd/>
            <a:tailEnd/>
          </a:ln>
          <a:effectLst/>
        </p:spPr>
        <p:txBody>
          <a:bodyPr>
            <a:spAutoFit/>
          </a:bodyPr>
          <a:lstStyle/>
          <a:p>
            <a:pPr algn="ctr" eaLnBrk="0" hangingPunct="0"/>
            <a:r>
              <a:rPr lang="cs-CZ" b="1" dirty="0">
                <a:latin typeface="Times New Roman" pitchFamily="18" charset="0"/>
                <a:cs typeface="Times New Roman" pitchFamily="18" charset="0"/>
              </a:rPr>
              <a:t>Autor prohlašuje, že řádně uvedl všechny použité zdroje.</a:t>
            </a:r>
            <a:br>
              <a:rPr lang="cs-CZ" b="1" dirty="0">
                <a:latin typeface="Times New Roman" pitchFamily="18" charset="0"/>
                <a:cs typeface="Times New Roman" pitchFamily="18" charset="0"/>
              </a:rPr>
            </a:br>
            <a:r>
              <a:rPr lang="cs-CZ" b="1" dirty="0">
                <a:latin typeface="Times New Roman" pitchFamily="18" charset="0"/>
                <a:cs typeface="Times New Roman" pitchFamily="18" charset="0"/>
              </a:rPr>
              <a:t>Pokud není uvedeno jinak, použitý materiál je z vlastních zdrojů autora.</a:t>
            </a:r>
          </a:p>
        </p:txBody>
      </p:sp>
    </p:spTree>
    <p:extLst>
      <p:ext uri="{BB962C8B-B14F-4D97-AF65-F5344CB8AC3E}">
        <p14:creationId xmlns:p14="http://schemas.microsoft.com/office/powerpoint/2010/main" val="2720261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ovéPole 3"/>
          <p:cNvSpPr txBox="1">
            <a:spLocks noChangeArrowheads="1"/>
          </p:cNvSpPr>
          <p:nvPr/>
        </p:nvSpPr>
        <p:spPr bwMode="auto">
          <a:xfrm>
            <a:off x="304800" y="281029"/>
            <a:ext cx="8610600" cy="779381"/>
          </a:xfrm>
          <a:prstGeom prst="rect">
            <a:avLst/>
          </a:prstGeom>
          <a:noFill/>
          <a:ln w="9525" algn="ctr">
            <a:noFill/>
            <a:miter lim="800000"/>
            <a:headEnd/>
            <a:tailEnd/>
          </a:ln>
          <a:effectLst/>
        </p:spPr>
        <p:txBody>
          <a:bodyPr anchor="ctr">
            <a:spAutoFit/>
          </a:bodyPr>
          <a:lstStyle/>
          <a:p>
            <a:pPr algn="ctr" eaLnBrk="0" hangingPunct="0">
              <a:lnSpc>
                <a:spcPct val="110000"/>
              </a:lnSpc>
              <a:spcBef>
                <a:spcPts val="1200"/>
              </a:spcBef>
            </a:pPr>
            <a:r>
              <a:rPr lang="cs-CZ" sz="4400" b="1" dirty="0" smtClean="0">
                <a:solidFill>
                  <a:srgbClr val="C0504D">
                    <a:lumMod val="50000"/>
                  </a:srgbClr>
                </a:solidFill>
                <a:effectLst>
                  <a:outerShdw blurRad="38100" dist="38100" dir="2700000" algn="tl">
                    <a:srgbClr val="000000">
                      <a:alpha val="43137"/>
                    </a:srgbClr>
                  </a:outerShdw>
                </a:effectLst>
              </a:rPr>
              <a:t>Seznam použitých zdrojů</a:t>
            </a:r>
            <a:endParaRPr lang="cs-CZ" sz="4400" b="1" dirty="0">
              <a:solidFill>
                <a:srgbClr val="C0504D">
                  <a:lumMod val="50000"/>
                </a:srgbClr>
              </a:solidFill>
              <a:effectLst>
                <a:outerShdw blurRad="38100" dist="38100" dir="2700000" algn="tl">
                  <a:srgbClr val="000000">
                    <a:alpha val="43137"/>
                  </a:srgbClr>
                </a:outerShdw>
              </a:effectLst>
            </a:endParaRPr>
          </a:p>
        </p:txBody>
      </p:sp>
      <p:sp>
        <p:nvSpPr>
          <p:cNvPr id="17411" name="Text Box 3"/>
          <p:cNvSpPr txBox="1">
            <a:spLocks noChangeArrowheads="1"/>
          </p:cNvSpPr>
          <p:nvPr/>
        </p:nvSpPr>
        <p:spPr bwMode="auto">
          <a:xfrm>
            <a:off x="685800" y="1371600"/>
            <a:ext cx="8001000" cy="3600986"/>
          </a:xfrm>
          <a:prstGeom prst="rect">
            <a:avLst/>
          </a:prstGeom>
          <a:noFill/>
          <a:ln w="9525">
            <a:noFill/>
            <a:miter lim="800000"/>
            <a:headEnd/>
            <a:tailEnd/>
          </a:ln>
          <a:effectLst/>
        </p:spPr>
        <p:txBody>
          <a:bodyPr>
            <a:spAutoFit/>
          </a:bodyPr>
          <a:lstStyle/>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DOLEČEK, Jaroslav. </a:t>
            </a:r>
            <a:r>
              <a:rPr lang="cs-CZ" sz="2000" i="1" dirty="0">
                <a:solidFill>
                  <a:srgbClr val="000000"/>
                </a:solidFill>
              </a:rPr>
              <a:t>Moderní učebnice elektroniky</a:t>
            </a:r>
            <a:r>
              <a:rPr lang="cs-CZ" sz="2000" dirty="0">
                <a:solidFill>
                  <a:srgbClr val="000000"/>
                </a:solidFill>
              </a:rPr>
              <a:t>. Praha: BEN - technická literatura, 154 s. ISBN 80-730-0184-5</a:t>
            </a:r>
            <a:r>
              <a:rPr lang="cs-CZ" sz="2000" dirty="0" smtClean="0">
                <a:solidFill>
                  <a:srgbClr val="000000"/>
                </a:solidFill>
              </a:rPr>
              <a:t>.</a:t>
            </a:r>
          </a:p>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WILFERT, Otakar. </a:t>
            </a:r>
            <a:r>
              <a:rPr lang="cs-CZ" sz="2000" i="1" dirty="0">
                <a:solidFill>
                  <a:srgbClr val="000000"/>
                </a:solidFill>
              </a:rPr>
              <a:t>Optoelektronika I</a:t>
            </a:r>
            <a:r>
              <a:rPr lang="cs-CZ" sz="2000" dirty="0">
                <a:solidFill>
                  <a:srgbClr val="000000"/>
                </a:solidFill>
              </a:rPr>
              <a:t>. 1. vyd. Brno: PC-DIR, 135 s. ISBN 80-214-0551-1</a:t>
            </a:r>
            <a:r>
              <a:rPr lang="cs-CZ" sz="2000" dirty="0" smtClean="0">
                <a:solidFill>
                  <a:srgbClr val="000000"/>
                </a:solidFill>
              </a:rPr>
              <a:t>.</a:t>
            </a:r>
          </a:p>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FILKA, Miloslav. </a:t>
            </a:r>
            <a:r>
              <a:rPr lang="cs-CZ" sz="2000" i="1" dirty="0">
                <a:solidFill>
                  <a:srgbClr val="000000"/>
                </a:solidFill>
              </a:rPr>
              <a:t>Optoelektronika v telekomunikacích</a:t>
            </a:r>
            <a:r>
              <a:rPr lang="cs-CZ" sz="2000" dirty="0">
                <a:solidFill>
                  <a:srgbClr val="000000"/>
                </a:solidFill>
              </a:rPr>
              <a:t>. 3. vyd. Brno: VUT, 133 s. ISBN 80-214-0011-0</a:t>
            </a:r>
            <a:r>
              <a:rPr lang="cs-CZ" sz="2000" dirty="0" smtClean="0">
                <a:solidFill>
                  <a:srgbClr val="000000"/>
                </a:solidFill>
              </a:rPr>
              <a:t>.</a:t>
            </a:r>
          </a:p>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FILKA, Miloslav. </a:t>
            </a:r>
            <a:r>
              <a:rPr lang="cs-CZ" sz="2000" i="1" dirty="0">
                <a:solidFill>
                  <a:srgbClr val="000000"/>
                </a:solidFill>
              </a:rPr>
              <a:t>Optoelektronika pro telekomunikace a informatiku</a:t>
            </a:r>
            <a:r>
              <a:rPr lang="cs-CZ" sz="2000" dirty="0">
                <a:solidFill>
                  <a:srgbClr val="000000"/>
                </a:solidFill>
              </a:rPr>
              <a:t>. Vyd. 1. Brno: Miloslav Filka, 369 s. ISBN 978-80-86785-14-1.</a:t>
            </a:r>
            <a:endParaRPr lang="cs-CZ" sz="2000" dirty="0" smtClean="0">
              <a:solidFill>
                <a:srgbClr val="000000"/>
              </a:solidFill>
              <a:cs typeface="Arial" charset="0"/>
            </a:endParaRPr>
          </a:p>
        </p:txBody>
      </p:sp>
    </p:spTree>
    <p:extLst>
      <p:ext uri="{BB962C8B-B14F-4D97-AF65-F5344CB8AC3E}">
        <p14:creationId xmlns:p14="http://schemas.microsoft.com/office/powerpoint/2010/main" val="9718897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04800" y="123983"/>
            <a:ext cx="8534400" cy="1668149"/>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ANOTACE</a:t>
            </a:r>
          </a:p>
          <a:p>
            <a:pPr>
              <a:lnSpc>
                <a:spcPct val="110000"/>
              </a:lnSpc>
              <a:spcBef>
                <a:spcPts val="1200"/>
              </a:spcBef>
            </a:pPr>
            <a:r>
              <a:rPr lang="cs-CZ" sz="2000" dirty="0" smtClean="0">
                <a:latin typeface="Times New Roman" pitchFamily="18" charset="0"/>
                <a:ea typeface="Calibri" pitchFamily="34" charset="0"/>
              </a:rPr>
              <a:t>Učební materiál vysvětluje co je to numerická apertura jako jeden z parametrů optických vláken.</a:t>
            </a:r>
            <a:endParaRPr lang="cs-CZ" sz="2000" dirty="0">
              <a:latin typeface="Times New Roman" pitchFamily="18" charset="0"/>
              <a:ea typeface="Calibri" pitchFamily="34" charset="0"/>
            </a:endParaRPr>
          </a:p>
        </p:txBody>
      </p:sp>
      <p:sp>
        <p:nvSpPr>
          <p:cNvPr id="3075" name="Rectangle 2"/>
          <p:cNvSpPr>
            <a:spLocks noChangeArrowheads="1"/>
          </p:cNvSpPr>
          <p:nvPr/>
        </p:nvSpPr>
        <p:spPr bwMode="auto">
          <a:xfrm>
            <a:off x="304800" y="3020168"/>
            <a:ext cx="8305800" cy="2006703"/>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METODICKÝ POKYN</a:t>
            </a:r>
          </a:p>
          <a:p>
            <a:pPr>
              <a:lnSpc>
                <a:spcPct val="110000"/>
              </a:lnSpc>
              <a:spcBef>
                <a:spcPts val="1200"/>
              </a:spcBef>
            </a:pPr>
            <a:r>
              <a:rPr lang="cs-CZ" sz="2000" dirty="0">
                <a:latin typeface="Times New Roman" pitchFamily="18" charset="0"/>
                <a:ea typeface="Calibri" pitchFamily="34" charset="0"/>
              </a:rPr>
              <a:t>Ve cvičení </a:t>
            </a:r>
            <a:r>
              <a:rPr lang="cs-CZ" sz="2000" dirty="0" smtClean="0">
                <a:latin typeface="Times New Roman" pitchFamily="18" charset="0"/>
                <a:ea typeface="Calibri" pitchFamily="34" charset="0"/>
              </a:rPr>
              <a:t>žáci odpovídají na specifické otázky k tématu numerická apertura</a:t>
            </a:r>
            <a:r>
              <a:rPr lang="cs-CZ" sz="2000" smtClean="0">
                <a:latin typeface="Times New Roman" pitchFamily="18" charset="0"/>
                <a:ea typeface="Calibri" pitchFamily="34" charset="0"/>
              </a:rPr>
              <a:t>, </a:t>
            </a:r>
            <a:r>
              <a:rPr lang="cs-CZ" sz="2000" smtClean="0">
                <a:latin typeface="Times New Roman" pitchFamily="18" charset="0"/>
                <a:ea typeface="Calibri" pitchFamily="34" charset="0"/>
              </a:rPr>
              <a:t>definují matematický vztah pro výpočet numerické apertury. Po </a:t>
            </a:r>
            <a:r>
              <a:rPr lang="cs-CZ" sz="2000" dirty="0">
                <a:latin typeface="Times New Roman" pitchFamily="18" charset="0"/>
                <a:ea typeface="Calibri" pitchFamily="34" charset="0"/>
              </a:rPr>
              <a:t>kliknutí se jim zobrazí </a:t>
            </a:r>
            <a:r>
              <a:rPr lang="cs-CZ" sz="2000" dirty="0" smtClean="0">
                <a:latin typeface="Times New Roman" pitchFamily="18" charset="0"/>
                <a:ea typeface="Calibri" pitchFamily="34" charset="0"/>
              </a:rPr>
              <a:t>správná odpověď.</a:t>
            </a:r>
            <a:endParaRPr lang="cs-CZ" sz="2000" dirty="0">
              <a:latin typeface="Times New Roman" pitchFamily="18" charset="0"/>
              <a:ea typeface="Calibri" pitchFamily="34" charset="0"/>
            </a:endParaRPr>
          </a:p>
        </p:txBody>
      </p:sp>
    </p:spTree>
    <p:extLst>
      <p:ext uri="{BB962C8B-B14F-4D97-AF65-F5344CB8AC3E}">
        <p14:creationId xmlns:p14="http://schemas.microsoft.com/office/powerpoint/2010/main" val="430117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Hlavní parametry optických vláken</a:t>
            </a:r>
          </a:p>
        </p:txBody>
      </p:sp>
      <p:sp>
        <p:nvSpPr>
          <p:cNvPr id="3" name="TextovéPole 2"/>
          <p:cNvSpPr txBox="1"/>
          <p:nvPr/>
        </p:nvSpPr>
        <p:spPr>
          <a:xfrm>
            <a:off x="304800" y="1524000"/>
            <a:ext cx="8610600" cy="4616648"/>
          </a:xfrm>
          <a:prstGeom prst="rect">
            <a:avLst/>
          </a:prstGeom>
          <a:noFill/>
        </p:spPr>
        <p:txBody>
          <a:bodyPr wrap="square" rtlCol="0">
            <a:spAutoFit/>
          </a:bodyPr>
          <a:lstStyle/>
          <a:p>
            <a:pPr>
              <a:spcBef>
                <a:spcPts val="600"/>
              </a:spcBef>
              <a:spcAft>
                <a:spcPts val="600"/>
              </a:spcAft>
            </a:pPr>
            <a:r>
              <a:rPr lang="cs-CZ" sz="2800" dirty="0" smtClean="0"/>
              <a:t>Základní parametry:</a:t>
            </a:r>
          </a:p>
          <a:p>
            <a:pPr marL="457200" indent="-457200">
              <a:spcBef>
                <a:spcPts val="600"/>
              </a:spcBef>
              <a:spcAft>
                <a:spcPts val="600"/>
              </a:spcAft>
              <a:buFont typeface="Wingdings" panose="05000000000000000000" pitchFamily="2" charset="2"/>
              <a:buChar char="q"/>
            </a:pPr>
            <a:r>
              <a:rPr lang="cs-CZ" sz="2800" dirty="0" smtClean="0"/>
              <a:t>Šířka pásma </a:t>
            </a:r>
          </a:p>
          <a:p>
            <a:pPr marL="457200" indent="-457200">
              <a:spcBef>
                <a:spcPts val="600"/>
              </a:spcBef>
              <a:spcAft>
                <a:spcPts val="600"/>
              </a:spcAft>
              <a:buFont typeface="Wingdings" panose="05000000000000000000" pitchFamily="2" charset="2"/>
              <a:buChar char="q"/>
            </a:pPr>
            <a:r>
              <a:rPr lang="cs-CZ" sz="2800" dirty="0" smtClean="0"/>
              <a:t>Disperze</a:t>
            </a:r>
          </a:p>
          <a:p>
            <a:pPr marL="457200" indent="-457200">
              <a:spcBef>
                <a:spcPts val="600"/>
              </a:spcBef>
              <a:spcAft>
                <a:spcPts val="600"/>
              </a:spcAft>
              <a:buFont typeface="Wingdings" panose="05000000000000000000" pitchFamily="2" charset="2"/>
              <a:buChar char="q"/>
            </a:pPr>
            <a:r>
              <a:rPr lang="cs-CZ" sz="2800" b="1" dirty="0" smtClean="0"/>
              <a:t>Numerická apertura NA</a:t>
            </a:r>
          </a:p>
          <a:p>
            <a:pPr marL="457200" indent="-457200">
              <a:spcBef>
                <a:spcPts val="600"/>
              </a:spcBef>
              <a:spcAft>
                <a:spcPts val="600"/>
              </a:spcAft>
              <a:buFont typeface="Wingdings" panose="05000000000000000000" pitchFamily="2" charset="2"/>
              <a:buChar char="q"/>
            </a:pPr>
            <a:r>
              <a:rPr lang="cs-CZ" sz="2800" dirty="0" smtClean="0"/>
              <a:t>Útlum</a:t>
            </a:r>
          </a:p>
          <a:p>
            <a:pPr marL="457200" indent="-457200">
              <a:spcBef>
                <a:spcPts val="600"/>
              </a:spcBef>
              <a:spcAft>
                <a:spcPts val="600"/>
              </a:spcAft>
              <a:buFont typeface="Wingdings" panose="05000000000000000000" pitchFamily="2" charset="2"/>
              <a:buChar char="q"/>
            </a:pPr>
            <a:r>
              <a:rPr lang="cs-CZ" sz="2800" dirty="0" smtClean="0"/>
              <a:t>Minimální poloměr ohybu</a:t>
            </a:r>
          </a:p>
          <a:p>
            <a:pPr marL="457200" indent="-457200">
              <a:spcBef>
                <a:spcPts val="600"/>
              </a:spcBef>
              <a:spcAft>
                <a:spcPts val="600"/>
              </a:spcAft>
              <a:buFont typeface="Wingdings" panose="05000000000000000000" pitchFamily="2" charset="2"/>
              <a:buChar char="q"/>
            </a:pPr>
            <a:r>
              <a:rPr lang="cs-CZ" sz="2800" dirty="0" smtClean="0"/>
              <a:t>Obsah OH</a:t>
            </a:r>
            <a:r>
              <a:rPr lang="cs-CZ" sz="2800" b="1" baseline="30000" dirty="0" smtClean="0"/>
              <a:t>-</a:t>
            </a:r>
          </a:p>
          <a:p>
            <a:pPr marL="457200" indent="-457200">
              <a:spcBef>
                <a:spcPts val="600"/>
              </a:spcBef>
              <a:spcAft>
                <a:spcPts val="600"/>
              </a:spcAft>
              <a:buFont typeface="Wingdings" panose="05000000000000000000" pitchFamily="2" charset="2"/>
              <a:buChar char="q"/>
            </a:pPr>
            <a:r>
              <a:rPr lang="cs-CZ" sz="2800" dirty="0" smtClean="0"/>
              <a:t>U </a:t>
            </a:r>
            <a:r>
              <a:rPr lang="cs-CZ" sz="2800" dirty="0" err="1" smtClean="0"/>
              <a:t>jednovidových</a:t>
            </a:r>
            <a:r>
              <a:rPr lang="cs-CZ" sz="2800" dirty="0" smtClean="0"/>
              <a:t> vláken obsah MFD</a:t>
            </a:r>
            <a:endParaRPr lang="cs-CZ" sz="2800" dirty="0"/>
          </a:p>
        </p:txBody>
      </p:sp>
    </p:spTree>
    <p:extLst>
      <p:ext uri="{BB962C8B-B14F-4D97-AF65-F5344CB8AC3E}">
        <p14:creationId xmlns:p14="http://schemas.microsoft.com/office/powerpoint/2010/main" val="3620806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Numerická apertura</a:t>
            </a:r>
          </a:p>
        </p:txBody>
      </p:sp>
      <p:sp>
        <p:nvSpPr>
          <p:cNvPr id="3" name="TextovéPole 2"/>
          <p:cNvSpPr txBox="1"/>
          <p:nvPr/>
        </p:nvSpPr>
        <p:spPr>
          <a:xfrm>
            <a:off x="304800" y="1524000"/>
            <a:ext cx="8610600" cy="4401205"/>
          </a:xfrm>
          <a:prstGeom prst="rect">
            <a:avLst/>
          </a:prstGeom>
          <a:noFill/>
        </p:spPr>
        <p:txBody>
          <a:bodyPr wrap="square" rtlCol="0">
            <a:spAutoFit/>
          </a:bodyPr>
          <a:lstStyle/>
          <a:p>
            <a:pPr>
              <a:spcBef>
                <a:spcPts val="600"/>
              </a:spcBef>
              <a:spcAft>
                <a:spcPts val="600"/>
              </a:spcAft>
            </a:pPr>
            <a:r>
              <a:rPr lang="cs-CZ" sz="2800" dirty="0" smtClean="0"/>
              <a:t>Numerická apertura je bezrozměrnou veličinou a značí se zkratkou NA. Udává nám největší možný úhel, pod kterým může optický paprsek vstupovat do vlákna, aniž by byl jeho přenos vláknem jakkoli narušen. Matematicky je numerická apertura rovna sinusu maximálního úhlu, pod kterým se bude paprsek vláknem šířit od začátku vlákna až k jeho konci. Optické paprsky vstupující do optického vlákna pod větším úhlem, se šířit vláknem nebudou. Paprsek se na rozhraní jádro-plášť neodrazí, ale projde do pláště.</a:t>
            </a:r>
            <a:endParaRPr lang="cs-CZ" sz="2800" dirty="0"/>
          </a:p>
        </p:txBody>
      </p:sp>
    </p:spTree>
    <p:extLst>
      <p:ext uri="{BB962C8B-B14F-4D97-AF65-F5344CB8AC3E}">
        <p14:creationId xmlns:p14="http://schemas.microsoft.com/office/powerpoint/2010/main" val="15393834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Numerická apertura</a:t>
            </a:r>
          </a:p>
        </p:txBody>
      </p:sp>
      <p:pic>
        <p:nvPicPr>
          <p:cNvPr id="1026" name="Picture 2" descr="http://hroch.spseol.cz/%7Enozka/psk/048-opticka-vlakna-IV/N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8488" y="1628800"/>
            <a:ext cx="7523224" cy="201622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extovéPole 1"/>
              <p:cNvSpPr txBox="1"/>
              <p:nvPr/>
            </p:nvSpPr>
            <p:spPr>
              <a:xfrm>
                <a:off x="1653646" y="4211069"/>
                <a:ext cx="5291770" cy="788357"/>
              </a:xfrm>
              <a:prstGeom prst="rect">
                <a:avLst/>
              </a:prstGeom>
              <a:noFill/>
            </p:spPr>
            <p:txBody>
              <a:bodyPr wrap="none" rtlCol="0">
                <a:spAutoFit/>
              </a:bodyPr>
              <a:lstStyle/>
              <a:p>
                <a:r>
                  <a:rPr lang="cs-CZ" sz="4000" dirty="0" smtClean="0"/>
                  <a:t>NA = sin</a:t>
                </a:r>
                <a:r>
                  <a:rPr lang="el-GR" sz="4000" i="1" dirty="0"/>
                  <a:t>θ</a:t>
                </a:r>
                <a:r>
                  <a:rPr lang="cs-CZ" sz="4000" dirty="0" smtClean="0"/>
                  <a:t> = </a:t>
                </a:r>
                <a14:m>
                  <m:oMath xmlns:m="http://schemas.openxmlformats.org/officeDocument/2006/math">
                    <m:rad>
                      <m:radPr>
                        <m:degHide m:val="on"/>
                        <m:ctrlPr>
                          <a:rPr lang="cs-CZ" sz="4000" i="1">
                            <a:latin typeface="Cambria Math"/>
                          </a:rPr>
                        </m:ctrlPr>
                      </m:radPr>
                      <m:deg/>
                      <m:e>
                        <m:sSup>
                          <m:sSupPr>
                            <m:ctrlPr>
                              <a:rPr lang="cs-CZ" sz="4000" i="1">
                                <a:latin typeface="Cambria Math"/>
                              </a:rPr>
                            </m:ctrlPr>
                          </m:sSupPr>
                          <m:e>
                            <m:r>
                              <a:rPr lang="cs-CZ" sz="4000" i="1">
                                <a:latin typeface="Cambria Math"/>
                              </a:rPr>
                              <m:t>𝑛</m:t>
                            </m:r>
                            <m:r>
                              <a:rPr lang="cs-CZ" sz="4000" i="1" baseline="-25000">
                                <a:latin typeface="Cambria Math"/>
                              </a:rPr>
                              <m:t>1</m:t>
                            </m:r>
                          </m:e>
                          <m:sup>
                            <m:r>
                              <a:rPr lang="cs-CZ" sz="4000" i="1">
                                <a:latin typeface="Cambria Math"/>
                              </a:rPr>
                              <m:t>2</m:t>
                            </m:r>
                          </m:sup>
                        </m:sSup>
                        <m:r>
                          <a:rPr lang="cs-CZ" sz="4000" i="1">
                            <a:latin typeface="Cambria Math"/>
                          </a:rPr>
                          <m:t>−</m:t>
                        </m:r>
                        <m:sSup>
                          <m:sSupPr>
                            <m:ctrlPr>
                              <a:rPr lang="cs-CZ" sz="4000" i="1">
                                <a:latin typeface="Cambria Math"/>
                              </a:rPr>
                            </m:ctrlPr>
                          </m:sSupPr>
                          <m:e>
                            <m:r>
                              <a:rPr lang="cs-CZ" sz="4000" i="1">
                                <a:latin typeface="Cambria Math"/>
                              </a:rPr>
                              <m:t>𝑛</m:t>
                            </m:r>
                            <m:r>
                              <a:rPr lang="cs-CZ" sz="4000" i="1" baseline="-25000">
                                <a:latin typeface="Cambria Math"/>
                              </a:rPr>
                              <m:t>2</m:t>
                            </m:r>
                          </m:e>
                          <m:sup>
                            <m:r>
                              <a:rPr lang="cs-CZ" sz="4000" i="1">
                                <a:latin typeface="Cambria Math"/>
                              </a:rPr>
                              <m:t>2</m:t>
                            </m:r>
                          </m:sup>
                        </m:sSup>
                      </m:e>
                    </m:rad>
                  </m:oMath>
                </a14:m>
                <a:r>
                  <a:rPr lang="cs-CZ" dirty="0" smtClean="0"/>
                  <a:t> </a:t>
                </a:r>
                <a:endParaRPr lang="cs-CZ" dirty="0"/>
              </a:p>
            </p:txBody>
          </p:sp>
        </mc:Choice>
        <mc:Fallback xmlns="">
          <p:sp>
            <p:nvSpPr>
              <p:cNvPr id="2" name="TextovéPole 1"/>
              <p:cNvSpPr txBox="1">
                <a:spLocks noRot="1" noChangeAspect="1" noMove="1" noResize="1" noEditPoints="1" noAdjustHandles="1" noChangeArrowheads="1" noChangeShapeType="1" noTextEdit="1"/>
              </p:cNvSpPr>
              <p:nvPr/>
            </p:nvSpPr>
            <p:spPr>
              <a:xfrm>
                <a:off x="1653646" y="4211069"/>
                <a:ext cx="5291770" cy="788357"/>
              </a:xfrm>
              <a:prstGeom prst="rect">
                <a:avLst/>
              </a:prstGeom>
              <a:blipFill rotWithShape="1">
                <a:blip r:embed="rId3"/>
                <a:stretch>
                  <a:fillRect l="-4032" t="-3101" b="-33333"/>
                </a:stretch>
              </a:blipFill>
            </p:spPr>
            <p:txBody>
              <a:bodyPr/>
              <a:lstStyle/>
              <a:p>
                <a:r>
                  <a:rPr lang="cs-CZ">
                    <a:noFill/>
                  </a:rPr>
                  <a:t> </a:t>
                </a:r>
              </a:p>
            </p:txBody>
          </p:sp>
        </mc:Fallback>
      </mc:AlternateContent>
      <p:sp>
        <p:nvSpPr>
          <p:cNvPr id="5" name="TextovéPole 4"/>
          <p:cNvSpPr txBox="1"/>
          <p:nvPr/>
        </p:nvSpPr>
        <p:spPr>
          <a:xfrm>
            <a:off x="4114800" y="2971800"/>
            <a:ext cx="184731" cy="369332"/>
          </a:xfrm>
          <a:prstGeom prst="rect">
            <a:avLst/>
          </a:prstGeom>
          <a:noFill/>
        </p:spPr>
        <p:txBody>
          <a:bodyPr wrap="none" rtlCol="0">
            <a:spAutoFit/>
          </a:bodyPr>
          <a:lstStyle/>
          <a:p>
            <a:endParaRPr lang="cs-CZ" dirty="0"/>
          </a:p>
        </p:txBody>
      </p:sp>
      <mc:AlternateContent xmlns:mc="http://schemas.openxmlformats.org/markup-compatibility/2006" xmlns:a14="http://schemas.microsoft.com/office/drawing/2010/main">
        <mc:Choice Requires="a14">
          <p:sp>
            <p:nvSpPr>
              <p:cNvPr id="7" name="TextovéPole 6"/>
              <p:cNvSpPr txBox="1"/>
              <p:nvPr/>
            </p:nvSpPr>
            <p:spPr>
              <a:xfrm>
                <a:off x="1115616" y="5301208"/>
                <a:ext cx="5005216" cy="954107"/>
              </a:xfrm>
              <a:prstGeom prst="rect">
                <a:avLst/>
              </a:prstGeom>
              <a:noFill/>
            </p:spPr>
            <p:txBody>
              <a:bodyPr wrap="none" rtlCol="0">
                <a:spAutoFit/>
              </a:bodyPr>
              <a:lstStyle/>
              <a:p>
                <a14:m>
                  <m:oMath xmlns:m="http://schemas.openxmlformats.org/officeDocument/2006/math">
                    <m:r>
                      <a:rPr lang="cs-CZ" sz="2800" i="1">
                        <a:latin typeface="Cambria Math"/>
                      </a:rPr>
                      <m:t>𝑛</m:t>
                    </m:r>
                    <m:r>
                      <a:rPr lang="cs-CZ" sz="2800" i="1" baseline="-25000">
                        <a:latin typeface="Cambria Math"/>
                      </a:rPr>
                      <m:t>1</m:t>
                    </m:r>
                  </m:oMath>
                </a14:m>
                <a:r>
                  <a:rPr lang="cs-CZ" sz="2800" dirty="0" smtClean="0"/>
                  <a:t> je index lomu materiálu jádra</a:t>
                </a:r>
              </a:p>
              <a:p>
                <a14:m>
                  <m:oMath xmlns:m="http://schemas.openxmlformats.org/officeDocument/2006/math">
                    <m:r>
                      <a:rPr lang="cs-CZ" sz="2800" i="1">
                        <a:latin typeface="Cambria Math"/>
                      </a:rPr>
                      <m:t>𝑛</m:t>
                    </m:r>
                    <m:r>
                      <a:rPr lang="cs-CZ" sz="2800" i="1" baseline="-25000">
                        <a:latin typeface="Cambria Math"/>
                      </a:rPr>
                      <m:t>2</m:t>
                    </m:r>
                  </m:oMath>
                </a14:m>
                <a:r>
                  <a:rPr lang="cs-CZ" sz="2800" dirty="0" smtClean="0"/>
                  <a:t> je index lomu materiálu pláště</a:t>
                </a:r>
                <a:endParaRPr lang="cs-CZ" sz="2800" dirty="0"/>
              </a:p>
            </p:txBody>
          </p:sp>
        </mc:Choice>
        <mc:Fallback xmlns="">
          <p:sp>
            <p:nvSpPr>
              <p:cNvPr id="7" name="TextovéPole 6"/>
              <p:cNvSpPr txBox="1">
                <a:spLocks noRot="1" noChangeAspect="1" noMove="1" noResize="1" noEditPoints="1" noAdjustHandles="1" noChangeArrowheads="1" noChangeShapeType="1" noTextEdit="1"/>
              </p:cNvSpPr>
              <p:nvPr/>
            </p:nvSpPr>
            <p:spPr>
              <a:xfrm>
                <a:off x="1115616" y="5301208"/>
                <a:ext cx="5005216" cy="954107"/>
              </a:xfrm>
              <a:prstGeom prst="rect">
                <a:avLst/>
              </a:prstGeom>
              <a:blipFill rotWithShape="1">
                <a:blip r:embed="rId4"/>
                <a:stretch>
                  <a:fillRect t="-5769" r="-1340" b="-17949"/>
                </a:stretch>
              </a:blipFill>
            </p:spPr>
            <p:txBody>
              <a:bodyPr/>
              <a:lstStyle/>
              <a:p>
                <a:r>
                  <a:rPr lang="cs-CZ">
                    <a:noFill/>
                  </a:rPr>
                  <a:t> </a:t>
                </a:r>
              </a:p>
            </p:txBody>
          </p:sp>
        </mc:Fallback>
      </mc:AlternateContent>
    </p:spTree>
    <p:extLst>
      <p:ext uri="{BB962C8B-B14F-4D97-AF65-F5344CB8AC3E}">
        <p14:creationId xmlns:p14="http://schemas.microsoft.com/office/powerpoint/2010/main" val="20430985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Numerická apertura</a:t>
            </a:r>
            <a:endParaRPr lang="cs-CZ" sz="4400" b="1" dirty="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304800" y="1524000"/>
            <a:ext cx="8610600" cy="1538883"/>
          </a:xfrm>
          <a:prstGeom prst="rect">
            <a:avLst/>
          </a:prstGeom>
          <a:noFill/>
        </p:spPr>
        <p:txBody>
          <a:bodyPr wrap="square" rtlCol="0">
            <a:spAutoFit/>
          </a:bodyPr>
          <a:lstStyle/>
          <a:p>
            <a:pPr>
              <a:spcBef>
                <a:spcPts val="600"/>
              </a:spcBef>
              <a:spcAft>
                <a:spcPts val="600"/>
              </a:spcAft>
            </a:pPr>
            <a:r>
              <a:rPr lang="cs-CZ" sz="2800" b="1" dirty="0" smtClean="0"/>
              <a:t>Cvičení:</a:t>
            </a:r>
          </a:p>
          <a:p>
            <a:pPr marL="514350" indent="-514350">
              <a:spcBef>
                <a:spcPts val="600"/>
              </a:spcBef>
              <a:spcAft>
                <a:spcPts val="600"/>
              </a:spcAft>
              <a:buFont typeface="+mj-lt"/>
              <a:buAutoNum type="arabicPeriod"/>
            </a:pPr>
            <a:r>
              <a:rPr lang="cs-CZ" sz="2800" dirty="0" smtClean="0"/>
              <a:t>Definuj parametr numerická apertura NA v oblasti optických </a:t>
            </a:r>
            <a:r>
              <a:rPr lang="cs-CZ" sz="2800" smtClean="0"/>
              <a:t>vláken</a:t>
            </a:r>
            <a:r>
              <a:rPr lang="cs-CZ" sz="2800" smtClean="0"/>
              <a:t>.</a:t>
            </a:r>
            <a:endParaRPr lang="cs-CZ" sz="2800" dirty="0" smtClean="0"/>
          </a:p>
        </p:txBody>
      </p:sp>
    </p:spTree>
    <p:extLst>
      <p:ext uri="{BB962C8B-B14F-4D97-AF65-F5344CB8AC3E}">
        <p14:creationId xmlns:p14="http://schemas.microsoft.com/office/powerpoint/2010/main" val="170465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Numerická apertura</a:t>
            </a:r>
            <a:endParaRPr lang="cs-CZ" sz="4400" b="1" dirty="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304800" y="1524000"/>
            <a:ext cx="8610600" cy="3570208"/>
          </a:xfrm>
          <a:prstGeom prst="rect">
            <a:avLst/>
          </a:prstGeom>
          <a:noFill/>
        </p:spPr>
        <p:txBody>
          <a:bodyPr wrap="square" rtlCol="0">
            <a:spAutoFit/>
          </a:bodyPr>
          <a:lstStyle/>
          <a:p>
            <a:pPr>
              <a:spcBef>
                <a:spcPts val="600"/>
              </a:spcBef>
              <a:spcAft>
                <a:spcPts val="600"/>
              </a:spcAft>
            </a:pPr>
            <a:r>
              <a:rPr lang="cs-CZ" sz="2800" b="1" dirty="0" smtClean="0"/>
              <a:t>Cvičení:</a:t>
            </a:r>
          </a:p>
          <a:p>
            <a:pPr marL="514350" indent="-514350">
              <a:spcBef>
                <a:spcPts val="600"/>
              </a:spcBef>
              <a:spcAft>
                <a:spcPts val="600"/>
              </a:spcAft>
              <a:buFont typeface="+mj-lt"/>
              <a:buAutoNum type="arabicPeriod"/>
            </a:pPr>
            <a:r>
              <a:rPr lang="cs-CZ" sz="2800" dirty="0" smtClean="0"/>
              <a:t>Definuj parametr numerická apertura NA v oblasti optických vláken.</a:t>
            </a:r>
          </a:p>
          <a:p>
            <a:pPr>
              <a:spcBef>
                <a:spcPts val="600"/>
              </a:spcBef>
              <a:spcAft>
                <a:spcPts val="600"/>
              </a:spcAft>
            </a:pPr>
            <a:r>
              <a:rPr lang="cs-CZ" sz="2800" dirty="0" smtClean="0"/>
              <a:t>Řešení:</a:t>
            </a:r>
          </a:p>
          <a:p>
            <a:pPr>
              <a:spcBef>
                <a:spcPts val="600"/>
              </a:spcBef>
              <a:spcAft>
                <a:spcPts val="600"/>
              </a:spcAft>
            </a:pPr>
            <a:r>
              <a:rPr lang="cs-CZ" sz="2800" dirty="0" smtClean="0">
                <a:solidFill>
                  <a:srgbClr val="00B0F0"/>
                </a:solidFill>
              </a:rPr>
              <a:t>Udává </a:t>
            </a:r>
            <a:r>
              <a:rPr lang="cs-CZ" sz="2800" dirty="0">
                <a:solidFill>
                  <a:srgbClr val="00B0F0"/>
                </a:solidFill>
              </a:rPr>
              <a:t>nám největší možný úhel, pod kterým může optický paprsek vstupovat do vlákna, aniž by byl jeho přenos vláknem jakkoli </a:t>
            </a:r>
            <a:r>
              <a:rPr lang="cs-CZ" sz="2800" dirty="0" smtClean="0">
                <a:solidFill>
                  <a:srgbClr val="00B0F0"/>
                </a:solidFill>
              </a:rPr>
              <a:t>narušen.</a:t>
            </a:r>
            <a:endParaRPr lang="cs-CZ" sz="2800" dirty="0">
              <a:solidFill>
                <a:srgbClr val="00B0F0"/>
              </a:solidFill>
            </a:endParaRPr>
          </a:p>
        </p:txBody>
      </p:sp>
    </p:spTree>
    <p:extLst>
      <p:ext uri="{BB962C8B-B14F-4D97-AF65-F5344CB8AC3E}">
        <p14:creationId xmlns:p14="http://schemas.microsoft.com/office/powerpoint/2010/main" val="16421054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Numerická apertura</a:t>
            </a:r>
            <a:endParaRPr lang="cs-CZ" sz="4400" b="1" dirty="0">
              <a:solidFill>
                <a:schemeClr val="accent2">
                  <a:lumMod val="50000"/>
                </a:schemeClr>
              </a:solidFill>
              <a:effectLst>
                <a:outerShdw blurRad="38100" dist="38100" dir="2700000" algn="tl">
                  <a:srgbClr val="000000">
                    <a:alpha val="43137"/>
                  </a:srgbClr>
                </a:outerShdw>
              </a:effectLst>
            </a:endParaRPr>
          </a:p>
        </p:txBody>
      </p:sp>
      <p:sp>
        <p:nvSpPr>
          <p:cNvPr id="3" name="TextovéPole 2"/>
          <p:cNvSpPr txBox="1"/>
          <p:nvPr/>
        </p:nvSpPr>
        <p:spPr>
          <a:xfrm>
            <a:off x="304800" y="1524000"/>
            <a:ext cx="8610600" cy="2123658"/>
          </a:xfrm>
          <a:prstGeom prst="rect">
            <a:avLst/>
          </a:prstGeom>
          <a:noFill/>
        </p:spPr>
        <p:txBody>
          <a:bodyPr wrap="square" rtlCol="0">
            <a:spAutoFit/>
          </a:bodyPr>
          <a:lstStyle/>
          <a:p>
            <a:pPr>
              <a:spcBef>
                <a:spcPts val="600"/>
              </a:spcBef>
              <a:spcAft>
                <a:spcPts val="600"/>
              </a:spcAft>
            </a:pPr>
            <a:r>
              <a:rPr lang="cs-CZ" sz="2800" b="1" dirty="0" smtClean="0"/>
              <a:t>Cvičení:</a:t>
            </a:r>
          </a:p>
          <a:p>
            <a:pPr marL="514350" indent="-514350">
              <a:spcBef>
                <a:spcPts val="600"/>
              </a:spcBef>
              <a:spcAft>
                <a:spcPts val="600"/>
              </a:spcAft>
              <a:buFont typeface="+mj-lt"/>
              <a:buAutoNum type="arabicPeriod" startAt="2"/>
            </a:pPr>
            <a:r>
              <a:rPr lang="cs-CZ" sz="2800" dirty="0" smtClean="0"/>
              <a:t>Definuj matematickou rovnici pro výpočet numerické apertury NA.</a:t>
            </a:r>
          </a:p>
          <a:p>
            <a:pPr>
              <a:spcBef>
                <a:spcPts val="600"/>
              </a:spcBef>
              <a:spcAft>
                <a:spcPts val="600"/>
              </a:spcAft>
            </a:pPr>
            <a:endParaRPr lang="cs-CZ" sz="2800" dirty="0" smtClean="0">
              <a:solidFill>
                <a:srgbClr val="00B0F0"/>
              </a:solidFill>
            </a:endParaRPr>
          </a:p>
        </p:txBody>
      </p:sp>
    </p:spTree>
    <p:extLst>
      <p:ext uri="{BB962C8B-B14F-4D97-AF65-F5344CB8AC3E}">
        <p14:creationId xmlns:p14="http://schemas.microsoft.com/office/powerpoint/2010/main" val="27328900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chemeClr val="accent2">
                    <a:lumMod val="50000"/>
                  </a:schemeClr>
                </a:solidFill>
                <a:effectLst>
                  <a:outerShdw blurRad="38100" dist="38100" dir="2700000" algn="tl">
                    <a:srgbClr val="000000">
                      <a:alpha val="43137"/>
                    </a:srgbClr>
                  </a:outerShdw>
                </a:effectLst>
              </a:rPr>
              <a:t>Numerická apertura</a:t>
            </a:r>
            <a:endParaRPr lang="cs-CZ" sz="4400" b="1" dirty="0">
              <a:solidFill>
                <a:schemeClr val="accent2">
                  <a:lumMod val="50000"/>
                </a:schemeClr>
              </a:solidFill>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3" name="TextovéPole 2"/>
              <p:cNvSpPr txBox="1"/>
              <p:nvPr/>
            </p:nvSpPr>
            <p:spPr>
              <a:xfrm>
                <a:off x="304800" y="1524000"/>
                <a:ext cx="8610600" cy="3349507"/>
              </a:xfrm>
              <a:prstGeom prst="rect">
                <a:avLst/>
              </a:prstGeom>
              <a:noFill/>
            </p:spPr>
            <p:txBody>
              <a:bodyPr wrap="square" rtlCol="0">
                <a:spAutoFit/>
              </a:bodyPr>
              <a:lstStyle/>
              <a:p>
                <a:pPr>
                  <a:spcBef>
                    <a:spcPts val="600"/>
                  </a:spcBef>
                  <a:spcAft>
                    <a:spcPts val="600"/>
                  </a:spcAft>
                </a:pPr>
                <a:r>
                  <a:rPr lang="cs-CZ" sz="2800" b="1" dirty="0" smtClean="0"/>
                  <a:t>Cvičení:</a:t>
                </a:r>
              </a:p>
              <a:p>
                <a:pPr marL="514350" indent="-514350">
                  <a:spcBef>
                    <a:spcPts val="600"/>
                  </a:spcBef>
                  <a:spcAft>
                    <a:spcPts val="600"/>
                  </a:spcAft>
                  <a:buFont typeface="+mj-lt"/>
                  <a:buAutoNum type="arabicPeriod" startAt="2"/>
                </a:pPr>
                <a:r>
                  <a:rPr lang="cs-CZ" sz="2800" dirty="0" smtClean="0"/>
                  <a:t>Definuj matematickou rovnici pro výpočet numerické apertury NA.</a:t>
                </a:r>
              </a:p>
              <a:p>
                <a:pPr>
                  <a:spcBef>
                    <a:spcPts val="600"/>
                  </a:spcBef>
                  <a:spcAft>
                    <a:spcPts val="600"/>
                  </a:spcAft>
                </a:pPr>
                <a:r>
                  <a:rPr lang="cs-CZ" sz="2800" dirty="0" smtClean="0"/>
                  <a:t>Řešení:</a:t>
                </a:r>
              </a:p>
              <a:p>
                <a:pPr algn="ctr">
                  <a:spcBef>
                    <a:spcPts val="600"/>
                  </a:spcBef>
                  <a:spcAft>
                    <a:spcPts val="600"/>
                  </a:spcAft>
                </a:pPr>
                <a:r>
                  <a:rPr lang="cs-CZ" sz="2800" dirty="0" smtClean="0">
                    <a:solidFill>
                      <a:srgbClr val="00B0F0"/>
                    </a:solidFill>
                  </a:rPr>
                  <a:t>NA = sin</a:t>
                </a:r>
                <a:r>
                  <a:rPr lang="el-GR" sz="2800" i="1" dirty="0">
                    <a:solidFill>
                      <a:srgbClr val="00B0F0"/>
                    </a:solidFill>
                  </a:rPr>
                  <a:t>θ</a:t>
                </a:r>
                <a:r>
                  <a:rPr lang="cs-CZ" sz="2800" dirty="0">
                    <a:solidFill>
                      <a:srgbClr val="00B0F0"/>
                    </a:solidFill>
                  </a:rPr>
                  <a:t> = </a:t>
                </a:r>
                <a14:m>
                  <m:oMath xmlns:m="http://schemas.openxmlformats.org/officeDocument/2006/math">
                    <m:rad>
                      <m:radPr>
                        <m:degHide m:val="on"/>
                        <m:ctrlPr>
                          <a:rPr lang="cs-CZ" sz="2800" i="1">
                            <a:solidFill>
                              <a:srgbClr val="00B0F0"/>
                            </a:solidFill>
                            <a:latin typeface="Cambria Math"/>
                          </a:rPr>
                        </m:ctrlPr>
                      </m:radPr>
                      <m:deg/>
                      <m:e>
                        <m:sSup>
                          <m:sSupPr>
                            <m:ctrlPr>
                              <a:rPr lang="cs-CZ" sz="2800" i="1">
                                <a:solidFill>
                                  <a:srgbClr val="00B0F0"/>
                                </a:solidFill>
                                <a:latin typeface="Cambria Math"/>
                              </a:rPr>
                            </m:ctrlPr>
                          </m:sSupPr>
                          <m:e>
                            <m:r>
                              <a:rPr lang="cs-CZ" sz="2800" i="1">
                                <a:solidFill>
                                  <a:srgbClr val="00B0F0"/>
                                </a:solidFill>
                                <a:latin typeface="Cambria Math"/>
                              </a:rPr>
                              <m:t>𝑛</m:t>
                            </m:r>
                            <m:r>
                              <a:rPr lang="cs-CZ" sz="2800" i="1" baseline="-25000">
                                <a:solidFill>
                                  <a:srgbClr val="00B0F0"/>
                                </a:solidFill>
                                <a:latin typeface="Cambria Math"/>
                              </a:rPr>
                              <m:t>1</m:t>
                            </m:r>
                          </m:e>
                          <m:sup>
                            <m:r>
                              <a:rPr lang="cs-CZ" sz="2800" i="1">
                                <a:solidFill>
                                  <a:srgbClr val="00B0F0"/>
                                </a:solidFill>
                                <a:latin typeface="Cambria Math"/>
                              </a:rPr>
                              <m:t>2</m:t>
                            </m:r>
                          </m:sup>
                        </m:sSup>
                        <m:r>
                          <a:rPr lang="cs-CZ" sz="2800" i="1">
                            <a:solidFill>
                              <a:srgbClr val="00B0F0"/>
                            </a:solidFill>
                            <a:latin typeface="Cambria Math"/>
                          </a:rPr>
                          <m:t>−</m:t>
                        </m:r>
                        <m:sSup>
                          <m:sSupPr>
                            <m:ctrlPr>
                              <a:rPr lang="cs-CZ" sz="2800" i="1">
                                <a:solidFill>
                                  <a:srgbClr val="00B0F0"/>
                                </a:solidFill>
                                <a:latin typeface="Cambria Math"/>
                              </a:rPr>
                            </m:ctrlPr>
                          </m:sSupPr>
                          <m:e>
                            <m:r>
                              <a:rPr lang="cs-CZ" sz="2800" i="1">
                                <a:solidFill>
                                  <a:srgbClr val="00B0F0"/>
                                </a:solidFill>
                                <a:latin typeface="Cambria Math"/>
                              </a:rPr>
                              <m:t>𝑛</m:t>
                            </m:r>
                            <m:r>
                              <a:rPr lang="cs-CZ" sz="2800" i="1" baseline="-25000">
                                <a:solidFill>
                                  <a:srgbClr val="00B0F0"/>
                                </a:solidFill>
                                <a:latin typeface="Cambria Math"/>
                              </a:rPr>
                              <m:t>2</m:t>
                            </m:r>
                          </m:e>
                          <m:sup>
                            <m:r>
                              <a:rPr lang="cs-CZ" sz="2800" i="1">
                                <a:solidFill>
                                  <a:srgbClr val="00B0F0"/>
                                </a:solidFill>
                                <a:latin typeface="Cambria Math"/>
                              </a:rPr>
                              <m:t>2</m:t>
                            </m:r>
                          </m:sup>
                        </m:sSup>
                      </m:e>
                    </m:rad>
                  </m:oMath>
                </a14:m>
                <a:r>
                  <a:rPr lang="cs-CZ" sz="2800" dirty="0">
                    <a:solidFill>
                      <a:srgbClr val="00B0F0"/>
                    </a:solidFill>
                  </a:rPr>
                  <a:t> </a:t>
                </a:r>
              </a:p>
              <a:p>
                <a:pPr>
                  <a:spcBef>
                    <a:spcPts val="600"/>
                  </a:spcBef>
                  <a:spcAft>
                    <a:spcPts val="600"/>
                  </a:spcAft>
                </a:pPr>
                <a:endParaRPr lang="cs-CZ" sz="2800" dirty="0" smtClean="0">
                  <a:solidFill>
                    <a:srgbClr val="00B0F0"/>
                  </a:solidFill>
                </a:endParaRPr>
              </a:p>
            </p:txBody>
          </p:sp>
        </mc:Choice>
        <mc:Fallback xmlns="">
          <p:sp>
            <p:nvSpPr>
              <p:cNvPr id="3" name="TextovéPole 2"/>
              <p:cNvSpPr txBox="1">
                <a:spLocks noRot="1" noChangeAspect="1" noMove="1" noResize="1" noEditPoints="1" noAdjustHandles="1" noChangeArrowheads="1" noChangeShapeType="1" noTextEdit="1"/>
              </p:cNvSpPr>
              <p:nvPr/>
            </p:nvSpPr>
            <p:spPr>
              <a:xfrm>
                <a:off x="304800" y="1524000"/>
                <a:ext cx="8610600" cy="3349507"/>
              </a:xfrm>
              <a:prstGeom prst="rect">
                <a:avLst/>
              </a:prstGeom>
              <a:blipFill rotWithShape="1">
                <a:blip r:embed="rId2"/>
                <a:stretch>
                  <a:fillRect l="-1415" t="-1639"/>
                </a:stretch>
              </a:blipFill>
            </p:spPr>
            <p:txBody>
              <a:bodyPr/>
              <a:lstStyle/>
              <a:p>
                <a:r>
                  <a:rPr lang="cs-CZ">
                    <a:noFill/>
                  </a:rPr>
                  <a:t> </a:t>
                </a:r>
              </a:p>
            </p:txBody>
          </p:sp>
        </mc:Fallback>
      </mc:AlternateContent>
    </p:spTree>
    <p:extLst>
      <p:ext uri="{BB962C8B-B14F-4D97-AF65-F5344CB8AC3E}">
        <p14:creationId xmlns:p14="http://schemas.microsoft.com/office/powerpoint/2010/main" val="2716889360"/>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Motiv sady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tiv sady Office">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tiv sady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tiv sady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tiv sady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tiv sady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tiv sady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tiv sady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tiv sady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tiv sady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tiv sady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tiv sady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tiv sady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tiv sady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564</TotalTime>
  <Words>363</Words>
  <Application>Microsoft Office PowerPoint</Application>
  <PresentationFormat>Předvádění na obrazovce (4:3)</PresentationFormat>
  <Paragraphs>57</Paragraphs>
  <Slides>10</Slides>
  <Notes>0</Notes>
  <HiddenSlides>0</HiddenSlides>
  <MMClips>0</MMClips>
  <ScaleCrop>false</ScaleCrop>
  <HeadingPairs>
    <vt:vector size="4" baseType="variant">
      <vt:variant>
        <vt:lpstr>Motiv</vt:lpstr>
      </vt:variant>
      <vt:variant>
        <vt:i4>2</vt:i4>
      </vt:variant>
      <vt:variant>
        <vt:lpstr>Nadpisy snímků</vt:lpstr>
      </vt:variant>
      <vt:variant>
        <vt:i4>10</vt:i4>
      </vt:variant>
    </vt:vector>
  </HeadingPairs>
  <TitlesOfParts>
    <vt:vector size="12" baseType="lpstr">
      <vt:lpstr>Motiv systému Office</vt:lpstr>
      <vt:lpstr>Motiv sady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EU_12</dc:creator>
  <cp:lastModifiedBy>EU_12</cp:lastModifiedBy>
  <cp:revision>29</cp:revision>
  <dcterms:created xsi:type="dcterms:W3CDTF">2014-04-06T14:10:38Z</dcterms:created>
  <dcterms:modified xsi:type="dcterms:W3CDTF">2014-08-28T07:34:36Z</dcterms:modified>
</cp:coreProperties>
</file>