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8" r:id="rId4"/>
    <p:sldId id="259" r:id="rId5"/>
    <p:sldId id="260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6" r:id="rId14"/>
    <p:sldId id="295" r:id="rId15"/>
    <p:sldId id="297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5662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216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92793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0827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6417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5331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9068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9261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893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413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478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09114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8046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6137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544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5732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383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8409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7738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059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6784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948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133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96B2CB-0DA5-4421-81F8-531D473D3C97}" type="slidenum">
              <a:rPr lang="cs-CZ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126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3257781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VY_32_INOVACE_288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Optika/Útlum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Tomáš Nevřela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Prosinec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a 4.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ODBORNÝ VÝCVIK –  optické vlákno, přenos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útlum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val="272026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Útlum</a:t>
            </a:r>
            <a:endParaRPr lang="cs-CZ" sz="4400" b="1" dirty="0">
              <a:solidFill>
                <a:srgbClr val="C0504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prstClr val="black"/>
                </a:solidFill>
              </a:rPr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>
                <a:solidFill>
                  <a:prstClr val="black"/>
                </a:solidFill>
              </a:rPr>
              <a:t>Jakým matematickým vztahem je možné vyjádřit útlum?</a:t>
            </a:r>
          </a:p>
        </p:txBody>
      </p:sp>
    </p:spTree>
    <p:extLst>
      <p:ext uri="{BB962C8B-B14F-4D97-AF65-F5344CB8AC3E}">
        <p14:creationId xmlns:p14="http://schemas.microsoft.com/office/powerpoint/2010/main" val="413348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Útlum</a:t>
            </a:r>
            <a:endParaRPr lang="cs-CZ" sz="4400" b="1" dirty="0">
              <a:solidFill>
                <a:srgbClr val="C0504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304800" y="1524000"/>
                <a:ext cx="8610600" cy="29490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cs-CZ" sz="2800" b="1" dirty="0" smtClean="0">
                    <a:solidFill>
                      <a:prstClr val="black"/>
                    </a:solidFill>
                  </a:rPr>
                  <a:t>Cvičení:</a:t>
                </a:r>
              </a:p>
              <a:p>
                <a:pPr marL="514350" indent="-514350"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cs-CZ" sz="2800" dirty="0" smtClean="0">
                    <a:solidFill>
                      <a:prstClr val="black"/>
                    </a:solidFill>
                  </a:rPr>
                  <a:t>Jakým matematickým vztahem je možné vyjádřit útlum?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cs-CZ" sz="2800" dirty="0">
                    <a:solidFill>
                      <a:prstClr val="black"/>
                    </a:solidFill>
                  </a:rPr>
                  <a:t>	</a:t>
                </a:r>
                <a:r>
                  <a:rPr lang="cs-CZ" sz="2800" dirty="0" smtClean="0">
                    <a:solidFill>
                      <a:prstClr val="black"/>
                    </a:solidFill>
                  </a:rPr>
                  <a:t>	</a:t>
                </a:r>
                <a:r>
                  <a:rPr lang="cs-CZ" sz="2800" dirty="0" smtClean="0">
                    <a:solidFill>
                      <a:srgbClr val="00B0F0"/>
                    </a:solidFill>
                  </a:rPr>
                  <a:t>útlum = b = 10 . </a:t>
                </a:r>
                <a:r>
                  <a:rPr lang="cs-CZ" sz="2800" dirty="0">
                    <a:solidFill>
                      <a:srgbClr val="00B0F0"/>
                    </a:solidFill>
                  </a:rPr>
                  <a:t>log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800" i="1">
                            <a:solidFill>
                              <a:srgbClr val="00B0F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cs-CZ" sz="2800" dirty="0">
                            <a:solidFill>
                              <a:srgbClr val="00B0F0"/>
                            </a:solidFill>
                          </a:rPr>
                          <m:t>P</m:t>
                        </m:r>
                        <m:r>
                          <m:rPr>
                            <m:nor/>
                          </m:rPr>
                          <a:rPr lang="cs-CZ" sz="2800" baseline="-25000" dirty="0">
                            <a:solidFill>
                              <a:srgbClr val="00B0F0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cs-CZ" sz="2800" dirty="0">
                            <a:solidFill>
                              <a:srgbClr val="00B0F0"/>
                            </a:solidFill>
                          </a:rPr>
                          <m:t>P</m:t>
                        </m:r>
                        <m:r>
                          <m:rPr>
                            <m:nor/>
                          </m:rPr>
                          <a:rPr lang="cs-CZ" sz="2800" baseline="-25000" dirty="0">
                            <a:solidFill>
                              <a:srgbClr val="00B0F0"/>
                            </a:solidFill>
                          </a:rPr>
                          <m:t>2</m:t>
                        </m:r>
                      </m:den>
                    </m:f>
                  </m:oMath>
                </a14:m>
                <a:r>
                  <a:rPr lang="cs-CZ" sz="2800" dirty="0">
                    <a:solidFill>
                      <a:srgbClr val="00B0F0"/>
                    </a:solidFill>
                  </a:rPr>
                  <a:t>	 [ dB; W, W ]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cs-CZ" sz="2800" dirty="0" smtClean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1524000"/>
                <a:ext cx="8610600" cy="2949012"/>
              </a:xfrm>
              <a:prstGeom prst="rect">
                <a:avLst/>
              </a:prstGeom>
              <a:blipFill rotWithShape="1">
                <a:blip r:embed="rId2"/>
                <a:stretch>
                  <a:fillRect l="-1415" t="-186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27566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Útlum</a:t>
            </a:r>
            <a:endParaRPr lang="cs-CZ" sz="4400" b="1" dirty="0">
              <a:solidFill>
                <a:srgbClr val="C0504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304800" y="1524000"/>
                <a:ext cx="8610600" cy="33799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cs-CZ" sz="2800" b="1" dirty="0" smtClean="0">
                    <a:solidFill>
                      <a:prstClr val="black"/>
                    </a:solidFill>
                  </a:rPr>
                  <a:t>Cvičení:</a:t>
                </a:r>
              </a:p>
              <a:p>
                <a:pPr marL="514350" indent="-514350"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cs-CZ" sz="2800" dirty="0" smtClean="0">
                    <a:solidFill>
                      <a:prstClr val="black"/>
                    </a:solidFill>
                  </a:rPr>
                  <a:t>Jakým matematickým vztahem je možné vyjádřit útlum?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cs-CZ" sz="2800" dirty="0">
                    <a:solidFill>
                      <a:prstClr val="black"/>
                    </a:solidFill>
                  </a:rPr>
                  <a:t>	</a:t>
                </a:r>
                <a:r>
                  <a:rPr lang="cs-CZ" sz="2800" dirty="0" smtClean="0">
                    <a:solidFill>
                      <a:prstClr val="black"/>
                    </a:solidFill>
                  </a:rPr>
                  <a:t>	</a:t>
                </a:r>
                <a:r>
                  <a:rPr lang="cs-CZ" sz="2800" dirty="0" smtClean="0">
                    <a:solidFill>
                      <a:srgbClr val="00B0F0"/>
                    </a:solidFill>
                  </a:rPr>
                  <a:t>útlum = b = 10 . </a:t>
                </a:r>
                <a:r>
                  <a:rPr lang="cs-CZ" sz="2800" dirty="0">
                    <a:solidFill>
                      <a:srgbClr val="00B0F0"/>
                    </a:solidFill>
                  </a:rPr>
                  <a:t>log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800" i="1">
                            <a:solidFill>
                              <a:srgbClr val="00B0F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cs-CZ" sz="2800" dirty="0">
                            <a:solidFill>
                              <a:srgbClr val="00B0F0"/>
                            </a:solidFill>
                          </a:rPr>
                          <m:t>P</m:t>
                        </m:r>
                        <m:r>
                          <m:rPr>
                            <m:nor/>
                          </m:rPr>
                          <a:rPr lang="cs-CZ" sz="2800" baseline="-25000" dirty="0">
                            <a:solidFill>
                              <a:srgbClr val="00B0F0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cs-CZ" sz="2800" dirty="0">
                            <a:solidFill>
                              <a:srgbClr val="00B0F0"/>
                            </a:solidFill>
                          </a:rPr>
                          <m:t>P</m:t>
                        </m:r>
                        <m:r>
                          <m:rPr>
                            <m:nor/>
                          </m:rPr>
                          <a:rPr lang="cs-CZ" sz="2800" baseline="-25000" dirty="0">
                            <a:solidFill>
                              <a:srgbClr val="00B0F0"/>
                            </a:solidFill>
                          </a:rPr>
                          <m:t>2</m:t>
                        </m:r>
                      </m:den>
                    </m:f>
                  </m:oMath>
                </a14:m>
                <a:r>
                  <a:rPr lang="cs-CZ" sz="2800" dirty="0">
                    <a:solidFill>
                      <a:srgbClr val="00B0F0"/>
                    </a:solidFill>
                  </a:rPr>
                  <a:t>	 [ dB; W, W ]</a:t>
                </a:r>
              </a:p>
              <a:p>
                <a:pPr marL="514350" indent="-514350"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eriod" startAt="2"/>
                </a:pPr>
                <a:r>
                  <a:rPr lang="cs-CZ" sz="2800" dirty="0" smtClean="0">
                    <a:solidFill>
                      <a:prstClr val="black"/>
                    </a:solidFill>
                  </a:rPr>
                  <a:t>Kde dochází k největším ztrátám signálu v optickém vláknu?</a:t>
                </a:r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1524000"/>
                <a:ext cx="8610600" cy="3379900"/>
              </a:xfrm>
              <a:prstGeom prst="rect">
                <a:avLst/>
              </a:prstGeom>
              <a:blipFill rotWithShape="1">
                <a:blip r:embed="rId2"/>
                <a:stretch>
                  <a:fillRect l="-1415" t="-1625" b="-433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54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Útlum</a:t>
            </a:r>
            <a:endParaRPr lang="cs-CZ" sz="4400" b="1" dirty="0">
              <a:solidFill>
                <a:srgbClr val="C0504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304800" y="1524000"/>
                <a:ext cx="8610600" cy="43955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cs-CZ" sz="2800" b="1" dirty="0" smtClean="0">
                    <a:solidFill>
                      <a:prstClr val="black"/>
                    </a:solidFill>
                  </a:rPr>
                  <a:t>Cvičení:</a:t>
                </a:r>
              </a:p>
              <a:p>
                <a:pPr marL="514350" indent="-514350"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eriod"/>
                </a:pPr>
                <a:r>
                  <a:rPr lang="cs-CZ" sz="2800" dirty="0" smtClean="0">
                    <a:solidFill>
                      <a:prstClr val="black"/>
                    </a:solidFill>
                  </a:rPr>
                  <a:t>Jakým matematickým vztahem je možné vyjádřit útlum?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cs-CZ" sz="2800" dirty="0">
                    <a:solidFill>
                      <a:prstClr val="black"/>
                    </a:solidFill>
                  </a:rPr>
                  <a:t>	</a:t>
                </a:r>
                <a:r>
                  <a:rPr lang="cs-CZ" sz="2800" dirty="0" smtClean="0">
                    <a:solidFill>
                      <a:prstClr val="black"/>
                    </a:solidFill>
                  </a:rPr>
                  <a:t>	</a:t>
                </a:r>
                <a:r>
                  <a:rPr lang="cs-CZ" sz="2800" dirty="0" smtClean="0">
                    <a:solidFill>
                      <a:srgbClr val="00B0F0"/>
                    </a:solidFill>
                  </a:rPr>
                  <a:t>útlum = b = 10 . </a:t>
                </a:r>
                <a:r>
                  <a:rPr lang="cs-CZ" sz="2800" dirty="0">
                    <a:solidFill>
                      <a:srgbClr val="00B0F0"/>
                    </a:solidFill>
                  </a:rPr>
                  <a:t>log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800" i="1">
                            <a:solidFill>
                              <a:srgbClr val="00B0F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cs-CZ" sz="2800" dirty="0">
                            <a:solidFill>
                              <a:srgbClr val="00B0F0"/>
                            </a:solidFill>
                          </a:rPr>
                          <m:t>P</m:t>
                        </m:r>
                        <m:r>
                          <m:rPr>
                            <m:nor/>
                          </m:rPr>
                          <a:rPr lang="cs-CZ" sz="2800" baseline="-25000" dirty="0">
                            <a:solidFill>
                              <a:srgbClr val="00B0F0"/>
                            </a:solidFill>
                          </a:rPr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cs-CZ" sz="2800" dirty="0">
                            <a:solidFill>
                              <a:srgbClr val="00B0F0"/>
                            </a:solidFill>
                          </a:rPr>
                          <m:t>P</m:t>
                        </m:r>
                        <m:r>
                          <m:rPr>
                            <m:nor/>
                          </m:rPr>
                          <a:rPr lang="cs-CZ" sz="2800" baseline="-25000" dirty="0">
                            <a:solidFill>
                              <a:srgbClr val="00B0F0"/>
                            </a:solidFill>
                          </a:rPr>
                          <m:t>2</m:t>
                        </m:r>
                      </m:den>
                    </m:f>
                  </m:oMath>
                </a14:m>
                <a:r>
                  <a:rPr lang="cs-CZ" sz="2800" dirty="0">
                    <a:solidFill>
                      <a:srgbClr val="00B0F0"/>
                    </a:solidFill>
                  </a:rPr>
                  <a:t>	 [ dB; W, W ]</a:t>
                </a:r>
              </a:p>
              <a:p>
                <a:pPr marL="514350" indent="-514350">
                  <a:spcBef>
                    <a:spcPts val="600"/>
                  </a:spcBef>
                  <a:spcAft>
                    <a:spcPts val="600"/>
                  </a:spcAft>
                  <a:buFont typeface="+mj-lt"/>
                  <a:buAutoNum type="arabicPeriod" startAt="2"/>
                </a:pPr>
                <a:r>
                  <a:rPr lang="cs-CZ" sz="2800" dirty="0" smtClean="0">
                    <a:solidFill>
                      <a:prstClr val="black"/>
                    </a:solidFill>
                  </a:rPr>
                  <a:t>Kde dochází k největším ztrátám signálu v optickém vláknu?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cs-CZ" sz="2800" dirty="0">
                    <a:solidFill>
                      <a:prstClr val="black"/>
                    </a:solidFill>
                  </a:rPr>
                  <a:t>	</a:t>
                </a:r>
                <a:r>
                  <a:rPr lang="cs-CZ" sz="2800" dirty="0" smtClean="0">
                    <a:solidFill>
                      <a:srgbClr val="00B0F0"/>
                    </a:solidFill>
                  </a:rPr>
                  <a:t>V materiálu vlákna, na rozhraní prostředí vlákna, při 	spojování vláken a v ohybech vlákna.</a:t>
                </a:r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1524000"/>
                <a:ext cx="8610600" cy="4395562"/>
              </a:xfrm>
              <a:prstGeom prst="rect">
                <a:avLst/>
              </a:prstGeom>
              <a:blipFill rotWithShape="1">
                <a:blip r:embed="rId2"/>
                <a:stretch>
                  <a:fillRect l="-1415" t="-1248" r="-1415" b="-305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5097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1029"/>
            <a:ext cx="8610600" cy="7793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 použitých zdrojů</a:t>
            </a:r>
            <a:endParaRPr lang="cs-CZ" sz="4400" b="1" dirty="0">
              <a:solidFill>
                <a:srgbClr val="C0504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DOLEČEK, Jaroslav. </a:t>
            </a:r>
            <a:r>
              <a:rPr lang="cs-CZ" sz="2000" i="1" dirty="0">
                <a:solidFill>
                  <a:srgbClr val="000000"/>
                </a:solidFill>
              </a:rPr>
              <a:t>Moderní učebnice elektroniky</a:t>
            </a:r>
            <a:r>
              <a:rPr lang="cs-CZ" sz="2000" dirty="0">
                <a:solidFill>
                  <a:srgbClr val="000000"/>
                </a:solidFill>
              </a:rPr>
              <a:t>. Praha: BEN - technická literatura, 154 s. ISBN 80-730-0184-5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WILFERT, Otakar. </a:t>
            </a:r>
            <a:r>
              <a:rPr lang="cs-CZ" sz="2000" i="1" dirty="0">
                <a:solidFill>
                  <a:srgbClr val="000000"/>
                </a:solidFill>
              </a:rPr>
              <a:t>Optoelektronika I</a:t>
            </a:r>
            <a:r>
              <a:rPr lang="cs-CZ" sz="2000" dirty="0">
                <a:solidFill>
                  <a:srgbClr val="000000"/>
                </a:solidFill>
              </a:rPr>
              <a:t>. 1. vyd. Brno: PC-DIR, 135 s. ISBN 80-214-0551-1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FILKA, Miloslav. </a:t>
            </a:r>
            <a:r>
              <a:rPr lang="cs-CZ" sz="2000" i="1" dirty="0">
                <a:solidFill>
                  <a:srgbClr val="000000"/>
                </a:solidFill>
              </a:rPr>
              <a:t>Optoelektronika v telekomunikacích</a:t>
            </a:r>
            <a:r>
              <a:rPr lang="cs-CZ" sz="2000" dirty="0">
                <a:solidFill>
                  <a:srgbClr val="000000"/>
                </a:solidFill>
              </a:rPr>
              <a:t>. 3. vyd. Brno: VUT, 133 s. ISBN 80-214-0011-0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FILKA, Miloslav. </a:t>
            </a:r>
            <a:r>
              <a:rPr lang="cs-CZ" sz="2000" i="1" dirty="0">
                <a:solidFill>
                  <a:srgbClr val="000000"/>
                </a:solidFill>
              </a:rPr>
              <a:t>Optoelektronika pro telekomunikace a informatiku</a:t>
            </a:r>
            <a:r>
              <a:rPr lang="cs-CZ" sz="2000" dirty="0">
                <a:solidFill>
                  <a:srgbClr val="000000"/>
                </a:solidFill>
              </a:rPr>
              <a:t>. Vyd. 1. Brno: Miloslav Filka, 369 s. ISBN 978-80-86785-14-1.</a:t>
            </a:r>
            <a:endParaRPr lang="cs-CZ" sz="2000" dirty="0" smtClean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88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vysvětluje co je to útlum jako jeden z parametrů optických vláken.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5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žáci odpovídají na specifické otázky k tématu útlum,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po kliknutí se jim zobrazí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správná odpověď.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11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Hlavní parametry optických vláken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Základní parametry: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Šířka pásma 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Disperze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Numerická apertura NA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b="1" dirty="0" smtClean="0"/>
              <a:t>Útlum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Minimální poloměr ohybu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Obsah OH</a:t>
            </a:r>
            <a:r>
              <a:rPr lang="cs-CZ" sz="2800" b="1" baseline="30000" dirty="0" smtClean="0"/>
              <a:t>-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U </a:t>
            </a:r>
            <a:r>
              <a:rPr lang="cs-CZ" sz="2800" dirty="0" err="1" smtClean="0"/>
              <a:t>jednovidových</a:t>
            </a:r>
            <a:r>
              <a:rPr lang="cs-CZ" sz="2800" dirty="0" smtClean="0"/>
              <a:t> vláken obsah MFD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62080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Útlum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304800" y="1524000"/>
                <a:ext cx="8610600" cy="42176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cs-CZ" sz="2800" dirty="0" smtClean="0"/>
                  <a:t>Útlum v optickém vláknu je udáván v dB/km a je měřítkem ztrát optické energie ve vlákně. Výkon optického signálu v optickém vláknu postupně klesá se vzdálenosti od zdroje signálu. Útlum je definován jako poměr vstupního světelného výkonu P</a:t>
                </a:r>
                <a:r>
                  <a:rPr lang="cs-CZ" sz="2800" baseline="-25000" dirty="0" smtClean="0"/>
                  <a:t>1</a:t>
                </a:r>
                <a:r>
                  <a:rPr lang="cs-CZ" sz="2800" dirty="0" smtClean="0"/>
                  <a:t> a výstupního světelného výkonu P</a:t>
                </a:r>
                <a:r>
                  <a:rPr lang="cs-CZ" sz="2800" baseline="-25000" dirty="0" smtClean="0"/>
                  <a:t>2</a:t>
                </a:r>
                <a:r>
                  <a:rPr lang="cs-CZ" sz="2800" dirty="0"/>
                  <a:t> </a:t>
                </a:r>
                <a:r>
                  <a:rPr lang="cs-CZ" sz="2800" dirty="0" smtClean="0"/>
                  <a:t>.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cs-CZ" sz="2800" dirty="0" smtClean="0"/>
                  <a:t>Matematicky lze vyjádřit vztahem: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cs-CZ" sz="2800" dirty="0"/>
              </a:p>
              <a:p>
                <a:pPr algn="ctr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cs-CZ" sz="2800" dirty="0"/>
                  <a:t>ú</a:t>
                </a:r>
                <a:r>
                  <a:rPr lang="cs-CZ" sz="2800" dirty="0" smtClean="0"/>
                  <a:t>tlum = b = 10 . log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800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cs-CZ" sz="2800" dirty="0"/>
                          <m:t>P</m:t>
                        </m:r>
                        <m:r>
                          <m:rPr>
                            <m:nor/>
                          </m:rPr>
                          <a:rPr lang="cs-CZ" sz="2800" baseline="-25000" dirty="0"/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cs-CZ" sz="2800" dirty="0"/>
                          <m:t>P</m:t>
                        </m:r>
                        <m:r>
                          <m:rPr>
                            <m:nor/>
                          </m:rPr>
                          <a:rPr lang="cs-CZ" sz="2800" baseline="-25000" dirty="0"/>
                          <m:t>2</m:t>
                        </m:r>
                      </m:den>
                    </m:f>
                  </m:oMath>
                </a14:m>
                <a:r>
                  <a:rPr lang="cs-CZ" sz="2800" dirty="0" smtClean="0"/>
                  <a:t>	</a:t>
                </a:r>
                <a:r>
                  <a:rPr lang="cs-CZ" sz="2800" dirty="0"/>
                  <a:t> </a:t>
                </a:r>
                <a:r>
                  <a:rPr lang="cs-CZ" sz="2800" dirty="0" smtClean="0"/>
                  <a:t>[ dB; W, W ]</a:t>
                </a:r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1524000"/>
                <a:ext cx="8610600" cy="4217629"/>
              </a:xfrm>
              <a:prstGeom prst="rect">
                <a:avLst/>
              </a:prstGeom>
              <a:blipFill rotWithShape="1">
                <a:blip r:embed="rId2"/>
                <a:stretch>
                  <a:fillRect l="-1415" t="-1301" r="-2194" b="-173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3938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Útlum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ovéPole 2"/>
              <p:cNvSpPr txBox="1"/>
              <p:nvPr/>
            </p:nvSpPr>
            <p:spPr>
              <a:xfrm>
                <a:off x="304800" y="1524000"/>
                <a:ext cx="8610600" cy="35337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cs-CZ" sz="2800" dirty="0" smtClean="0"/>
                  <a:t>Měrný útlum </a:t>
                </a:r>
                <a:r>
                  <a:rPr lang="el-GR" sz="2800" dirty="0" smtClean="0"/>
                  <a:t>α</a:t>
                </a:r>
                <a:r>
                  <a:rPr lang="cs-CZ" sz="2800" dirty="0"/>
                  <a:t> </a:t>
                </a:r>
                <a:r>
                  <a:rPr lang="cs-CZ" sz="2800" dirty="0" smtClean="0"/>
                  <a:t>je útlum na 1 km délky vlákna. Získáme jej, když útlum podělíme délkou vlákna </a:t>
                </a:r>
                <a14:m>
                  <m:oMath xmlns:m="http://schemas.openxmlformats.org/officeDocument/2006/math">
                    <m:r>
                      <a:rPr lang="cs-CZ" sz="2800" i="1">
                        <a:latin typeface="Cambria Math"/>
                      </a:rPr>
                      <m:t>𝑙</m:t>
                    </m:r>
                  </m:oMath>
                </a14:m>
                <a:r>
                  <a:rPr lang="cs-CZ" sz="2800" dirty="0" smtClean="0"/>
                  <a:t>.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cs-CZ" sz="2800" dirty="0"/>
                  <a:t>Matematicky lze vyjádřit vztahem:</a:t>
                </a:r>
              </a:p>
              <a:p>
                <a:pPr algn="ctr">
                  <a:spcBef>
                    <a:spcPts val="600"/>
                  </a:spcBef>
                  <a:spcAft>
                    <a:spcPts val="600"/>
                  </a:spcAft>
                </a:pPr>
                <a:endParaRPr lang="cs-CZ" sz="2800" dirty="0" smtClean="0"/>
              </a:p>
              <a:p>
                <a:pPr algn="ctr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l-GR" sz="2800" dirty="0" smtClean="0"/>
                  <a:t>α</a:t>
                </a:r>
                <a:r>
                  <a:rPr lang="cs-CZ" sz="2800" dirty="0" smtClean="0"/>
                  <a:t> = </a:t>
                </a:r>
                <a14:m>
                  <m:oMath xmlns:m="http://schemas.openxmlformats.org/officeDocument/2006/math">
                    <m:r>
                      <a:rPr lang="cs-CZ" sz="2800" b="0" i="1" smtClean="0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cs-CZ" sz="28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cs-CZ" sz="2800" b="0" i="1" smtClean="0">
                            <a:latin typeface="Cambria Math"/>
                          </a:rPr>
                          <m:t>𝑏</m:t>
                        </m:r>
                      </m:num>
                      <m:den>
                        <m:r>
                          <a:rPr lang="cs-CZ" sz="2800" b="0" i="1" smtClean="0">
                            <a:latin typeface="Cambria Math"/>
                          </a:rPr>
                          <m:t>𝑙</m:t>
                        </m:r>
                      </m:den>
                    </m:f>
                  </m:oMath>
                </a14:m>
                <a:r>
                  <a:rPr lang="cs-CZ" sz="28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cs-CZ" sz="2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cs-CZ" sz="2800" i="1">
                            <a:latin typeface="Cambria Math"/>
                          </a:rPr>
                          <m:t>𝑙</m:t>
                        </m:r>
                      </m:den>
                    </m:f>
                  </m:oMath>
                </a14:m>
                <a:r>
                  <a:rPr lang="cs-CZ" sz="2800" dirty="0" smtClean="0"/>
                  <a:t> . </a:t>
                </a:r>
                <a:r>
                  <a:rPr lang="cs-CZ" sz="2800" dirty="0"/>
                  <a:t>10 . log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2800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cs-CZ" sz="2800" dirty="0"/>
                          <m:t>P</m:t>
                        </m:r>
                        <m:r>
                          <m:rPr>
                            <m:nor/>
                          </m:rPr>
                          <a:rPr lang="cs-CZ" sz="2800" baseline="-25000" dirty="0"/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cs-CZ" sz="2800" dirty="0"/>
                          <m:t>P</m:t>
                        </m:r>
                        <m:r>
                          <m:rPr>
                            <m:nor/>
                          </m:rPr>
                          <a:rPr lang="cs-CZ" sz="2800" baseline="-25000" dirty="0"/>
                          <m:t>2</m:t>
                        </m:r>
                      </m:den>
                    </m:f>
                  </m:oMath>
                </a14:m>
                <a:r>
                  <a:rPr lang="cs-CZ" sz="2800" dirty="0" smtClean="0"/>
                  <a:t> 	</a:t>
                </a:r>
                <a:r>
                  <a:rPr lang="cs-CZ" sz="2800" dirty="0"/>
                  <a:t>  [dB⋅km</a:t>
                </a:r>
                <a:r>
                  <a:rPr lang="cs-CZ" sz="2800" baseline="30000" dirty="0"/>
                  <a:t>−</a:t>
                </a:r>
                <a:r>
                  <a:rPr lang="cs-CZ" sz="2800" baseline="30000" dirty="0" smtClean="0"/>
                  <a:t>1 </a:t>
                </a:r>
                <a:r>
                  <a:rPr lang="cs-CZ" sz="2800" dirty="0" smtClean="0"/>
                  <a:t>; dB, km</a:t>
                </a:r>
                <a:r>
                  <a:rPr lang="cs-CZ" sz="2800" dirty="0"/>
                  <a:t>]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endParaRPr lang="cs-CZ" sz="2800" dirty="0" smtClean="0"/>
              </a:p>
            </p:txBody>
          </p:sp>
        </mc:Choice>
        <mc:Fallback xmlns="">
          <p:sp>
            <p:nvSpPr>
              <p:cNvPr id="3" name="TextovéPo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1524000"/>
                <a:ext cx="8610600" cy="3533788"/>
              </a:xfrm>
              <a:prstGeom prst="rect">
                <a:avLst/>
              </a:prstGeom>
              <a:blipFill rotWithShape="1">
                <a:blip r:embed="rId2"/>
                <a:stretch>
                  <a:fillRect l="-1415" t="-1552" r="-198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04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Útlum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Hlavní příčinou útlumu optického signálu ve vláknu je absorpce a rozptyl optických paprsků.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Ztráty vznikají: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/>
              <a:t>p</a:t>
            </a:r>
            <a:r>
              <a:rPr lang="cs-CZ" sz="2800" dirty="0" smtClean="0"/>
              <a:t>římo v materiálu vlákna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/>
              <a:t>n</a:t>
            </a:r>
            <a:r>
              <a:rPr lang="cs-CZ" sz="2800" dirty="0" smtClean="0"/>
              <a:t>a rozhraní prostředí vlákna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/>
              <a:t>p</a:t>
            </a:r>
            <a:r>
              <a:rPr lang="cs-CZ" sz="2800" dirty="0" smtClean="0"/>
              <a:t>ři spojování vláken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/>
              <a:t>n</a:t>
            </a:r>
            <a:r>
              <a:rPr lang="cs-CZ" sz="2800" dirty="0" smtClean="0"/>
              <a:t>a </a:t>
            </a:r>
            <a:r>
              <a:rPr lang="cs-CZ" sz="2800" dirty="0" err="1" smtClean="0"/>
              <a:t>mikroohybech</a:t>
            </a:r>
            <a:r>
              <a:rPr lang="cs-CZ" sz="2800" dirty="0" smtClean="0"/>
              <a:t> a </a:t>
            </a:r>
            <a:r>
              <a:rPr lang="cs-CZ" sz="2800" dirty="0" err="1" smtClean="0"/>
              <a:t>makroohybech</a:t>
            </a:r>
            <a:r>
              <a:rPr lang="cs-CZ" sz="2800" dirty="0" smtClean="0"/>
              <a:t> vlákna</a:t>
            </a:r>
          </a:p>
        </p:txBody>
      </p:sp>
    </p:spTree>
    <p:extLst>
      <p:ext uri="{BB962C8B-B14F-4D97-AF65-F5344CB8AC3E}">
        <p14:creationId xmlns:p14="http://schemas.microsoft.com/office/powerpoint/2010/main" val="285927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Útlum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Ztráty v materiálu vlákna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Materiálová absorpce představuje </a:t>
            </a:r>
            <a:r>
              <a:rPr lang="cs-CZ" sz="2800" dirty="0"/>
              <a:t>ztráty, které souvisí s materiálem vlákna a s procesem </a:t>
            </a:r>
            <a:r>
              <a:rPr lang="cs-CZ" sz="2800" dirty="0" smtClean="0"/>
              <a:t>jeho výroby, během které se do vlákna dostávají molekuly nečistot a ty pak pohlcují části optického záření.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Vlastní absorpce je způsobena interakcí procházejícího světla se základními stavebními atomy </a:t>
            </a:r>
            <a:r>
              <a:rPr lang="cs-CZ" sz="2800" dirty="0" smtClean="0"/>
              <a:t>optického vlákna.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Největší nevlastní absorpci mají na svědomí vodní ionty (OH). Příměs OH iontů ve skle </a:t>
            </a:r>
            <a:r>
              <a:rPr lang="cs-CZ" sz="2800" dirty="0" smtClean="0"/>
              <a:t>vytváří mikrotrhliny, které na určitých vlnových délkách způsobují pohlcení záření.</a:t>
            </a:r>
          </a:p>
        </p:txBody>
      </p:sp>
    </p:spTree>
    <p:extLst>
      <p:ext uri="{BB962C8B-B14F-4D97-AF65-F5344CB8AC3E}">
        <p14:creationId xmlns:p14="http://schemas.microsoft.com/office/powerpoint/2010/main" val="177232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Útlum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err="1"/>
              <a:t>Rayleighův</a:t>
            </a:r>
            <a:r>
              <a:rPr lang="cs-CZ" sz="2800" dirty="0"/>
              <a:t> </a:t>
            </a:r>
            <a:r>
              <a:rPr lang="cs-CZ" sz="2800" dirty="0" smtClean="0"/>
              <a:t>rozptyl vzniká jako důsledek elastických kolizí mezi procházejícím optickým zářením a molekulami hmoty jádra optického vlákna.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Ztráty při ohybu vlákna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Jestliže je optické vlákno mechanicky namáháno ohybem, dochází ke změně úhlu dopadu a odrazu přenášeného signálu. Může tak dojít k překročení mezního úhlu odrazu a paprsek se nevrátí do jádra, ale zanikne průchodem do pláště.</a:t>
            </a:r>
          </a:p>
        </p:txBody>
      </p:sp>
    </p:spTree>
    <p:extLst>
      <p:ext uri="{BB962C8B-B14F-4D97-AF65-F5344CB8AC3E}">
        <p14:creationId xmlns:p14="http://schemas.microsoft.com/office/powerpoint/2010/main" val="253999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Útlum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669" y="1785610"/>
            <a:ext cx="7730861" cy="4209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847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1083</TotalTime>
  <Words>462</Words>
  <Application>Microsoft Office PowerPoint</Application>
  <PresentationFormat>Předvádění na obrazovce (4:3)</PresentationFormat>
  <Paragraphs>80</Paragraphs>
  <Slides>14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14</vt:i4>
      </vt:variant>
    </vt:vector>
  </HeadingPairs>
  <TitlesOfParts>
    <vt:vector size="16" baseType="lpstr">
      <vt:lpstr>Motiv systému Office</vt:lpstr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EU_12</dc:creator>
  <cp:lastModifiedBy>EU_12</cp:lastModifiedBy>
  <cp:revision>57</cp:revision>
  <dcterms:created xsi:type="dcterms:W3CDTF">2014-04-06T14:10:38Z</dcterms:created>
  <dcterms:modified xsi:type="dcterms:W3CDTF">2014-08-28T07:36:25Z</dcterms:modified>
</cp:coreProperties>
</file>