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7" r:id="rId3"/>
    <p:sldId id="258" r:id="rId4"/>
    <p:sldId id="259" r:id="rId5"/>
    <p:sldId id="293" r:id="rId6"/>
    <p:sldId id="279" r:id="rId7"/>
    <p:sldId id="290" r:id="rId8"/>
    <p:sldId id="291" r:id="rId9"/>
    <p:sldId id="289" r:id="rId10"/>
    <p:sldId id="295" r:id="rId11"/>
    <p:sldId id="296" r:id="rId12"/>
    <p:sldId id="297" r:id="rId13"/>
    <p:sldId id="298" r:id="rId14"/>
    <p:sldId id="294" r:id="rId15"/>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t>28. 8. 2014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4125662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t>28. 8. 2014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8621642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t>28. 8. 2014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3309279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cs-CZ" smtClean="0"/>
              <a:t>Klepnutím lze upravit styl předlohy nadpisů.</a:t>
            </a:r>
            <a:endParaRPr lang="cs-CZ"/>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cs-CZ" smtClean="0"/>
              <a:t>Klepnutím lze upravit styl předlohy podnadpisů.</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2D286AB-D78E-4072-81EA-AB8E692EDF79}"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390109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9DE3B35-8E17-44F4-8CB6-6A86E416E541}"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4781031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cs-CZ" smtClean="0"/>
              <a:t>Klepnutím lze upravit styly předlohy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9178001-727F-41F8-9580-E1F848C48DC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598226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12A3FCD-8911-4877-8D72-9398C117C481}"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5499059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Klepnutím lze upravit styl předlohy nadpisů.</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Klepnutím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47C87CD-C8DB-4712-898E-DCC5F234DBB0}"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3909459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D52A53E-80CD-4908-B247-B40BAD68017F}"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1169878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874BB763-9966-49DF-88DA-E5A4745DAB0B}"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1218508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Klepnutím lze upravit styl předlohy nadpisů.</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EA9B478-80F4-47A0-A005-9F630F7F772A}"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3231338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CE4BF2B6-5E40-4E26-8406-6026C73AE723}" type="datetimeFigureOut">
              <a:rPr lang="cs-CZ" smtClean="0"/>
              <a:t>28. 8. 2014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8109114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Klepnutím lze upravit styl předlohy nadpisů.</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cs-CZ" noProof="0" smtClean="0"/>
              <a:t>Klepnutím na ikonu přidáte obrázek.</a:t>
            </a:r>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Klepnutím lze upravit styly předlohy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7982A38D-A0C1-4819-9290-EF293F96FD7B}"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0330304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25D37B8D-57B5-40F5-86BA-98AFFAA7FF64}"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19522148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lang="cs-CZ" smtClean="0"/>
              <a:t>Klepnutím lze upravit styl předlohy nadpisů.</a:t>
            </a:r>
            <a:endParaRPr lang="cs-CZ"/>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Rectangle 4"/>
          <p:cNvSpPr>
            <a:spLocks noGrp="1" noChangeArrowheads="1"/>
          </p:cNvSpPr>
          <p:nvPr>
            <p:ph type="dt" sz="half" idx="10"/>
          </p:nvPr>
        </p:nvSpPr>
        <p:spPr>
          <a:ln/>
        </p:spPr>
        <p:txBody>
          <a:bodyPr/>
          <a:lstStyle>
            <a:lvl1pPr>
              <a:defRPr/>
            </a:lvl1pPr>
          </a:lstStyle>
          <a:p>
            <a:pPr>
              <a:defRPr/>
            </a:pPr>
            <a:endParaRPr lang="cs-CZ">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cs-CZ">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31BE92E-2DDB-4A83-9D50-D39B567A099B}" type="slidenum">
              <a:rPr lang="cs-CZ">
                <a:solidFill>
                  <a:srgbClr val="000000"/>
                </a:solidFill>
              </a:rPr>
              <a:pPr>
                <a:defRPr/>
              </a:pPr>
              <a:t>‹#›</a:t>
            </a:fld>
            <a:endParaRPr lang="cs-CZ">
              <a:solidFill>
                <a:srgbClr val="000000"/>
              </a:solidFill>
            </a:endParaRPr>
          </a:p>
        </p:txBody>
      </p:sp>
    </p:spTree>
    <p:extLst>
      <p:ext uri="{BB962C8B-B14F-4D97-AF65-F5344CB8AC3E}">
        <p14:creationId xmlns:p14="http://schemas.microsoft.com/office/powerpoint/2010/main" val="2691709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CE4BF2B6-5E40-4E26-8406-6026C73AE723}" type="datetimeFigureOut">
              <a:rPr lang="cs-CZ" smtClean="0"/>
              <a:t>28. 8. 2014</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3315732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CE4BF2B6-5E40-4E26-8406-6026C73AE723}" type="datetimeFigureOut">
              <a:rPr lang="cs-CZ" smtClean="0"/>
              <a:t>28. 8. 2014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4103838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CE4BF2B6-5E40-4E26-8406-6026C73AE723}" type="datetimeFigureOut">
              <a:rPr lang="cs-CZ" smtClean="0"/>
              <a:t>28. 8. 2014</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32384095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CE4BF2B6-5E40-4E26-8406-6026C73AE723}" type="datetimeFigureOut">
              <a:rPr lang="cs-CZ" smtClean="0"/>
              <a:t>28. 8. 2014</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2747738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CE4BF2B6-5E40-4E26-8406-6026C73AE723}" type="datetimeFigureOut">
              <a:rPr lang="cs-CZ" smtClean="0"/>
              <a:t>28. 8. 2014</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12605968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CE4BF2B6-5E40-4E26-8406-6026C73AE723}" type="datetimeFigureOut">
              <a:rPr lang="cs-CZ" smtClean="0"/>
              <a:t>28. 8. 2014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3226784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CE4BF2B6-5E40-4E26-8406-6026C73AE723}" type="datetimeFigureOut">
              <a:rPr lang="cs-CZ" smtClean="0"/>
              <a:t>28. 8. 2014</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AA383F9C-30A5-44B6-9598-FD6E769E8293}" type="slidenum">
              <a:rPr lang="cs-CZ" smtClean="0"/>
              <a:t>‹#›</a:t>
            </a:fld>
            <a:endParaRPr lang="cs-CZ"/>
          </a:p>
        </p:txBody>
      </p:sp>
    </p:spTree>
    <p:extLst>
      <p:ext uri="{BB962C8B-B14F-4D97-AF65-F5344CB8AC3E}">
        <p14:creationId xmlns:p14="http://schemas.microsoft.com/office/powerpoint/2010/main" val="32194826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4BF2B6-5E40-4E26-8406-6026C73AE723}" type="datetimeFigureOut">
              <a:rPr lang="cs-CZ" smtClean="0"/>
              <a:t>28. 8. 2014</a:t>
            </a:fld>
            <a:endParaRPr lang="cs-CZ"/>
          </a:p>
        </p:txBody>
      </p:sp>
      <p:sp>
        <p:nvSpPr>
          <p:cNvPr id="5" name="Zástupný symbol pro zápatí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383F9C-30A5-44B6-9598-FD6E769E8293}" type="slidenum">
              <a:rPr lang="cs-CZ" smtClean="0"/>
              <a:t>‹#›</a:t>
            </a:fld>
            <a:endParaRPr lang="cs-CZ"/>
          </a:p>
        </p:txBody>
      </p:sp>
    </p:spTree>
    <p:extLst>
      <p:ext uri="{BB962C8B-B14F-4D97-AF65-F5344CB8AC3E}">
        <p14:creationId xmlns:p14="http://schemas.microsoft.com/office/powerpoint/2010/main" val="23913352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cs-CZ" smtClean="0"/>
              <a:t>Klepnutím lze upravit styl předlohy nadpisů.</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smtClean="0">
                <a:cs typeface="+mn-cs"/>
              </a:defRPr>
            </a:lvl1pPr>
          </a:lstStyle>
          <a:p>
            <a:pPr fontAlgn="base">
              <a:spcBef>
                <a:spcPct val="0"/>
              </a:spcBef>
              <a:spcAft>
                <a:spcPct val="0"/>
              </a:spcAft>
              <a:defRPr/>
            </a:pPr>
            <a:endParaRPr lang="cs-CZ">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smtClean="0">
                <a:cs typeface="+mn-cs"/>
              </a:defRPr>
            </a:lvl1pPr>
          </a:lstStyle>
          <a:p>
            <a:pPr fontAlgn="base">
              <a:spcBef>
                <a:spcPct val="0"/>
              </a:spcBef>
              <a:spcAft>
                <a:spcPct val="0"/>
              </a:spcAft>
              <a:defRPr/>
            </a:pPr>
            <a:endParaRPr lang="cs-CZ">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smtClean="0">
                <a:cs typeface="+mn-cs"/>
              </a:defRPr>
            </a:lvl1pPr>
          </a:lstStyle>
          <a:p>
            <a:pPr fontAlgn="base">
              <a:spcBef>
                <a:spcPct val="0"/>
              </a:spcBef>
              <a:spcAft>
                <a:spcPct val="0"/>
              </a:spcAft>
              <a:defRPr/>
            </a:pPr>
            <a:fld id="{6596B2CB-0DA5-4421-81F8-531D473D3C97}" type="slidenum">
              <a:rPr lang="cs-CZ">
                <a:solidFill>
                  <a:srgbClr val="000000"/>
                </a:solidFill>
              </a:rPr>
              <a:pPr fontAlgn="base">
                <a:spcBef>
                  <a:spcPct val="0"/>
                </a:spcBef>
                <a:spcAft>
                  <a:spcPct val="0"/>
                </a:spcAft>
                <a:defRPr/>
              </a:pPr>
              <a:t>‹#›</a:t>
            </a:fld>
            <a:endParaRPr lang="cs-CZ">
              <a:solidFill>
                <a:srgbClr val="000000"/>
              </a:solidFill>
            </a:endParaRPr>
          </a:p>
        </p:txBody>
      </p:sp>
    </p:spTree>
    <p:extLst>
      <p:ext uri="{BB962C8B-B14F-4D97-AF65-F5344CB8AC3E}">
        <p14:creationId xmlns:p14="http://schemas.microsoft.com/office/powerpoint/2010/main" val="19829445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73" name="Obrázek 4" descr="OPVK_hor_zakladni_logolink_CMYK_cz.tif"/>
          <p:cNvPicPr>
            <a:picLocks noChangeAspect="1"/>
          </p:cNvPicPr>
          <p:nvPr/>
        </p:nvPicPr>
        <p:blipFill>
          <a:blip r:embed="rId2" cstate="print"/>
          <a:srcRect/>
          <a:stretch>
            <a:fillRect/>
          </a:stretch>
        </p:blipFill>
        <p:spPr bwMode="auto">
          <a:xfrm>
            <a:off x="533400" y="304800"/>
            <a:ext cx="8020050" cy="1752600"/>
          </a:xfrm>
          <a:prstGeom prst="rect">
            <a:avLst/>
          </a:prstGeom>
          <a:noFill/>
          <a:ln w="9525">
            <a:noFill/>
            <a:miter lim="800000"/>
            <a:headEnd/>
            <a:tailEnd/>
          </a:ln>
        </p:spPr>
      </p:pic>
      <p:graphicFrame>
        <p:nvGraphicFramePr>
          <p:cNvPr id="2515" name="Group 467"/>
          <p:cNvGraphicFramePr>
            <a:graphicFrameLocks noGrp="1"/>
          </p:cNvGraphicFramePr>
          <p:nvPr>
            <p:extLst>
              <p:ext uri="{D42A27DB-BD31-4B8C-83A1-F6EECF244321}">
                <p14:modId xmlns:p14="http://schemas.microsoft.com/office/powerpoint/2010/main" val="3017783603"/>
              </p:ext>
            </p:extLst>
          </p:nvPr>
        </p:nvGraphicFramePr>
        <p:xfrm>
          <a:off x="533400" y="2209800"/>
          <a:ext cx="8001000" cy="3735391"/>
        </p:xfrm>
        <a:graphic>
          <a:graphicData uri="http://schemas.openxmlformats.org/drawingml/2006/table">
            <a:tbl>
              <a:tblPr/>
              <a:tblGrid>
                <a:gridCol w="2535238"/>
                <a:gridCol w="5465762"/>
              </a:tblGrid>
              <a:tr h="457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ŠKOLA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Střední škola elektrotechnická, Ostrava, Na Jízdárně 30, p. o.</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ČÍSLO PROJEKTU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CZ.1.07/1.5.00/34.0965</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ČÍSLO VM</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VY_32_INOVACE_283</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NÁZEV VM</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lvl="0"/>
                      <a:r>
                        <a:rPr kumimoji="0" lang="cs-CZ" sz="1400" b="0" i="0" u="none" strike="noStrike" cap="none" normalizeH="0" baseline="0" dirty="0" smtClean="0">
                          <a:ln>
                            <a:noFill/>
                          </a:ln>
                          <a:solidFill>
                            <a:schemeClr val="tx1"/>
                          </a:solidFill>
                          <a:effectLst/>
                          <a:latin typeface="Times New Roman" pitchFamily="18" charset="0"/>
                          <a:cs typeface="Times New Roman" panose="02020603050405020304" pitchFamily="18" charset="0"/>
                        </a:rPr>
                        <a:t>Optika/</a:t>
                      </a:r>
                      <a:r>
                        <a:rPr lang="cs-CZ" sz="1400" b="0" kern="1200" dirty="0" err="1" smtClean="0">
                          <a:solidFill>
                            <a:schemeClr val="tx1"/>
                          </a:solidFill>
                          <a:effectLst/>
                          <a:latin typeface="Times New Roman" panose="02020603050405020304" pitchFamily="18" charset="0"/>
                          <a:ea typeface="+mn-ea"/>
                          <a:cs typeface="Times New Roman" panose="02020603050405020304" pitchFamily="18" charset="0"/>
                        </a:rPr>
                        <a:t>Jednovidová</a:t>
                      </a:r>
                      <a:r>
                        <a:rPr lang="cs-CZ" sz="1400" b="0" kern="1200" dirty="0" smtClean="0">
                          <a:solidFill>
                            <a:schemeClr val="tx1"/>
                          </a:solidFill>
                          <a:effectLst/>
                          <a:latin typeface="Times New Roman" panose="02020603050405020304" pitchFamily="18" charset="0"/>
                          <a:ea typeface="+mn-ea"/>
                          <a:cs typeface="Times New Roman" panose="02020603050405020304" pitchFamily="18" charset="0"/>
                        </a:rPr>
                        <a:t> vlákna</a:t>
                      </a:r>
                      <a:endParaRPr lang="cs-CZ" sz="1400" b="0" kern="1200" dirty="0">
                        <a:solidFill>
                          <a:schemeClr val="tx1"/>
                        </a:solidFill>
                        <a:effectLst/>
                        <a:latin typeface="Times New Roman" panose="02020603050405020304" pitchFamily="18" charset="0"/>
                        <a:ea typeface="+mn-ea"/>
                        <a:cs typeface="Times New Roman" panose="02020603050405020304" pitchFamily="18" charset="0"/>
                      </a:endParaRP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AUTOR</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Tomáš Nevřela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DATUM VYTVOŘENÍ</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smtClean="0">
                          <a:ln>
                            <a:noFill/>
                          </a:ln>
                          <a:solidFill>
                            <a:schemeClr val="tx1"/>
                          </a:solidFill>
                          <a:effectLst/>
                          <a:latin typeface="Times New Roman" pitchFamily="18" charset="0"/>
                        </a:rPr>
                        <a:t>Prosinec </a:t>
                      </a:r>
                      <a:r>
                        <a:rPr kumimoji="0" lang="cs-CZ" sz="1400" b="0" i="0" u="none" strike="noStrike" cap="none" normalizeH="0" baseline="0" dirty="0" smtClean="0">
                          <a:ln>
                            <a:noFill/>
                          </a:ln>
                          <a:solidFill>
                            <a:schemeClr val="tx1"/>
                          </a:solidFill>
                          <a:effectLst/>
                          <a:latin typeface="Times New Roman" pitchFamily="18" charset="0"/>
                        </a:rPr>
                        <a:t>2013</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ROČNÍK</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3. a 4. ročník maturitního oboru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683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VZDĚLÁVACÍ OBLAST/</a:t>
                      </a:r>
                      <a:b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br>
                      <a:r>
                        <a:rPr kumimoji="0" lang="cs-CZ" sz="1400" b="1" i="0" u="none" strike="noStrike" cap="none" normalizeH="0" baseline="0" dirty="0" smtClean="0">
                          <a:ln>
                            <a:noFill/>
                          </a:ln>
                          <a:solidFill>
                            <a:schemeClr val="tx1"/>
                          </a:solidFill>
                          <a:effectLst/>
                          <a:latin typeface="Times New Roman" pitchFamily="18" charset="0"/>
                          <a:ea typeface="Tahoma" pitchFamily="34" charset="0"/>
                          <a:cs typeface="Times New Roman" pitchFamily="18" charset="0"/>
                        </a:rPr>
                        <a:t>KLÍČOVÁ SLOVA</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Tx/>
                        <a:buSzTx/>
                        <a:buFontTx/>
                        <a:buNone/>
                        <a:tabLst/>
                      </a:pPr>
                      <a:r>
                        <a:rPr kumimoji="0" lang="cs-CZ" sz="1400" b="0" i="0" u="none" strike="noStrike" cap="none" normalizeH="0" baseline="0" dirty="0" smtClean="0">
                          <a:ln>
                            <a:noFill/>
                          </a:ln>
                          <a:solidFill>
                            <a:schemeClr val="tx1"/>
                          </a:solidFill>
                          <a:effectLst/>
                          <a:latin typeface="Times New Roman" pitchFamily="18" charset="0"/>
                        </a:rPr>
                        <a:t>ODBORNÝ VÝCVIK –  optické vlákno, </a:t>
                      </a:r>
                      <a:r>
                        <a:rPr kumimoji="0" lang="cs-CZ" sz="1400" b="0" i="0" u="none" strike="noStrike" cap="none" normalizeH="0" baseline="0" dirty="0" err="1" smtClean="0">
                          <a:ln>
                            <a:noFill/>
                          </a:ln>
                          <a:solidFill>
                            <a:schemeClr val="tx1"/>
                          </a:solidFill>
                          <a:effectLst/>
                          <a:latin typeface="Times New Roman" pitchFamily="18" charset="0"/>
                        </a:rPr>
                        <a:t>jednovidové</a:t>
                      </a:r>
                      <a:r>
                        <a:rPr kumimoji="0" lang="cs-CZ" sz="1400" b="0" i="0" u="none" strike="noStrike" cap="none" normalizeH="0" baseline="0" dirty="0" smtClean="0">
                          <a:ln>
                            <a:noFill/>
                          </a:ln>
                          <a:solidFill>
                            <a:schemeClr val="tx1"/>
                          </a:solidFill>
                          <a:effectLst/>
                          <a:latin typeface="Times New Roman" pitchFamily="18" charset="0"/>
                        </a:rPr>
                        <a:t> vlákno, index lomu</a:t>
                      </a:r>
                    </a:p>
                  </a:txBody>
                  <a:tcPr marL="90000" marR="90000" marT="18000" marB="18000"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512" name="Text Box 464"/>
          <p:cNvSpPr txBox="1">
            <a:spLocks noChangeArrowheads="1"/>
          </p:cNvSpPr>
          <p:nvPr/>
        </p:nvSpPr>
        <p:spPr bwMode="auto">
          <a:xfrm>
            <a:off x="533400" y="6172200"/>
            <a:ext cx="8001000" cy="641350"/>
          </a:xfrm>
          <a:prstGeom prst="rect">
            <a:avLst/>
          </a:prstGeom>
          <a:noFill/>
          <a:ln w="9525">
            <a:noFill/>
            <a:miter lim="800000"/>
            <a:headEnd/>
            <a:tailEnd/>
          </a:ln>
          <a:effectLst/>
        </p:spPr>
        <p:txBody>
          <a:bodyPr>
            <a:spAutoFit/>
          </a:bodyPr>
          <a:lstStyle/>
          <a:p>
            <a:pPr algn="ctr" eaLnBrk="0" hangingPunct="0"/>
            <a:r>
              <a:rPr lang="cs-CZ" b="1" dirty="0">
                <a:latin typeface="Times New Roman" pitchFamily="18" charset="0"/>
                <a:cs typeface="Times New Roman" pitchFamily="18" charset="0"/>
              </a:rPr>
              <a:t>Autor prohlašuje, že řádně uvedl všechny použité zdroje.</a:t>
            </a:r>
            <a:br>
              <a:rPr lang="cs-CZ" b="1" dirty="0">
                <a:latin typeface="Times New Roman" pitchFamily="18" charset="0"/>
                <a:cs typeface="Times New Roman" pitchFamily="18" charset="0"/>
              </a:rPr>
            </a:br>
            <a:r>
              <a:rPr lang="cs-CZ" b="1" dirty="0">
                <a:latin typeface="Times New Roman" pitchFamily="18" charset="0"/>
                <a:cs typeface="Times New Roman" pitchFamily="18" charset="0"/>
              </a:rPr>
              <a:t>Pokud není uvedeno jinak, použitý materiál je z vlastních zdrojů autora.</a:t>
            </a:r>
          </a:p>
        </p:txBody>
      </p:sp>
    </p:spTree>
    <p:extLst>
      <p:ext uri="{BB962C8B-B14F-4D97-AF65-F5344CB8AC3E}">
        <p14:creationId xmlns:p14="http://schemas.microsoft.com/office/powerpoint/2010/main" val="27202610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280717" y="380999"/>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rgbClr val="C0504D">
                    <a:lumMod val="50000"/>
                  </a:srgbClr>
                </a:solidFill>
                <a:effectLst>
                  <a:outerShdw blurRad="38100" dist="38100" dir="2700000" algn="tl">
                    <a:srgbClr val="000000">
                      <a:alpha val="43137"/>
                    </a:srgbClr>
                  </a:outerShdw>
                </a:effectLst>
              </a:rPr>
              <a:t>Princip přenosu optickým vláknem</a:t>
            </a:r>
          </a:p>
        </p:txBody>
      </p:sp>
      <p:sp>
        <p:nvSpPr>
          <p:cNvPr id="3" name="TextovéPole 2"/>
          <p:cNvSpPr txBox="1"/>
          <p:nvPr/>
        </p:nvSpPr>
        <p:spPr>
          <a:xfrm>
            <a:off x="304800" y="1524000"/>
            <a:ext cx="8610600" cy="3293209"/>
          </a:xfrm>
          <a:prstGeom prst="rect">
            <a:avLst/>
          </a:prstGeom>
          <a:noFill/>
        </p:spPr>
        <p:txBody>
          <a:bodyPr wrap="square" rtlCol="0">
            <a:spAutoFit/>
          </a:bodyPr>
          <a:lstStyle/>
          <a:p>
            <a:pPr>
              <a:spcBef>
                <a:spcPts val="600"/>
              </a:spcBef>
              <a:spcAft>
                <a:spcPts val="600"/>
              </a:spcAft>
            </a:pPr>
            <a:r>
              <a:rPr lang="cs-CZ" sz="2800" b="1" dirty="0" smtClean="0">
                <a:solidFill>
                  <a:prstClr val="black"/>
                </a:solidFill>
              </a:rPr>
              <a:t>Cvičení:</a:t>
            </a:r>
            <a:endParaRPr lang="cs-CZ" sz="2800" dirty="0" smtClean="0">
              <a:solidFill>
                <a:prstClr val="black"/>
              </a:solidFill>
            </a:endParaRPr>
          </a:p>
          <a:p>
            <a:pPr marL="514350" indent="-514350">
              <a:spcBef>
                <a:spcPts val="600"/>
              </a:spcBef>
              <a:spcAft>
                <a:spcPts val="600"/>
              </a:spcAft>
              <a:buFont typeface="+mj-lt"/>
              <a:buAutoNum type="arabicPeriod"/>
            </a:pPr>
            <a:r>
              <a:rPr lang="cs-CZ" sz="2800" smtClean="0">
                <a:solidFill>
                  <a:prstClr val="black"/>
                </a:solidFill>
              </a:rPr>
              <a:t>Co to znamená, že je vlákno jednovidové?</a:t>
            </a:r>
            <a:r>
              <a:rPr lang="cs-CZ" sz="2800" b="1" smtClean="0">
                <a:solidFill>
                  <a:prstClr val="black"/>
                </a:solidFill>
              </a:rPr>
              <a:t> </a:t>
            </a:r>
          </a:p>
          <a:p>
            <a:pPr>
              <a:spcBef>
                <a:spcPts val="600"/>
              </a:spcBef>
              <a:spcAft>
                <a:spcPts val="600"/>
              </a:spcAft>
            </a:pPr>
            <a:r>
              <a:rPr lang="cs-CZ" sz="2800" b="1">
                <a:solidFill>
                  <a:prstClr val="black"/>
                </a:solidFill>
              </a:rPr>
              <a:t>	</a:t>
            </a:r>
            <a:r>
              <a:rPr lang="cs-CZ" sz="2800" smtClean="0">
                <a:solidFill>
                  <a:srgbClr val="1F497D"/>
                </a:solidFill>
              </a:rPr>
              <a:t>Jednovidové optické vlákno je vlákno, které ve svém 	jádru přenáší pouze jeden světelný paprsek.</a:t>
            </a:r>
          </a:p>
          <a:p>
            <a:pPr>
              <a:spcBef>
                <a:spcPts val="600"/>
              </a:spcBef>
              <a:spcAft>
                <a:spcPts val="600"/>
              </a:spcAft>
            </a:pPr>
            <a:endParaRPr lang="cs-CZ" sz="2800" dirty="0" smtClean="0">
              <a:solidFill>
                <a:srgbClr val="1F497D"/>
              </a:solidFill>
            </a:endParaRPr>
          </a:p>
          <a:p>
            <a:pPr>
              <a:spcBef>
                <a:spcPts val="600"/>
              </a:spcBef>
              <a:spcAft>
                <a:spcPts val="600"/>
              </a:spcAft>
            </a:pPr>
            <a:r>
              <a:rPr lang="cs-CZ" sz="2800" b="1" dirty="0" smtClean="0">
                <a:solidFill>
                  <a:prstClr val="black"/>
                </a:solidFill>
              </a:rPr>
              <a:t>	</a:t>
            </a:r>
            <a:endParaRPr lang="cs-CZ" sz="2800" dirty="0" smtClean="0">
              <a:solidFill>
                <a:prstClr val="black"/>
              </a:solidFill>
            </a:endParaRPr>
          </a:p>
        </p:txBody>
      </p:sp>
    </p:spTree>
    <p:extLst>
      <p:ext uri="{BB962C8B-B14F-4D97-AF65-F5344CB8AC3E}">
        <p14:creationId xmlns:p14="http://schemas.microsoft.com/office/powerpoint/2010/main" val="4243600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280717" y="380999"/>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rgbClr val="C0504D">
                    <a:lumMod val="50000"/>
                  </a:srgbClr>
                </a:solidFill>
                <a:effectLst>
                  <a:outerShdw blurRad="38100" dist="38100" dir="2700000" algn="tl">
                    <a:srgbClr val="000000">
                      <a:alpha val="43137"/>
                    </a:srgbClr>
                  </a:outerShdw>
                </a:effectLst>
              </a:rPr>
              <a:t>Princip přenosu optickým vláknem</a:t>
            </a:r>
          </a:p>
        </p:txBody>
      </p:sp>
      <p:sp>
        <p:nvSpPr>
          <p:cNvPr id="3" name="TextovéPole 2"/>
          <p:cNvSpPr txBox="1"/>
          <p:nvPr/>
        </p:nvSpPr>
        <p:spPr>
          <a:xfrm>
            <a:off x="304800" y="1524000"/>
            <a:ext cx="8610600" cy="3293209"/>
          </a:xfrm>
          <a:prstGeom prst="rect">
            <a:avLst/>
          </a:prstGeom>
          <a:noFill/>
        </p:spPr>
        <p:txBody>
          <a:bodyPr wrap="square" rtlCol="0">
            <a:spAutoFit/>
          </a:bodyPr>
          <a:lstStyle/>
          <a:p>
            <a:pPr>
              <a:spcBef>
                <a:spcPts val="600"/>
              </a:spcBef>
              <a:spcAft>
                <a:spcPts val="600"/>
              </a:spcAft>
            </a:pPr>
            <a:r>
              <a:rPr lang="cs-CZ" sz="2800" b="1" dirty="0" smtClean="0">
                <a:solidFill>
                  <a:prstClr val="black"/>
                </a:solidFill>
              </a:rPr>
              <a:t>Cvičení:</a:t>
            </a:r>
            <a:endParaRPr lang="cs-CZ" sz="2800" dirty="0" smtClean="0">
              <a:solidFill>
                <a:prstClr val="black"/>
              </a:solidFill>
            </a:endParaRPr>
          </a:p>
          <a:p>
            <a:pPr marL="514350" indent="-514350">
              <a:spcBef>
                <a:spcPts val="600"/>
              </a:spcBef>
              <a:spcAft>
                <a:spcPts val="600"/>
              </a:spcAft>
              <a:buFont typeface="+mj-lt"/>
              <a:buAutoNum type="arabicPeriod"/>
            </a:pPr>
            <a:r>
              <a:rPr lang="cs-CZ" sz="2800" smtClean="0">
                <a:solidFill>
                  <a:prstClr val="black"/>
                </a:solidFill>
              </a:rPr>
              <a:t>Co to znamená, že je vlákno jednovidové?</a:t>
            </a:r>
            <a:r>
              <a:rPr lang="cs-CZ" sz="2800" b="1" smtClean="0">
                <a:solidFill>
                  <a:prstClr val="black"/>
                </a:solidFill>
              </a:rPr>
              <a:t> </a:t>
            </a:r>
          </a:p>
          <a:p>
            <a:pPr>
              <a:spcBef>
                <a:spcPts val="600"/>
              </a:spcBef>
              <a:spcAft>
                <a:spcPts val="600"/>
              </a:spcAft>
            </a:pPr>
            <a:r>
              <a:rPr lang="cs-CZ" sz="2800" b="1">
                <a:solidFill>
                  <a:prstClr val="black"/>
                </a:solidFill>
              </a:rPr>
              <a:t>	</a:t>
            </a:r>
            <a:r>
              <a:rPr lang="cs-CZ" sz="2800" smtClean="0">
                <a:solidFill>
                  <a:srgbClr val="1F497D"/>
                </a:solidFill>
              </a:rPr>
              <a:t>Jednovidové optické vlákno je vlákno, které ve svém 	jádru přenáší pouze jeden světelný paprsek.</a:t>
            </a:r>
          </a:p>
          <a:p>
            <a:pPr marL="514350" indent="-514350">
              <a:spcBef>
                <a:spcPts val="600"/>
              </a:spcBef>
              <a:spcAft>
                <a:spcPts val="600"/>
              </a:spcAft>
              <a:buFont typeface="+mj-lt"/>
              <a:buAutoNum type="arabicPeriod" startAt="2"/>
            </a:pPr>
            <a:r>
              <a:rPr lang="cs-CZ" sz="2800" smtClean="0"/>
              <a:t>Nakresli optické vlákno v řezu a popiš jeho části.</a:t>
            </a:r>
            <a:endParaRPr lang="cs-CZ" sz="2800" dirty="0" smtClean="0"/>
          </a:p>
          <a:p>
            <a:pPr>
              <a:spcBef>
                <a:spcPts val="600"/>
              </a:spcBef>
              <a:spcAft>
                <a:spcPts val="600"/>
              </a:spcAft>
            </a:pPr>
            <a:r>
              <a:rPr lang="cs-CZ" sz="2800" b="1" dirty="0" smtClean="0">
                <a:solidFill>
                  <a:prstClr val="black"/>
                </a:solidFill>
              </a:rPr>
              <a:t>	</a:t>
            </a:r>
            <a:endParaRPr lang="cs-CZ" sz="2800" dirty="0" smtClean="0">
              <a:solidFill>
                <a:prstClr val="black"/>
              </a:solidFill>
            </a:endParaRPr>
          </a:p>
        </p:txBody>
      </p:sp>
    </p:spTree>
    <p:extLst>
      <p:ext uri="{BB962C8B-B14F-4D97-AF65-F5344CB8AC3E}">
        <p14:creationId xmlns:p14="http://schemas.microsoft.com/office/powerpoint/2010/main" val="12670308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280717" y="380999"/>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rgbClr val="C0504D">
                    <a:lumMod val="50000"/>
                  </a:srgbClr>
                </a:solidFill>
                <a:effectLst>
                  <a:outerShdw blurRad="38100" dist="38100" dir="2700000" algn="tl">
                    <a:srgbClr val="000000">
                      <a:alpha val="43137"/>
                    </a:srgbClr>
                  </a:outerShdw>
                </a:effectLst>
              </a:rPr>
              <a:t>Princip přenosu optickým vláknem</a:t>
            </a:r>
          </a:p>
        </p:txBody>
      </p:sp>
      <p:sp>
        <p:nvSpPr>
          <p:cNvPr id="3" name="TextovéPole 2"/>
          <p:cNvSpPr txBox="1"/>
          <p:nvPr/>
        </p:nvSpPr>
        <p:spPr>
          <a:xfrm>
            <a:off x="304800" y="1524000"/>
            <a:ext cx="8610600" cy="3724096"/>
          </a:xfrm>
          <a:prstGeom prst="rect">
            <a:avLst/>
          </a:prstGeom>
          <a:noFill/>
        </p:spPr>
        <p:txBody>
          <a:bodyPr wrap="square" rtlCol="0">
            <a:spAutoFit/>
          </a:bodyPr>
          <a:lstStyle/>
          <a:p>
            <a:pPr>
              <a:spcBef>
                <a:spcPts val="600"/>
              </a:spcBef>
              <a:spcAft>
                <a:spcPts val="600"/>
              </a:spcAft>
            </a:pPr>
            <a:r>
              <a:rPr lang="cs-CZ" sz="2800" b="1" dirty="0" smtClean="0">
                <a:solidFill>
                  <a:prstClr val="black"/>
                </a:solidFill>
              </a:rPr>
              <a:t>Cvičení:</a:t>
            </a:r>
            <a:endParaRPr lang="cs-CZ" sz="2800" dirty="0" smtClean="0">
              <a:solidFill>
                <a:prstClr val="black"/>
              </a:solidFill>
            </a:endParaRPr>
          </a:p>
          <a:p>
            <a:pPr marL="514350" indent="-514350">
              <a:spcBef>
                <a:spcPts val="600"/>
              </a:spcBef>
              <a:spcAft>
                <a:spcPts val="600"/>
              </a:spcAft>
              <a:buFont typeface="+mj-lt"/>
              <a:buAutoNum type="arabicPeriod"/>
            </a:pPr>
            <a:r>
              <a:rPr lang="cs-CZ" sz="2800" smtClean="0">
                <a:solidFill>
                  <a:prstClr val="black"/>
                </a:solidFill>
              </a:rPr>
              <a:t>Co to znamená, že je vlákno jednovidové?</a:t>
            </a:r>
            <a:r>
              <a:rPr lang="cs-CZ" sz="2800" b="1" smtClean="0">
                <a:solidFill>
                  <a:prstClr val="black"/>
                </a:solidFill>
              </a:rPr>
              <a:t> </a:t>
            </a:r>
          </a:p>
          <a:p>
            <a:pPr>
              <a:spcBef>
                <a:spcPts val="600"/>
              </a:spcBef>
              <a:spcAft>
                <a:spcPts val="600"/>
              </a:spcAft>
            </a:pPr>
            <a:r>
              <a:rPr lang="cs-CZ" sz="2800" b="1">
                <a:solidFill>
                  <a:prstClr val="black"/>
                </a:solidFill>
              </a:rPr>
              <a:t>	</a:t>
            </a:r>
            <a:r>
              <a:rPr lang="cs-CZ" sz="2800" smtClean="0">
                <a:solidFill>
                  <a:srgbClr val="1F497D"/>
                </a:solidFill>
              </a:rPr>
              <a:t>Jednovidové optické vlákno je vlákno, které ve svém 	jádru přenáší pouze jeden světelný paprsek.</a:t>
            </a:r>
          </a:p>
          <a:p>
            <a:pPr marL="514350" indent="-514350">
              <a:spcBef>
                <a:spcPts val="600"/>
              </a:spcBef>
              <a:spcAft>
                <a:spcPts val="600"/>
              </a:spcAft>
              <a:buFont typeface="+mj-lt"/>
              <a:buAutoNum type="arabicPeriod" startAt="2"/>
            </a:pPr>
            <a:r>
              <a:rPr lang="cs-CZ" sz="2800" smtClean="0"/>
              <a:t>Nakresli jednovidové optické vlákno v řezu a popiš jeho části.</a:t>
            </a:r>
            <a:endParaRPr lang="cs-CZ" sz="2800" dirty="0" smtClean="0"/>
          </a:p>
          <a:p>
            <a:pPr>
              <a:spcBef>
                <a:spcPts val="600"/>
              </a:spcBef>
              <a:spcAft>
                <a:spcPts val="600"/>
              </a:spcAft>
            </a:pPr>
            <a:r>
              <a:rPr lang="cs-CZ" sz="2800" b="1" dirty="0" smtClean="0">
                <a:solidFill>
                  <a:prstClr val="black"/>
                </a:solidFill>
              </a:rPr>
              <a:t>	</a:t>
            </a:r>
            <a:endParaRPr lang="cs-CZ" sz="2800" dirty="0" smtClean="0">
              <a:solidFill>
                <a:prstClr val="black"/>
              </a:solidFill>
            </a:endParaRPr>
          </a:p>
        </p:txBody>
      </p:sp>
      <p:pic>
        <p:nvPicPr>
          <p:cNvPr id="4" name="Obráze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9102" y="4581128"/>
            <a:ext cx="6041996" cy="2031096"/>
          </a:xfrm>
          <a:prstGeom prst="rect">
            <a:avLst/>
          </a:prstGeom>
        </p:spPr>
      </p:pic>
    </p:spTree>
    <p:extLst>
      <p:ext uri="{BB962C8B-B14F-4D97-AF65-F5344CB8AC3E}">
        <p14:creationId xmlns:p14="http://schemas.microsoft.com/office/powerpoint/2010/main" val="25866664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ovéPole 3"/>
          <p:cNvSpPr txBox="1">
            <a:spLocks noChangeArrowheads="1"/>
          </p:cNvSpPr>
          <p:nvPr/>
        </p:nvSpPr>
        <p:spPr bwMode="auto">
          <a:xfrm>
            <a:off x="304800" y="281029"/>
            <a:ext cx="8610600" cy="779381"/>
          </a:xfrm>
          <a:prstGeom prst="rect">
            <a:avLst/>
          </a:prstGeom>
          <a:noFill/>
          <a:ln w="9525" algn="ctr">
            <a:noFill/>
            <a:miter lim="800000"/>
            <a:headEnd/>
            <a:tailEnd/>
          </a:ln>
          <a:effectLst/>
        </p:spPr>
        <p:txBody>
          <a:bodyPr anchor="ctr">
            <a:spAutoFit/>
          </a:bodyPr>
          <a:lstStyle/>
          <a:p>
            <a:pPr algn="ctr" eaLnBrk="0" hangingPunct="0">
              <a:lnSpc>
                <a:spcPct val="110000"/>
              </a:lnSpc>
              <a:spcBef>
                <a:spcPts val="1200"/>
              </a:spcBef>
            </a:pPr>
            <a:r>
              <a:rPr lang="cs-CZ" sz="4400" b="1" dirty="0" smtClean="0">
                <a:solidFill>
                  <a:srgbClr val="C0504D">
                    <a:lumMod val="50000"/>
                  </a:srgbClr>
                </a:solidFill>
                <a:effectLst>
                  <a:outerShdw blurRad="38100" dist="38100" dir="2700000" algn="tl">
                    <a:srgbClr val="000000">
                      <a:alpha val="43137"/>
                    </a:srgbClr>
                  </a:outerShdw>
                </a:effectLst>
              </a:rPr>
              <a:t>Seznam použitých zdrojů</a:t>
            </a:r>
            <a:endParaRPr lang="cs-CZ" sz="4400" b="1" dirty="0">
              <a:solidFill>
                <a:srgbClr val="C0504D">
                  <a:lumMod val="50000"/>
                </a:srgbClr>
              </a:solidFill>
              <a:effectLst>
                <a:outerShdw blurRad="38100" dist="38100" dir="2700000" algn="tl">
                  <a:srgbClr val="000000">
                    <a:alpha val="43137"/>
                  </a:srgbClr>
                </a:outerShdw>
              </a:effectLst>
            </a:endParaRPr>
          </a:p>
        </p:txBody>
      </p:sp>
      <p:sp>
        <p:nvSpPr>
          <p:cNvPr id="17411" name="Text Box 3"/>
          <p:cNvSpPr txBox="1">
            <a:spLocks noChangeArrowheads="1"/>
          </p:cNvSpPr>
          <p:nvPr/>
        </p:nvSpPr>
        <p:spPr bwMode="auto">
          <a:xfrm>
            <a:off x="685800" y="1371600"/>
            <a:ext cx="8001000" cy="3600986"/>
          </a:xfrm>
          <a:prstGeom prst="rect">
            <a:avLst/>
          </a:prstGeom>
          <a:noFill/>
          <a:ln w="9525">
            <a:noFill/>
            <a:miter lim="800000"/>
            <a:headEnd/>
            <a:tailEnd/>
          </a:ln>
          <a:effectLst/>
        </p:spPr>
        <p:txBody>
          <a:bodyPr>
            <a:spAutoFit/>
          </a:bodyPr>
          <a:lstStyle/>
          <a:p>
            <a:pPr marL="342900" indent="-342900" fontAlgn="base">
              <a:lnSpc>
                <a:spcPct val="110000"/>
              </a:lnSpc>
              <a:spcBef>
                <a:spcPct val="50000"/>
              </a:spcBef>
              <a:spcAft>
                <a:spcPct val="0"/>
              </a:spcAft>
              <a:buFont typeface="Times New Roman" pitchFamily="18" charset="0"/>
              <a:buChar char="•"/>
            </a:pPr>
            <a:r>
              <a:rPr lang="cs-CZ" sz="2000" dirty="0">
                <a:solidFill>
                  <a:srgbClr val="000000"/>
                </a:solidFill>
              </a:rPr>
              <a:t>DOLEČEK, Jaroslav. </a:t>
            </a:r>
            <a:r>
              <a:rPr lang="cs-CZ" sz="2000" i="1" dirty="0">
                <a:solidFill>
                  <a:srgbClr val="000000"/>
                </a:solidFill>
              </a:rPr>
              <a:t>Moderní učebnice elektroniky</a:t>
            </a:r>
            <a:r>
              <a:rPr lang="cs-CZ" sz="2000" dirty="0">
                <a:solidFill>
                  <a:srgbClr val="000000"/>
                </a:solidFill>
              </a:rPr>
              <a:t>. Praha: BEN - technická literatura, 154 s. ISBN 80-730-0184-5</a:t>
            </a:r>
            <a:r>
              <a:rPr lang="cs-CZ" sz="2000" dirty="0" smtClean="0">
                <a:solidFill>
                  <a:srgbClr val="000000"/>
                </a:solidFill>
              </a:rPr>
              <a:t>.</a:t>
            </a:r>
          </a:p>
          <a:p>
            <a:pPr marL="342900" indent="-342900" fontAlgn="base">
              <a:lnSpc>
                <a:spcPct val="110000"/>
              </a:lnSpc>
              <a:spcBef>
                <a:spcPct val="50000"/>
              </a:spcBef>
              <a:spcAft>
                <a:spcPct val="0"/>
              </a:spcAft>
              <a:buFont typeface="Times New Roman" pitchFamily="18" charset="0"/>
              <a:buChar char="•"/>
            </a:pPr>
            <a:r>
              <a:rPr lang="cs-CZ" sz="2000" dirty="0">
                <a:solidFill>
                  <a:srgbClr val="000000"/>
                </a:solidFill>
              </a:rPr>
              <a:t>WILFERT, Otakar. </a:t>
            </a:r>
            <a:r>
              <a:rPr lang="cs-CZ" sz="2000" i="1" dirty="0">
                <a:solidFill>
                  <a:srgbClr val="000000"/>
                </a:solidFill>
              </a:rPr>
              <a:t>Optoelektronika I</a:t>
            </a:r>
            <a:r>
              <a:rPr lang="cs-CZ" sz="2000" dirty="0">
                <a:solidFill>
                  <a:srgbClr val="000000"/>
                </a:solidFill>
              </a:rPr>
              <a:t>. 1. vyd. Brno: PC-DIR, 135 s. ISBN 80-214-0551-1</a:t>
            </a:r>
            <a:r>
              <a:rPr lang="cs-CZ" sz="2000" dirty="0" smtClean="0">
                <a:solidFill>
                  <a:srgbClr val="000000"/>
                </a:solidFill>
              </a:rPr>
              <a:t>.</a:t>
            </a:r>
          </a:p>
          <a:p>
            <a:pPr marL="342900" indent="-342900" fontAlgn="base">
              <a:lnSpc>
                <a:spcPct val="110000"/>
              </a:lnSpc>
              <a:spcBef>
                <a:spcPct val="50000"/>
              </a:spcBef>
              <a:spcAft>
                <a:spcPct val="0"/>
              </a:spcAft>
              <a:buFont typeface="Times New Roman" pitchFamily="18" charset="0"/>
              <a:buChar char="•"/>
            </a:pPr>
            <a:r>
              <a:rPr lang="cs-CZ" sz="2000" dirty="0">
                <a:solidFill>
                  <a:srgbClr val="000000"/>
                </a:solidFill>
              </a:rPr>
              <a:t>FILKA, Miloslav. </a:t>
            </a:r>
            <a:r>
              <a:rPr lang="cs-CZ" sz="2000" i="1" dirty="0">
                <a:solidFill>
                  <a:srgbClr val="000000"/>
                </a:solidFill>
              </a:rPr>
              <a:t>Optoelektronika v telekomunikacích</a:t>
            </a:r>
            <a:r>
              <a:rPr lang="cs-CZ" sz="2000" dirty="0">
                <a:solidFill>
                  <a:srgbClr val="000000"/>
                </a:solidFill>
              </a:rPr>
              <a:t>. 3. vyd. Brno: VUT, 133 s. ISBN 80-214-0011-0</a:t>
            </a:r>
            <a:r>
              <a:rPr lang="cs-CZ" sz="2000" dirty="0" smtClean="0">
                <a:solidFill>
                  <a:srgbClr val="000000"/>
                </a:solidFill>
              </a:rPr>
              <a:t>.</a:t>
            </a:r>
          </a:p>
          <a:p>
            <a:pPr marL="342900" indent="-342900" fontAlgn="base">
              <a:lnSpc>
                <a:spcPct val="110000"/>
              </a:lnSpc>
              <a:spcBef>
                <a:spcPct val="50000"/>
              </a:spcBef>
              <a:spcAft>
                <a:spcPct val="0"/>
              </a:spcAft>
              <a:buFont typeface="Times New Roman" pitchFamily="18" charset="0"/>
              <a:buChar char="•"/>
            </a:pPr>
            <a:r>
              <a:rPr lang="cs-CZ" sz="2000" dirty="0">
                <a:solidFill>
                  <a:srgbClr val="000000"/>
                </a:solidFill>
              </a:rPr>
              <a:t>FILKA, Miloslav. </a:t>
            </a:r>
            <a:r>
              <a:rPr lang="cs-CZ" sz="2000" i="1" dirty="0">
                <a:solidFill>
                  <a:srgbClr val="000000"/>
                </a:solidFill>
              </a:rPr>
              <a:t>Optoelektronika pro telekomunikace a informatiku</a:t>
            </a:r>
            <a:r>
              <a:rPr lang="cs-CZ" sz="2000" dirty="0">
                <a:solidFill>
                  <a:srgbClr val="000000"/>
                </a:solidFill>
              </a:rPr>
              <a:t>. Vyd. 1. Brno: Miloslav Filka, 369 s. ISBN 978-80-86785-14-1.</a:t>
            </a:r>
            <a:endParaRPr lang="cs-CZ" sz="2000" dirty="0" smtClean="0">
              <a:solidFill>
                <a:srgbClr val="000000"/>
              </a:solidFill>
              <a:cs typeface="Arial" charset="0"/>
            </a:endParaRPr>
          </a:p>
        </p:txBody>
      </p:sp>
    </p:spTree>
    <p:extLst>
      <p:ext uri="{BB962C8B-B14F-4D97-AF65-F5344CB8AC3E}">
        <p14:creationId xmlns:p14="http://schemas.microsoft.com/office/powerpoint/2010/main" val="91309168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ChangeArrowheads="1"/>
          </p:cNvSpPr>
          <p:nvPr/>
        </p:nvSpPr>
        <p:spPr bwMode="auto">
          <a:xfrm>
            <a:off x="304800" y="293260"/>
            <a:ext cx="8534400" cy="1329595"/>
          </a:xfrm>
          <a:prstGeom prst="rect">
            <a:avLst/>
          </a:prstGeom>
          <a:noFill/>
          <a:ln w="9525">
            <a:noFill/>
            <a:miter lim="800000"/>
            <a:headEnd/>
            <a:tailEnd/>
          </a:ln>
        </p:spPr>
        <p:txBody>
          <a:bodyPr anchor="ct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ANOTACE</a:t>
            </a:r>
          </a:p>
          <a:p>
            <a:pPr>
              <a:lnSpc>
                <a:spcPct val="110000"/>
              </a:lnSpc>
              <a:spcBef>
                <a:spcPts val="1200"/>
              </a:spcBef>
            </a:pPr>
            <a:r>
              <a:rPr lang="cs-CZ" sz="2000" dirty="0" smtClean="0">
                <a:latin typeface="Times New Roman" pitchFamily="18" charset="0"/>
                <a:ea typeface="Calibri" pitchFamily="34" charset="0"/>
              </a:rPr>
              <a:t>Učební materiál vysvětluje co je to </a:t>
            </a:r>
            <a:r>
              <a:rPr lang="cs-CZ" sz="2000" dirty="0" err="1" smtClean="0">
                <a:latin typeface="Times New Roman" pitchFamily="18" charset="0"/>
                <a:ea typeface="Calibri" pitchFamily="34" charset="0"/>
              </a:rPr>
              <a:t>jednovidové</a:t>
            </a:r>
            <a:r>
              <a:rPr lang="cs-CZ" sz="2000" dirty="0" smtClean="0">
                <a:latin typeface="Times New Roman" pitchFamily="18" charset="0"/>
                <a:ea typeface="Calibri" pitchFamily="34" charset="0"/>
              </a:rPr>
              <a:t> optické vlákno.</a:t>
            </a:r>
            <a:endParaRPr lang="cs-CZ" sz="2000" dirty="0">
              <a:latin typeface="Times New Roman" pitchFamily="18" charset="0"/>
              <a:ea typeface="Calibri" pitchFamily="34" charset="0"/>
            </a:endParaRPr>
          </a:p>
        </p:txBody>
      </p:sp>
      <p:sp>
        <p:nvSpPr>
          <p:cNvPr id="3075" name="Rectangle 2"/>
          <p:cNvSpPr>
            <a:spLocks noChangeArrowheads="1"/>
          </p:cNvSpPr>
          <p:nvPr/>
        </p:nvSpPr>
        <p:spPr bwMode="auto">
          <a:xfrm>
            <a:off x="304800" y="3020168"/>
            <a:ext cx="8305800" cy="2006703"/>
          </a:xfrm>
          <a:prstGeom prst="rect">
            <a:avLst/>
          </a:prstGeom>
          <a:noFill/>
          <a:ln w="9525">
            <a:noFill/>
            <a:miter lim="800000"/>
            <a:headEnd/>
            <a:tailEnd/>
          </a:ln>
        </p:spPr>
        <p:txBody>
          <a:bodyPr anchor="ctr">
            <a:spAutoFit/>
          </a:bodyPr>
          <a:lstStyle/>
          <a:p>
            <a:pPr algn="ctr">
              <a:lnSpc>
                <a:spcPct val="110000"/>
              </a:lnSpc>
              <a:spcBef>
                <a:spcPts val="1200"/>
              </a:spcBef>
            </a:pPr>
            <a:r>
              <a:rPr lang="cs-CZ" sz="4400" b="1" dirty="0">
                <a:solidFill>
                  <a:schemeClr val="accent2">
                    <a:lumMod val="50000"/>
                  </a:schemeClr>
                </a:solidFill>
                <a:effectLst>
                  <a:outerShdw blurRad="38100" dist="38100" dir="2700000" algn="tl">
                    <a:srgbClr val="000000">
                      <a:alpha val="43137"/>
                    </a:srgbClr>
                  </a:outerShdw>
                </a:effectLst>
              </a:rPr>
              <a:t>METODICKÝ POKYN</a:t>
            </a:r>
          </a:p>
          <a:p>
            <a:pPr>
              <a:lnSpc>
                <a:spcPct val="110000"/>
              </a:lnSpc>
              <a:spcBef>
                <a:spcPts val="1200"/>
              </a:spcBef>
            </a:pPr>
            <a:r>
              <a:rPr lang="cs-CZ" sz="2000" dirty="0">
                <a:latin typeface="Times New Roman" pitchFamily="18" charset="0"/>
                <a:ea typeface="Calibri" pitchFamily="34" charset="0"/>
              </a:rPr>
              <a:t>Ve cvičení </a:t>
            </a:r>
            <a:r>
              <a:rPr lang="cs-CZ" sz="2000" dirty="0" smtClean="0">
                <a:latin typeface="Times New Roman" pitchFamily="18" charset="0"/>
                <a:ea typeface="Calibri" pitchFamily="34" charset="0"/>
              </a:rPr>
              <a:t>žáci odpovídají na specifické otázky k tématu </a:t>
            </a:r>
            <a:r>
              <a:rPr lang="cs-CZ" sz="2000" dirty="0" err="1" smtClean="0">
                <a:latin typeface="Times New Roman" pitchFamily="18" charset="0"/>
                <a:ea typeface="Calibri" pitchFamily="34" charset="0"/>
              </a:rPr>
              <a:t>jednovidové</a:t>
            </a:r>
            <a:r>
              <a:rPr lang="cs-CZ" sz="2000" dirty="0" smtClean="0">
                <a:latin typeface="Times New Roman" pitchFamily="18" charset="0"/>
                <a:ea typeface="Calibri" pitchFamily="34" charset="0"/>
              </a:rPr>
              <a:t> optické vlákno, kreslí </a:t>
            </a:r>
            <a:r>
              <a:rPr lang="cs-CZ" sz="2000" dirty="0" err="1" smtClean="0">
                <a:latin typeface="Times New Roman" pitchFamily="18" charset="0"/>
                <a:ea typeface="Calibri" pitchFamily="34" charset="0"/>
              </a:rPr>
              <a:t>jednovidové</a:t>
            </a:r>
            <a:r>
              <a:rPr lang="cs-CZ" sz="2000" dirty="0" smtClean="0">
                <a:latin typeface="Times New Roman" pitchFamily="18" charset="0"/>
                <a:ea typeface="Calibri" pitchFamily="34" charset="0"/>
              </a:rPr>
              <a:t> optické vlákno v řezu, </a:t>
            </a:r>
            <a:r>
              <a:rPr lang="cs-CZ" sz="2000" dirty="0">
                <a:latin typeface="Times New Roman" pitchFamily="18" charset="0"/>
                <a:ea typeface="Calibri" pitchFamily="34" charset="0"/>
              </a:rPr>
              <a:t>po kliknutí se jim zobrazí </a:t>
            </a:r>
            <a:r>
              <a:rPr lang="cs-CZ" sz="2000" smtClean="0">
                <a:latin typeface="Times New Roman" pitchFamily="18" charset="0"/>
                <a:ea typeface="Calibri" pitchFamily="34" charset="0"/>
              </a:rPr>
              <a:t>správná </a:t>
            </a:r>
            <a:r>
              <a:rPr lang="cs-CZ" sz="2000" smtClean="0">
                <a:latin typeface="Times New Roman" pitchFamily="18" charset="0"/>
                <a:ea typeface="Calibri" pitchFamily="34" charset="0"/>
              </a:rPr>
              <a:t>odpověď a obrázek optického vlákna.</a:t>
            </a:r>
            <a:endParaRPr lang="cs-CZ" sz="2000" dirty="0">
              <a:latin typeface="Times New Roman" pitchFamily="18" charset="0"/>
              <a:ea typeface="Calibri" pitchFamily="34" charset="0"/>
            </a:endParaRPr>
          </a:p>
        </p:txBody>
      </p:sp>
    </p:spTree>
    <p:extLst>
      <p:ext uri="{BB962C8B-B14F-4D97-AF65-F5344CB8AC3E}">
        <p14:creationId xmlns:p14="http://schemas.microsoft.com/office/powerpoint/2010/main" val="4301178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err="1" smtClean="0">
                <a:solidFill>
                  <a:schemeClr val="accent2">
                    <a:lumMod val="50000"/>
                  </a:schemeClr>
                </a:solidFill>
                <a:effectLst>
                  <a:outerShdw blurRad="38100" dist="38100" dir="2700000" algn="tl">
                    <a:srgbClr val="000000">
                      <a:alpha val="43137"/>
                    </a:srgbClr>
                  </a:outerShdw>
                </a:effectLst>
              </a:rPr>
              <a:t>Jednovidová</a:t>
            </a:r>
            <a:r>
              <a:rPr lang="cs-CZ" sz="4400" b="1" dirty="0" smtClean="0">
                <a:solidFill>
                  <a:schemeClr val="accent2">
                    <a:lumMod val="50000"/>
                  </a:schemeClr>
                </a:solidFill>
                <a:effectLst>
                  <a:outerShdw blurRad="38100" dist="38100" dir="2700000" algn="tl">
                    <a:srgbClr val="000000">
                      <a:alpha val="43137"/>
                    </a:srgbClr>
                  </a:outerShdw>
                </a:effectLst>
              </a:rPr>
              <a:t> vlákna</a:t>
            </a:r>
          </a:p>
        </p:txBody>
      </p:sp>
      <p:sp>
        <p:nvSpPr>
          <p:cNvPr id="3" name="TextovéPole 2"/>
          <p:cNvSpPr txBox="1"/>
          <p:nvPr/>
        </p:nvSpPr>
        <p:spPr>
          <a:xfrm>
            <a:off x="304800" y="1524000"/>
            <a:ext cx="8610600" cy="4832092"/>
          </a:xfrm>
          <a:prstGeom prst="rect">
            <a:avLst/>
          </a:prstGeom>
          <a:noFill/>
        </p:spPr>
        <p:txBody>
          <a:bodyPr wrap="square" rtlCol="0">
            <a:spAutoFit/>
          </a:bodyPr>
          <a:lstStyle/>
          <a:p>
            <a:pPr>
              <a:spcBef>
                <a:spcPts val="600"/>
              </a:spcBef>
              <a:spcAft>
                <a:spcPts val="600"/>
              </a:spcAft>
            </a:pPr>
            <a:r>
              <a:rPr lang="cs-CZ" sz="2800" dirty="0" err="1" smtClean="0"/>
              <a:t>Jednovidová</a:t>
            </a:r>
            <a:r>
              <a:rPr lang="cs-CZ" sz="2800" dirty="0" smtClean="0"/>
              <a:t> vlákna přenášejí pouze jeden světelný paprsek neboli vid. Využívají se pro přenos informací na velké vzdálenosti (mezi městy, státy, kontinenty). Schopnosti vést jediný světelný paprsek bez odrazů se dosahuje díky velmi malému průměru jádra (jednotky mikrometrů). Světelný paprsek se vláknem šíří ve směru jeho osy bez odrazů. Průměr jádra pro rozsah vlnových délek optického záření od 300 </a:t>
            </a:r>
            <a:r>
              <a:rPr lang="cs-CZ" sz="2800" dirty="0" err="1" smtClean="0"/>
              <a:t>nm</a:t>
            </a:r>
            <a:r>
              <a:rPr lang="cs-CZ" sz="2800" dirty="0" smtClean="0"/>
              <a:t> do 1600 </a:t>
            </a:r>
            <a:r>
              <a:rPr lang="cs-CZ" sz="2800" dirty="0" err="1" smtClean="0"/>
              <a:t>nm</a:t>
            </a:r>
            <a:r>
              <a:rPr lang="cs-CZ" sz="2800" dirty="0" smtClean="0"/>
              <a:t> je asi 4 až 10 µm. Znamená to tedy, že je průřez jádra závislý na vlnové délce světelného paprsku. Materiálem pro výrobu </a:t>
            </a:r>
            <a:r>
              <a:rPr lang="cs-CZ" sz="2800" dirty="0" err="1" smtClean="0"/>
              <a:t>jednovidových</a:t>
            </a:r>
            <a:r>
              <a:rPr lang="cs-CZ" sz="2800" dirty="0" smtClean="0"/>
              <a:t> vláken je sklo s vhodnými příměsemi.</a:t>
            </a:r>
          </a:p>
        </p:txBody>
      </p:sp>
    </p:spTree>
    <p:extLst>
      <p:ext uri="{BB962C8B-B14F-4D97-AF65-F5344CB8AC3E}">
        <p14:creationId xmlns:p14="http://schemas.microsoft.com/office/powerpoint/2010/main" val="36208068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err="1" smtClean="0">
                <a:solidFill>
                  <a:schemeClr val="accent2">
                    <a:lumMod val="50000"/>
                  </a:schemeClr>
                </a:solidFill>
                <a:effectLst>
                  <a:outerShdw blurRad="38100" dist="38100" dir="2700000" algn="tl">
                    <a:srgbClr val="000000">
                      <a:alpha val="43137"/>
                    </a:srgbClr>
                  </a:outerShdw>
                </a:effectLst>
              </a:rPr>
              <a:t>Jednovidová</a:t>
            </a:r>
            <a:r>
              <a:rPr lang="cs-CZ" sz="4400" b="1" dirty="0" smtClean="0">
                <a:solidFill>
                  <a:schemeClr val="accent2">
                    <a:lumMod val="50000"/>
                  </a:schemeClr>
                </a:solidFill>
                <a:effectLst>
                  <a:outerShdw blurRad="38100" dist="38100" dir="2700000" algn="tl">
                    <a:srgbClr val="000000">
                      <a:alpha val="43137"/>
                    </a:srgbClr>
                  </a:outerShdw>
                </a:effectLst>
              </a:rPr>
              <a:t> vlákna</a:t>
            </a: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4060" y="2566988"/>
            <a:ext cx="7352079" cy="2446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1737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err="1" smtClean="0">
                <a:solidFill>
                  <a:schemeClr val="accent2">
                    <a:lumMod val="50000"/>
                  </a:schemeClr>
                </a:solidFill>
                <a:effectLst>
                  <a:outerShdw blurRad="38100" dist="38100" dir="2700000" algn="tl">
                    <a:srgbClr val="000000">
                      <a:alpha val="43137"/>
                    </a:srgbClr>
                  </a:outerShdw>
                </a:effectLst>
              </a:rPr>
              <a:t>Jednovidová</a:t>
            </a:r>
            <a:r>
              <a:rPr lang="cs-CZ" sz="4400" b="1" dirty="0" smtClean="0">
                <a:solidFill>
                  <a:schemeClr val="accent2">
                    <a:lumMod val="50000"/>
                  </a:schemeClr>
                </a:solidFill>
                <a:effectLst>
                  <a:outerShdw blurRad="38100" dist="38100" dir="2700000" algn="tl">
                    <a:srgbClr val="000000">
                      <a:alpha val="43137"/>
                    </a:srgbClr>
                  </a:outerShdw>
                </a:effectLst>
              </a:rPr>
              <a:t> vlákna</a:t>
            </a:r>
          </a:p>
        </p:txBody>
      </p:sp>
      <p:sp>
        <p:nvSpPr>
          <p:cNvPr id="3" name="TextovéPole 2"/>
          <p:cNvSpPr txBox="1"/>
          <p:nvPr/>
        </p:nvSpPr>
        <p:spPr>
          <a:xfrm>
            <a:off x="304800" y="1524000"/>
            <a:ext cx="8610600" cy="523220"/>
          </a:xfrm>
          <a:prstGeom prst="rect">
            <a:avLst/>
          </a:prstGeom>
          <a:noFill/>
        </p:spPr>
        <p:txBody>
          <a:bodyPr wrap="square" rtlCol="0">
            <a:spAutoFit/>
          </a:bodyPr>
          <a:lstStyle/>
          <a:p>
            <a:pPr>
              <a:spcBef>
                <a:spcPts val="600"/>
              </a:spcBef>
              <a:spcAft>
                <a:spcPts val="600"/>
              </a:spcAft>
            </a:pPr>
            <a:r>
              <a:rPr lang="cs-CZ" sz="2800" dirty="0" err="1" smtClean="0"/>
              <a:t>Jednovidové</a:t>
            </a:r>
            <a:r>
              <a:rPr lang="cs-CZ" sz="2800" dirty="0" smtClean="0"/>
              <a:t> vlákno</a:t>
            </a:r>
          </a:p>
        </p:txBody>
      </p:sp>
      <p:pic>
        <p:nvPicPr>
          <p:cNvPr id="2" name="Obráze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8385" y="2780928"/>
            <a:ext cx="7303430" cy="2455143"/>
          </a:xfrm>
          <a:prstGeom prst="rect">
            <a:avLst/>
          </a:prstGeom>
        </p:spPr>
      </p:pic>
    </p:spTree>
    <p:extLst>
      <p:ext uri="{BB962C8B-B14F-4D97-AF65-F5344CB8AC3E}">
        <p14:creationId xmlns:p14="http://schemas.microsoft.com/office/powerpoint/2010/main" val="22816451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err="1" smtClean="0">
                <a:solidFill>
                  <a:schemeClr val="accent2">
                    <a:lumMod val="50000"/>
                  </a:schemeClr>
                </a:solidFill>
                <a:effectLst>
                  <a:outerShdw blurRad="38100" dist="38100" dir="2700000" algn="tl">
                    <a:srgbClr val="000000">
                      <a:alpha val="43137"/>
                    </a:srgbClr>
                  </a:outerShdw>
                </a:effectLst>
              </a:rPr>
              <a:t>Jednovidová</a:t>
            </a:r>
            <a:r>
              <a:rPr lang="cs-CZ" sz="4400" b="1" dirty="0" smtClean="0">
                <a:solidFill>
                  <a:schemeClr val="accent2">
                    <a:lumMod val="50000"/>
                  </a:schemeClr>
                </a:solidFill>
                <a:effectLst>
                  <a:outerShdw blurRad="38100" dist="38100" dir="2700000" algn="tl">
                    <a:srgbClr val="000000">
                      <a:alpha val="43137"/>
                    </a:srgbClr>
                  </a:outerShdw>
                </a:effectLst>
              </a:rPr>
              <a:t> vlákna</a:t>
            </a:r>
          </a:p>
        </p:txBody>
      </p:sp>
      <p:sp>
        <p:nvSpPr>
          <p:cNvPr id="3" name="TextovéPole 2"/>
          <p:cNvSpPr txBox="1"/>
          <p:nvPr/>
        </p:nvSpPr>
        <p:spPr>
          <a:xfrm>
            <a:off x="304800" y="1524000"/>
            <a:ext cx="8610600" cy="3877985"/>
          </a:xfrm>
          <a:prstGeom prst="rect">
            <a:avLst/>
          </a:prstGeom>
          <a:noFill/>
        </p:spPr>
        <p:txBody>
          <a:bodyPr wrap="square" rtlCol="0">
            <a:spAutoFit/>
          </a:bodyPr>
          <a:lstStyle/>
          <a:p>
            <a:pPr>
              <a:spcBef>
                <a:spcPts val="600"/>
              </a:spcBef>
              <a:spcAft>
                <a:spcPts val="600"/>
              </a:spcAft>
            </a:pPr>
            <a:r>
              <a:rPr lang="cs-CZ" sz="2800" dirty="0" smtClean="0"/>
              <a:t>Hlavní vlastnosti:</a:t>
            </a:r>
          </a:p>
          <a:p>
            <a:pPr marL="457200" indent="-457200">
              <a:spcBef>
                <a:spcPts val="600"/>
              </a:spcBef>
              <a:spcAft>
                <a:spcPts val="600"/>
              </a:spcAft>
              <a:buFont typeface="Wingdings" panose="05000000000000000000" pitchFamily="2" charset="2"/>
              <a:buChar char="q"/>
            </a:pPr>
            <a:r>
              <a:rPr lang="cs-CZ" sz="2800" dirty="0" smtClean="0"/>
              <a:t>Velmi malý útlum</a:t>
            </a:r>
          </a:p>
          <a:p>
            <a:pPr marL="457200" indent="-457200">
              <a:spcBef>
                <a:spcPts val="600"/>
              </a:spcBef>
              <a:spcAft>
                <a:spcPts val="600"/>
              </a:spcAft>
              <a:buFont typeface="Wingdings" panose="05000000000000000000" pitchFamily="2" charset="2"/>
              <a:buChar char="q"/>
            </a:pPr>
            <a:r>
              <a:rPr lang="cs-CZ" sz="2800" dirty="0" smtClean="0"/>
              <a:t>Velká šířka přenášeného pásma</a:t>
            </a:r>
          </a:p>
          <a:p>
            <a:pPr marL="457200" indent="-457200">
              <a:spcBef>
                <a:spcPts val="600"/>
              </a:spcBef>
              <a:spcAft>
                <a:spcPts val="600"/>
              </a:spcAft>
              <a:buFont typeface="Wingdings" panose="05000000000000000000" pitchFamily="2" charset="2"/>
              <a:buChar char="q"/>
            </a:pPr>
            <a:r>
              <a:rPr lang="cs-CZ" sz="2800" dirty="0" smtClean="0"/>
              <a:t>Zdrojem optického záření je většinou laserová dioda</a:t>
            </a:r>
          </a:p>
          <a:p>
            <a:pPr marL="457200" indent="-457200">
              <a:spcBef>
                <a:spcPts val="600"/>
              </a:spcBef>
              <a:spcAft>
                <a:spcPts val="600"/>
              </a:spcAft>
              <a:buFont typeface="Wingdings" panose="05000000000000000000" pitchFamily="2" charset="2"/>
              <a:buChar char="q"/>
            </a:pPr>
            <a:r>
              <a:rPr lang="cs-CZ" sz="2800" dirty="0" smtClean="0"/>
              <a:t>Neprojevuje se u nich vidová disperze</a:t>
            </a:r>
          </a:p>
          <a:p>
            <a:pPr marL="457200" indent="-457200">
              <a:spcBef>
                <a:spcPts val="600"/>
              </a:spcBef>
              <a:spcAft>
                <a:spcPts val="600"/>
              </a:spcAft>
              <a:buFont typeface="Wingdings" panose="05000000000000000000" pitchFamily="2" charset="2"/>
              <a:buChar char="q"/>
            </a:pPr>
            <a:r>
              <a:rPr lang="cs-CZ" sz="2800" dirty="0" err="1" smtClean="0"/>
              <a:t>Jednovidovými</a:t>
            </a:r>
            <a:r>
              <a:rPr lang="cs-CZ" sz="2800" dirty="0" smtClean="0"/>
              <a:t> vlákny lze současně přenášet velké množství informací na </a:t>
            </a:r>
            <a:r>
              <a:rPr lang="cs-CZ" sz="2800" smtClean="0"/>
              <a:t>velké vzdálenosti</a:t>
            </a:r>
            <a:endParaRPr lang="cs-CZ" sz="2800" dirty="0" smtClean="0"/>
          </a:p>
        </p:txBody>
      </p:sp>
    </p:spTree>
    <p:extLst>
      <p:ext uri="{BB962C8B-B14F-4D97-AF65-F5344CB8AC3E}">
        <p14:creationId xmlns:p14="http://schemas.microsoft.com/office/powerpoint/2010/main" val="18134762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err="1" smtClean="0">
                <a:solidFill>
                  <a:schemeClr val="accent2">
                    <a:lumMod val="50000"/>
                  </a:schemeClr>
                </a:solidFill>
                <a:effectLst>
                  <a:outerShdw blurRad="38100" dist="38100" dir="2700000" algn="tl">
                    <a:srgbClr val="000000">
                      <a:alpha val="43137"/>
                    </a:srgbClr>
                  </a:outerShdw>
                </a:effectLst>
              </a:rPr>
              <a:t>Jednovidová</a:t>
            </a:r>
            <a:r>
              <a:rPr lang="cs-CZ" sz="4400" b="1" dirty="0" smtClean="0">
                <a:solidFill>
                  <a:schemeClr val="accent2">
                    <a:lumMod val="50000"/>
                  </a:schemeClr>
                </a:solidFill>
                <a:effectLst>
                  <a:outerShdw blurRad="38100" dist="38100" dir="2700000" algn="tl">
                    <a:srgbClr val="000000">
                      <a:alpha val="43137"/>
                    </a:srgbClr>
                  </a:outerShdw>
                </a:effectLst>
              </a:rPr>
              <a:t> vlákna</a:t>
            </a:r>
          </a:p>
        </p:txBody>
      </p:sp>
      <p:sp>
        <p:nvSpPr>
          <p:cNvPr id="3" name="TextovéPole 2"/>
          <p:cNvSpPr txBox="1"/>
          <p:nvPr/>
        </p:nvSpPr>
        <p:spPr>
          <a:xfrm>
            <a:off x="304800" y="1524000"/>
            <a:ext cx="8610600" cy="1692771"/>
          </a:xfrm>
          <a:prstGeom prst="rect">
            <a:avLst/>
          </a:prstGeom>
          <a:noFill/>
        </p:spPr>
        <p:txBody>
          <a:bodyPr wrap="square" rtlCol="0">
            <a:spAutoFit/>
          </a:bodyPr>
          <a:lstStyle/>
          <a:p>
            <a:pPr>
              <a:spcBef>
                <a:spcPts val="600"/>
              </a:spcBef>
              <a:spcAft>
                <a:spcPts val="600"/>
              </a:spcAft>
            </a:pPr>
            <a:r>
              <a:rPr lang="cs-CZ" sz="2800" dirty="0" err="1"/>
              <a:t>Jednovidová</a:t>
            </a:r>
            <a:r>
              <a:rPr lang="cs-CZ" sz="2800" dirty="0"/>
              <a:t> vlákna jsou vyráběná ve dvou provedeních:</a:t>
            </a:r>
          </a:p>
          <a:p>
            <a:pPr marL="457200" indent="-457200">
              <a:spcBef>
                <a:spcPts val="600"/>
              </a:spcBef>
              <a:spcAft>
                <a:spcPts val="600"/>
              </a:spcAft>
              <a:buFont typeface="Wingdings" panose="05000000000000000000" pitchFamily="2" charset="2"/>
              <a:buChar char="q"/>
            </a:pPr>
            <a:r>
              <a:rPr lang="cs-CZ" sz="2800" dirty="0"/>
              <a:t>Standartní provedení</a:t>
            </a:r>
          </a:p>
          <a:p>
            <a:pPr marL="457200" indent="-457200">
              <a:spcBef>
                <a:spcPts val="600"/>
              </a:spcBef>
              <a:spcAft>
                <a:spcPts val="600"/>
              </a:spcAft>
              <a:buFont typeface="Wingdings" panose="05000000000000000000" pitchFamily="2" charset="2"/>
              <a:buChar char="q"/>
            </a:pPr>
            <a:r>
              <a:rPr lang="cs-CZ" sz="2800" dirty="0"/>
              <a:t>Polarizační provedení</a:t>
            </a:r>
          </a:p>
        </p:txBody>
      </p:sp>
    </p:spTree>
    <p:extLst>
      <p:ext uri="{BB962C8B-B14F-4D97-AF65-F5344CB8AC3E}">
        <p14:creationId xmlns:p14="http://schemas.microsoft.com/office/powerpoint/2010/main" val="19547236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304800" y="381000"/>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err="1" smtClean="0">
                <a:solidFill>
                  <a:schemeClr val="accent2">
                    <a:lumMod val="50000"/>
                  </a:schemeClr>
                </a:solidFill>
                <a:effectLst>
                  <a:outerShdw blurRad="38100" dist="38100" dir="2700000" algn="tl">
                    <a:srgbClr val="000000">
                      <a:alpha val="43137"/>
                    </a:srgbClr>
                  </a:outerShdw>
                </a:effectLst>
              </a:rPr>
              <a:t>Jednovidová</a:t>
            </a:r>
            <a:r>
              <a:rPr lang="cs-CZ" sz="4400" b="1" dirty="0" smtClean="0">
                <a:solidFill>
                  <a:schemeClr val="accent2">
                    <a:lumMod val="50000"/>
                  </a:schemeClr>
                </a:solidFill>
                <a:effectLst>
                  <a:outerShdw blurRad="38100" dist="38100" dir="2700000" algn="tl">
                    <a:srgbClr val="000000">
                      <a:alpha val="43137"/>
                    </a:srgbClr>
                  </a:outerShdw>
                </a:effectLst>
              </a:rPr>
              <a:t> vlákna</a:t>
            </a:r>
          </a:p>
        </p:txBody>
      </p:sp>
      <p:pic>
        <p:nvPicPr>
          <p:cNvPr id="1026" name="Picture 2" descr="http://upload.wikimedia.org/wikipedia/commons/thumb/8/84/Singlemode_fibre_structure.svg/220px-Singlemode_fibre_structure.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628800"/>
            <a:ext cx="2095500" cy="1885950"/>
          </a:xfrm>
          <a:prstGeom prst="rect">
            <a:avLst/>
          </a:prstGeom>
          <a:noFill/>
          <a:extLst>
            <a:ext uri="{909E8E84-426E-40DD-AFC4-6F175D3DCCD1}">
              <a14:hiddenFill xmlns:a14="http://schemas.microsoft.com/office/drawing/2010/main">
                <a:solidFill>
                  <a:srgbClr val="FFFFFF"/>
                </a:solidFill>
              </a14:hiddenFill>
            </a:ext>
          </a:extLst>
        </p:spPr>
      </p:pic>
      <p:sp>
        <p:nvSpPr>
          <p:cNvPr id="2" name="TextovéPole 1"/>
          <p:cNvSpPr txBox="1"/>
          <p:nvPr/>
        </p:nvSpPr>
        <p:spPr>
          <a:xfrm>
            <a:off x="731343" y="4077072"/>
            <a:ext cx="3440109" cy="1477328"/>
          </a:xfrm>
          <a:prstGeom prst="rect">
            <a:avLst/>
          </a:prstGeom>
          <a:noFill/>
        </p:spPr>
        <p:txBody>
          <a:bodyPr wrap="none" rtlCol="0">
            <a:spAutoFit/>
          </a:bodyPr>
          <a:lstStyle/>
          <a:p>
            <a:r>
              <a:rPr lang="cs-CZ" dirty="0" err="1"/>
              <a:t>Jednovidové</a:t>
            </a:r>
            <a:r>
              <a:rPr lang="cs-CZ" dirty="0"/>
              <a:t> vlákno – struktura</a:t>
            </a:r>
            <a:br>
              <a:rPr lang="cs-CZ" dirty="0"/>
            </a:br>
            <a:r>
              <a:rPr lang="cs-CZ" dirty="0"/>
              <a:t>1. </a:t>
            </a:r>
            <a:r>
              <a:rPr lang="cs-CZ" dirty="0" err="1"/>
              <a:t>Core</a:t>
            </a:r>
            <a:r>
              <a:rPr lang="cs-CZ" dirty="0"/>
              <a:t> (jádro) 8 µm</a:t>
            </a:r>
            <a:br>
              <a:rPr lang="cs-CZ" dirty="0"/>
            </a:br>
            <a:r>
              <a:rPr lang="cs-CZ" dirty="0"/>
              <a:t>2. </a:t>
            </a:r>
            <a:r>
              <a:rPr lang="cs-CZ" dirty="0" err="1"/>
              <a:t>Cladding</a:t>
            </a:r>
            <a:r>
              <a:rPr lang="cs-CZ" dirty="0"/>
              <a:t> (plášť) 125 µm</a:t>
            </a:r>
            <a:br>
              <a:rPr lang="cs-CZ" dirty="0"/>
            </a:br>
            <a:r>
              <a:rPr lang="cs-CZ" dirty="0"/>
              <a:t>3. </a:t>
            </a:r>
            <a:r>
              <a:rPr lang="cs-CZ" dirty="0" err="1"/>
              <a:t>Buffer</a:t>
            </a:r>
            <a:r>
              <a:rPr lang="cs-CZ" dirty="0"/>
              <a:t> (ochranná vrstva) 250 µm</a:t>
            </a:r>
            <a:br>
              <a:rPr lang="cs-CZ" dirty="0"/>
            </a:br>
            <a:r>
              <a:rPr lang="cs-CZ" dirty="0"/>
              <a:t>4. </a:t>
            </a:r>
            <a:r>
              <a:rPr lang="cs-CZ" dirty="0" err="1"/>
              <a:t>Jacket</a:t>
            </a:r>
            <a:r>
              <a:rPr lang="cs-CZ" dirty="0"/>
              <a:t> (obal) 400 µm</a:t>
            </a:r>
          </a:p>
        </p:txBody>
      </p:sp>
      <p:pic>
        <p:nvPicPr>
          <p:cNvPr id="3" name="Picture 2" descr="http://hroch.spseol.cz/%7Enozka/psk/041-opticka-vlakna-II/Optical_fiber_cab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4418325" y="2862595"/>
            <a:ext cx="4702749" cy="19471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14408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ovéPole 1"/>
          <p:cNvSpPr txBox="1">
            <a:spLocks noChangeArrowheads="1"/>
          </p:cNvSpPr>
          <p:nvPr/>
        </p:nvSpPr>
        <p:spPr bwMode="auto">
          <a:xfrm>
            <a:off x="280717" y="380999"/>
            <a:ext cx="8610600" cy="799899"/>
          </a:xfrm>
          <a:prstGeom prst="rect">
            <a:avLst/>
          </a:prstGeom>
          <a:noFill/>
          <a:ln w="9525">
            <a:noFill/>
            <a:miter lim="800000"/>
            <a:headEnd/>
            <a:tailEnd/>
          </a:ln>
        </p:spPr>
        <p:txBody>
          <a:bodyPr>
            <a:spAutoFit/>
          </a:bodyPr>
          <a:lstStyle/>
          <a:p>
            <a:pPr algn="ctr" eaLnBrk="0" hangingPunct="0">
              <a:lnSpc>
                <a:spcPct val="110000"/>
              </a:lnSpc>
              <a:spcBef>
                <a:spcPts val="1200"/>
              </a:spcBef>
            </a:pPr>
            <a:r>
              <a:rPr lang="cs-CZ" sz="4400" b="1" dirty="0" smtClean="0">
                <a:solidFill>
                  <a:srgbClr val="C0504D">
                    <a:lumMod val="50000"/>
                  </a:srgbClr>
                </a:solidFill>
                <a:effectLst>
                  <a:outerShdw blurRad="38100" dist="38100" dir="2700000" algn="tl">
                    <a:srgbClr val="000000">
                      <a:alpha val="43137"/>
                    </a:srgbClr>
                  </a:outerShdw>
                </a:effectLst>
              </a:rPr>
              <a:t>Princip přenosu optickým vláknem</a:t>
            </a:r>
          </a:p>
        </p:txBody>
      </p:sp>
      <p:sp>
        <p:nvSpPr>
          <p:cNvPr id="3" name="TextovéPole 2"/>
          <p:cNvSpPr txBox="1"/>
          <p:nvPr/>
        </p:nvSpPr>
        <p:spPr>
          <a:xfrm>
            <a:off x="304800" y="1524000"/>
            <a:ext cx="8610600" cy="2277547"/>
          </a:xfrm>
          <a:prstGeom prst="rect">
            <a:avLst/>
          </a:prstGeom>
          <a:noFill/>
        </p:spPr>
        <p:txBody>
          <a:bodyPr wrap="square" rtlCol="0">
            <a:spAutoFit/>
          </a:bodyPr>
          <a:lstStyle/>
          <a:p>
            <a:pPr>
              <a:spcBef>
                <a:spcPts val="600"/>
              </a:spcBef>
              <a:spcAft>
                <a:spcPts val="600"/>
              </a:spcAft>
            </a:pPr>
            <a:r>
              <a:rPr lang="cs-CZ" sz="2800" b="1" dirty="0" smtClean="0">
                <a:solidFill>
                  <a:prstClr val="black"/>
                </a:solidFill>
              </a:rPr>
              <a:t>Cvičení:</a:t>
            </a:r>
            <a:endParaRPr lang="cs-CZ" sz="2800" dirty="0" smtClean="0">
              <a:solidFill>
                <a:prstClr val="black"/>
              </a:solidFill>
            </a:endParaRPr>
          </a:p>
          <a:p>
            <a:pPr marL="514350" indent="-514350">
              <a:spcBef>
                <a:spcPts val="600"/>
              </a:spcBef>
              <a:spcAft>
                <a:spcPts val="600"/>
              </a:spcAft>
              <a:buFont typeface="+mj-lt"/>
              <a:buAutoNum type="arabicPeriod"/>
            </a:pPr>
            <a:r>
              <a:rPr lang="cs-CZ" sz="2800" smtClean="0">
                <a:solidFill>
                  <a:prstClr val="black"/>
                </a:solidFill>
              </a:rPr>
              <a:t>Co to znamená, že je vlákno jednovidové?</a:t>
            </a:r>
            <a:r>
              <a:rPr lang="cs-CZ" sz="2800" b="1" smtClean="0">
                <a:solidFill>
                  <a:prstClr val="black"/>
                </a:solidFill>
              </a:rPr>
              <a:t> </a:t>
            </a:r>
          </a:p>
          <a:p>
            <a:pPr>
              <a:spcBef>
                <a:spcPts val="600"/>
              </a:spcBef>
              <a:spcAft>
                <a:spcPts val="600"/>
              </a:spcAft>
            </a:pPr>
            <a:r>
              <a:rPr lang="cs-CZ" sz="2800" b="1">
                <a:solidFill>
                  <a:prstClr val="black"/>
                </a:solidFill>
              </a:rPr>
              <a:t>	</a:t>
            </a:r>
            <a:endParaRPr lang="cs-CZ" sz="2800" dirty="0" smtClean="0">
              <a:solidFill>
                <a:srgbClr val="1F497D"/>
              </a:solidFill>
            </a:endParaRPr>
          </a:p>
          <a:p>
            <a:pPr>
              <a:spcBef>
                <a:spcPts val="600"/>
              </a:spcBef>
              <a:spcAft>
                <a:spcPts val="600"/>
              </a:spcAft>
            </a:pPr>
            <a:r>
              <a:rPr lang="cs-CZ" sz="2800" b="1" dirty="0" smtClean="0">
                <a:solidFill>
                  <a:prstClr val="black"/>
                </a:solidFill>
              </a:rPr>
              <a:t>	</a:t>
            </a:r>
            <a:endParaRPr lang="cs-CZ" sz="2800" dirty="0" smtClean="0">
              <a:solidFill>
                <a:prstClr val="black"/>
              </a:solidFill>
            </a:endParaRPr>
          </a:p>
        </p:txBody>
      </p:sp>
    </p:spTree>
    <p:extLst>
      <p:ext uri="{BB962C8B-B14F-4D97-AF65-F5344CB8AC3E}">
        <p14:creationId xmlns:p14="http://schemas.microsoft.com/office/powerpoint/2010/main" val="1544973862"/>
      </p:ext>
    </p:extLst>
  </p:cSld>
  <p:clrMapOvr>
    <a:masterClrMapping/>
  </p:clrMapOvr>
  <p:timing>
    <p:tnLst>
      <p:par>
        <p:cTn id="1" dur="indefinite" restart="never" nodeType="tmRoot"/>
      </p:par>
    </p:tnLst>
  </p:timing>
</p:sld>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Motiv sady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tiv sady Office">
      <a:majorFont>
        <a:latin typeface="Arial"/>
        <a:ea typeface=""/>
        <a:cs typeface=""/>
      </a:majorFont>
      <a:minorFont>
        <a:latin typeface="Arial"/>
        <a:ea typeface=""/>
        <a:cs typeface=""/>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Motiv sady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tiv sady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tiv sady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tiv sady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tiv sady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tiv sady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tiv sady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tiv sady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tiv sady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tiv sady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tiv sady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tiv sady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2853</TotalTime>
  <Words>344</Words>
  <Application>Microsoft Office PowerPoint</Application>
  <PresentationFormat>Předvádění na obrazovce (4:3)</PresentationFormat>
  <Paragraphs>67</Paragraphs>
  <Slides>13</Slides>
  <Notes>0</Notes>
  <HiddenSlides>0</HiddenSlides>
  <MMClips>0</MMClips>
  <ScaleCrop>false</ScaleCrop>
  <HeadingPairs>
    <vt:vector size="4" baseType="variant">
      <vt:variant>
        <vt:lpstr>Motiv</vt:lpstr>
      </vt:variant>
      <vt:variant>
        <vt:i4>2</vt:i4>
      </vt:variant>
      <vt:variant>
        <vt:lpstr>Nadpisy snímků</vt:lpstr>
      </vt:variant>
      <vt:variant>
        <vt:i4>13</vt:i4>
      </vt:variant>
    </vt:vector>
  </HeadingPairs>
  <TitlesOfParts>
    <vt:vector size="15" baseType="lpstr">
      <vt:lpstr>Motiv systému Office</vt:lpstr>
      <vt:lpstr>Motiv sady Office</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EU_12</dc:creator>
  <cp:lastModifiedBy>EU_12</cp:lastModifiedBy>
  <cp:revision>37</cp:revision>
  <dcterms:created xsi:type="dcterms:W3CDTF">2014-04-06T14:10:38Z</dcterms:created>
  <dcterms:modified xsi:type="dcterms:W3CDTF">2014-08-28T07:17:39Z</dcterms:modified>
</cp:coreProperties>
</file>