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7" r:id="rId3"/>
    <p:sldId id="258" r:id="rId4"/>
    <p:sldId id="260" r:id="rId5"/>
    <p:sldId id="261" r:id="rId6"/>
    <p:sldId id="263" r:id="rId7"/>
    <p:sldId id="264" r:id="rId8"/>
    <p:sldId id="265" r:id="rId9"/>
    <p:sldId id="266" r:id="rId10"/>
  </p:sldIdLst>
  <p:sldSz cx="9144000" cy="6858000" type="screen4x3"/>
  <p:notesSz cx="6858000" cy="9144000"/>
  <p:defaultTextStyle>
    <a:defPPr>
      <a:defRPr lang="cs-CZ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cs-CZ" smtClean="0"/>
              <a:t>Kliknutím lze upravit styl předlohy.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256623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6216427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0927936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Podnadpis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cs-CZ" smtClean="0"/>
              <a:t>Klepnutím lze upravit styl předlohy podnadpisů.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D286AB-D78E-4072-81EA-AB8E692EDF79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1300782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DE3B35-8E17-44F4-8CB6-6A86E416E54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455620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178001-727F-41F8-9580-E1F848C48DC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8004733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2A3FCD-8911-4877-8D72-9398C117C481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0641119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47C87CD-C8DB-4712-898E-DCC5F234DBB0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90980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D52A53E-80CD-4908-B247-B40BAD68017F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970972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74BB763-9966-49DF-88DA-E5A4745DAB0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736420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A9B478-80F4-47A0-A005-9F630F7F772A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7309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81091143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cs-CZ" noProof="0" smtClean="0"/>
              <a:t>Klepnutím na ikonu přidáte obrázek.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Klepnutím lze upravit styly předlohy textu.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982A38D-A0C1-4819-9290-EF293F96FD7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6617299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D37B8D-57B5-40F5-86BA-98AFFAA7FF64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3973333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cs-CZ" smtClean="0"/>
              <a:t>Klepnutím lze upravit styl předlohy nadpisů.</a:t>
            </a:r>
            <a:endParaRPr lang="cs-CZ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31BE92E-2DDB-4A83-9D50-D39B567A099B}" type="slidenum">
              <a:rPr lang="cs-CZ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435026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31573212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4103838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5" name="Zástupný symbol pro tex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384095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7477382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126059680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2678449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cs-CZ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cs-CZ" smtClean="0"/>
              <a:t>Kliknutím lze upravit styly předlohy textu.</a:t>
            </a:r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cs-CZ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2194826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nadpis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cs-CZ" smtClean="0"/>
              <a:t>Kliknutím lze upravit styl.</a:t>
            </a:r>
            <a:endParaRPr lang="cs-CZ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cs-CZ" smtClean="0"/>
              <a:t>Kliknutím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  <a:endParaRPr lang="cs-CZ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E4BF2B6-5E40-4E26-8406-6026C73AE723}" type="datetimeFigureOut">
              <a:rPr lang="cs-CZ" smtClean="0"/>
              <a:t>28. 8. 2014</a:t>
            </a:fld>
            <a:endParaRPr lang="cs-CZ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cs-CZ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383F9C-30A5-44B6-9598-FD6E769E8293}" type="slidenum">
              <a:rPr lang="cs-CZ" smtClean="0"/>
              <a:t>‹#›</a:t>
            </a:fld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23913352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 předlohy nadpisů.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cs-CZ" smtClean="0"/>
              <a:t>Klepnutím lze upravit styly předlohy textu.</a:t>
            </a:r>
          </a:p>
          <a:p>
            <a:pPr lvl="1"/>
            <a:r>
              <a:rPr lang="cs-CZ" smtClean="0"/>
              <a:t>Druhá úroveň</a:t>
            </a:r>
          </a:p>
          <a:p>
            <a:pPr lvl="2"/>
            <a:r>
              <a:rPr lang="cs-CZ" smtClean="0"/>
              <a:t>Třetí úroveň</a:t>
            </a:r>
          </a:p>
          <a:p>
            <a:pPr lvl="3"/>
            <a:r>
              <a:rPr lang="cs-CZ" smtClean="0"/>
              <a:t>Čtvrtá úroveň</a:t>
            </a:r>
          </a:p>
          <a:p>
            <a:pPr lvl="4"/>
            <a:r>
              <a:rPr lang="cs-CZ" smtClean="0"/>
              <a:t>Pátá úroveň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endParaRPr lang="cs-CZ">
              <a:solidFill>
                <a:srgbClr val="000000"/>
              </a:solidFill>
            </a:endParaRP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400" smtClean="0">
                <a:cs typeface="+mn-cs"/>
              </a:defRPr>
            </a:lvl1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596B2CB-0DA5-4421-81F8-531D473D3C97}" type="slidenum">
              <a:rPr lang="cs-CZ">
                <a:solidFill>
                  <a:srgbClr val="000000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‹#›</a:t>
            </a:fld>
            <a:endParaRPr lang="cs-CZ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5103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cs-CZ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73" name="Obrázek 4" descr="OPVK_hor_zakladni_logolink_CMYK_cz.tif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3400" y="304800"/>
            <a:ext cx="8020050" cy="175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515" name="Group 46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97756763"/>
              </p:ext>
            </p:extLst>
          </p:nvPr>
        </p:nvGraphicFramePr>
        <p:xfrm>
          <a:off x="533400" y="2209800"/>
          <a:ext cx="8001000" cy="3735391"/>
        </p:xfrm>
        <a:graphic>
          <a:graphicData uri="http://schemas.openxmlformats.org/drawingml/2006/table">
            <a:tbl>
              <a:tblPr/>
              <a:tblGrid>
                <a:gridCol w="2535238"/>
                <a:gridCol w="5465762"/>
              </a:tblGrid>
              <a:tr h="4572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ŠKOLA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Střední škola elektrotechnická, Ostrava, Na Jízdárně 30, p. o.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PROJEKTU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CZ.1.07/1.5.00/34.0965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ČÍSLO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VY_32_INOVACE_297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NÁZEV VM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Optika/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Jednovláknové </a:t>
                      </a: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kabely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AUTOR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Tomáš Nevřela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DATUM VYTVOŘENÍ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Leden 2014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ROČNÍK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3. a 4. ročník maturitního oboru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83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VZDĚLÁVACÍ OBLAST/</a:t>
                      </a:r>
                      <a:b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</a:br>
                      <a:r>
                        <a:rPr kumimoji="0" lang="cs-CZ" sz="1400" b="1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ea typeface="Tahoma" pitchFamily="34" charset="0"/>
                          <a:cs typeface="Times New Roman" pitchFamily="18" charset="0"/>
                        </a:rPr>
                        <a:t>KLÍČOVÁ SLOVA</a:t>
                      </a: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cs-CZ" sz="14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ODBORNÝ VÝCVIK –  optické vlákno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, </a:t>
                      </a:r>
                      <a:r>
                        <a:rPr kumimoji="0" lang="cs-CZ" sz="14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jednovláknový  kabel</a:t>
                      </a:r>
                      <a:endParaRPr kumimoji="0" lang="cs-CZ" sz="1400" b="0" i="0" u="none" strike="noStrike" cap="none" normalizeH="0" baseline="0" dirty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marL="90000" marR="90000" marT="18000" marB="18000" anchor="ctr" horzOverflow="overflow">
                    <a:lnL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512" name="Text Box 464"/>
          <p:cNvSpPr txBox="1">
            <a:spLocks noChangeArrowheads="1"/>
          </p:cNvSpPr>
          <p:nvPr/>
        </p:nvSpPr>
        <p:spPr bwMode="auto">
          <a:xfrm>
            <a:off x="533400" y="6172200"/>
            <a:ext cx="80010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/>
            <a:r>
              <a:rPr lang="cs-CZ" b="1" dirty="0">
                <a:latin typeface="Times New Roman" pitchFamily="18" charset="0"/>
                <a:cs typeface="Times New Roman" pitchFamily="18" charset="0"/>
              </a:rPr>
              <a:t>Autor prohlašuje, že řádně uvedl všechny použité zdroje.</a:t>
            </a:r>
            <a:br>
              <a:rPr lang="cs-CZ" b="1" dirty="0">
                <a:latin typeface="Times New Roman" pitchFamily="18" charset="0"/>
                <a:cs typeface="Times New Roman" pitchFamily="18" charset="0"/>
              </a:rPr>
            </a:br>
            <a:r>
              <a:rPr lang="cs-CZ" b="1" dirty="0">
                <a:latin typeface="Times New Roman" pitchFamily="18" charset="0"/>
                <a:cs typeface="Times New Roman" pitchFamily="18" charset="0"/>
              </a:rPr>
              <a:t>Pokud není uvedeno jinak, použitý materiál je z vlastních zdrojů autora.</a:t>
            </a:r>
          </a:p>
        </p:txBody>
      </p:sp>
    </p:spTree>
    <p:extLst>
      <p:ext uri="{BB962C8B-B14F-4D97-AF65-F5344CB8AC3E}">
        <p14:creationId xmlns:p14="http://schemas.microsoft.com/office/powerpoint/2010/main" val="2720261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1"/>
          <p:cNvSpPr>
            <a:spLocks noChangeArrowheads="1"/>
          </p:cNvSpPr>
          <p:nvPr/>
        </p:nvSpPr>
        <p:spPr bwMode="auto">
          <a:xfrm>
            <a:off x="304800" y="123983"/>
            <a:ext cx="85344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ANOTACE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 smtClean="0">
                <a:latin typeface="Times New Roman" pitchFamily="18" charset="0"/>
                <a:ea typeface="Calibri" pitchFamily="34" charset="0"/>
              </a:rPr>
              <a:t>Učební materiál vysvětluje co je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to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jednovláknový kabel, seznamuje se skladbou kabelu.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  <p:sp>
        <p:nvSpPr>
          <p:cNvPr id="3075" name="Rectangle 2"/>
          <p:cNvSpPr>
            <a:spLocks noChangeArrowheads="1"/>
          </p:cNvSpPr>
          <p:nvPr/>
        </p:nvSpPr>
        <p:spPr bwMode="auto">
          <a:xfrm>
            <a:off x="304800" y="3189445"/>
            <a:ext cx="8305800" cy="1668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METODICKÝ POKYN</a:t>
            </a:r>
          </a:p>
          <a:p>
            <a:pPr>
              <a:lnSpc>
                <a:spcPct val="110000"/>
              </a:lnSpc>
              <a:spcBef>
                <a:spcPts val="1200"/>
              </a:spcBef>
            </a:pPr>
            <a:r>
              <a:rPr lang="cs-CZ" sz="2000" dirty="0">
                <a:latin typeface="Times New Roman" pitchFamily="18" charset="0"/>
                <a:ea typeface="Calibri" pitchFamily="34" charset="0"/>
              </a:rPr>
              <a:t>Ve cvičení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žáci </a:t>
            </a:r>
            <a:r>
              <a:rPr lang="cs-CZ" sz="2000" smtClean="0">
                <a:latin typeface="Times New Roman" pitchFamily="18" charset="0"/>
                <a:ea typeface="Calibri" pitchFamily="34" charset="0"/>
              </a:rPr>
              <a:t>doplňují popis struktury kabelu na obrázku, po kliknutí se zobrazí správný popis.</a:t>
            </a:r>
            <a:endParaRPr lang="cs-CZ" sz="2000" dirty="0">
              <a:latin typeface="Times New Roman" pitchFamily="18" charset="0"/>
              <a:ea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30117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err="1" smtClean="0"/>
              <a:t>Jednovláknové</a:t>
            </a:r>
            <a:r>
              <a:rPr lang="cs-CZ" sz="2800" dirty="0" smtClean="0"/>
              <a:t> optické kabely se používají pro přenos na kratší vzdálenosti. Nazývají se také kabely simplex. Podle přání zákazníků je možné je vyrábět z různých typů optických vláken a v různých délkách.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3573016"/>
            <a:ext cx="6912905" cy="29694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393834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pic>
        <p:nvPicPr>
          <p:cNvPr id="6" name="Obrázek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9241" y="1628800"/>
            <a:ext cx="7321718" cy="36724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021781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Jednovláknové</a:t>
            </a:r>
            <a:r>
              <a:rPr lang="cs-CZ" sz="44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/>
              <a:t>Povrch kabelu je tvořen pláštěm např. z PVC, kevlar, může být jednoduchý či dvojitý a chráněn kovovým povlakem.</a:t>
            </a:r>
          </a:p>
        </p:txBody>
      </p:sp>
      <p:pic>
        <p:nvPicPr>
          <p:cNvPr id="5" name="Obrázek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8677" y="2708920"/>
            <a:ext cx="3762846" cy="37628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75602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Jednovláknové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b="1" dirty="0" smtClean="0">
                <a:solidFill>
                  <a:prstClr val="black"/>
                </a:solidFill>
              </a:rPr>
              <a:t>Cvičení: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Na obrázku doplň názvy jednotlivých částí kabelu:</a:t>
            </a:r>
          </a:p>
        </p:txBody>
      </p:sp>
      <p:pic>
        <p:nvPicPr>
          <p:cNvPr id="2" name="Obrázek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0615" y="3356992"/>
            <a:ext cx="6418970" cy="27572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30701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extovéPole 1"/>
          <p:cNvSpPr txBox="1">
            <a:spLocks noChangeArrowheads="1"/>
          </p:cNvSpPr>
          <p:nvPr/>
        </p:nvSpPr>
        <p:spPr bwMode="auto">
          <a:xfrm>
            <a:off x="304800" y="381000"/>
            <a:ext cx="8610600" cy="7998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err="1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Jednovláknové</a:t>
            </a: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kabely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TextovéPole 2"/>
          <p:cNvSpPr txBox="1"/>
          <p:nvPr/>
        </p:nvSpPr>
        <p:spPr>
          <a:xfrm>
            <a:off x="304800" y="1524000"/>
            <a:ext cx="86106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Bef>
                <a:spcPts val="600"/>
              </a:spcBef>
              <a:spcAft>
                <a:spcPts val="600"/>
              </a:spcAft>
            </a:pPr>
            <a:r>
              <a:rPr lang="cs-CZ" sz="2800" dirty="0" smtClean="0">
                <a:solidFill>
                  <a:prstClr val="black"/>
                </a:solidFill>
              </a:rPr>
              <a:t>Řešení:</a:t>
            </a:r>
          </a:p>
          <a:p>
            <a:pPr marL="514350" indent="-514350">
              <a:spcBef>
                <a:spcPts val="600"/>
              </a:spcBef>
              <a:spcAft>
                <a:spcPts val="600"/>
              </a:spcAft>
              <a:buFont typeface="+mj-lt"/>
              <a:buAutoNum type="arabicPeriod"/>
            </a:pPr>
            <a:r>
              <a:rPr lang="cs-CZ" sz="2800" dirty="0" smtClean="0">
                <a:solidFill>
                  <a:prstClr val="black"/>
                </a:solidFill>
              </a:rPr>
              <a:t>Na obrázku doplň názvy jednotlivých částí kabelu: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10523" y="3346374"/>
            <a:ext cx="6399153" cy="27487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0933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ovéPole 3"/>
          <p:cNvSpPr txBox="1">
            <a:spLocks noChangeArrowheads="1"/>
          </p:cNvSpPr>
          <p:nvPr/>
        </p:nvSpPr>
        <p:spPr bwMode="auto">
          <a:xfrm>
            <a:off x="304800" y="281029"/>
            <a:ext cx="8610600" cy="779381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 anchor="ctr">
            <a:spAutoFit/>
          </a:bodyPr>
          <a:lstStyle/>
          <a:p>
            <a:pPr algn="ctr" eaLnBrk="0" hangingPunct="0">
              <a:lnSpc>
                <a:spcPct val="110000"/>
              </a:lnSpc>
              <a:spcBef>
                <a:spcPts val="1200"/>
              </a:spcBef>
            </a:pPr>
            <a:r>
              <a:rPr lang="cs-CZ" sz="4400" b="1" dirty="0" smtClean="0">
                <a:solidFill>
                  <a:srgbClr val="C0504D">
                    <a:lumMod val="50000"/>
                  </a:srgb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Seznam použitých zdrojů</a:t>
            </a:r>
            <a:endParaRPr lang="cs-CZ" sz="4400" b="1" dirty="0">
              <a:solidFill>
                <a:srgbClr val="C0504D">
                  <a:lumMod val="50000"/>
                </a:srgb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7411" name="Text Box 3"/>
          <p:cNvSpPr txBox="1">
            <a:spLocks noChangeArrowheads="1"/>
          </p:cNvSpPr>
          <p:nvPr/>
        </p:nvSpPr>
        <p:spPr bwMode="auto">
          <a:xfrm>
            <a:off x="685800" y="1371600"/>
            <a:ext cx="8001000" cy="36009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DOLEČEK, Jaroslav. </a:t>
            </a:r>
            <a:r>
              <a:rPr lang="cs-CZ" sz="2000" i="1" dirty="0">
                <a:solidFill>
                  <a:srgbClr val="000000"/>
                </a:solidFill>
              </a:rPr>
              <a:t>Moderní učebnice elektroniky</a:t>
            </a:r>
            <a:r>
              <a:rPr lang="cs-CZ" sz="2000" dirty="0">
                <a:solidFill>
                  <a:srgbClr val="000000"/>
                </a:solidFill>
              </a:rPr>
              <a:t>. Praha: BEN - technická literatura, 154 s. ISBN 80-730-0184-5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WILFERT, Otakar. </a:t>
            </a:r>
            <a:r>
              <a:rPr lang="cs-CZ" sz="2000" i="1" dirty="0">
                <a:solidFill>
                  <a:srgbClr val="000000"/>
                </a:solidFill>
              </a:rPr>
              <a:t>Optoelektronika I</a:t>
            </a:r>
            <a:r>
              <a:rPr lang="cs-CZ" sz="2000" dirty="0">
                <a:solidFill>
                  <a:srgbClr val="000000"/>
                </a:solidFill>
              </a:rPr>
              <a:t>. 1. vyd. Brno: PC-DIR, 135 s. ISBN 80-214-0551-1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v telekomunikacích</a:t>
            </a:r>
            <a:r>
              <a:rPr lang="cs-CZ" sz="2000" dirty="0">
                <a:solidFill>
                  <a:srgbClr val="000000"/>
                </a:solidFill>
              </a:rPr>
              <a:t>. 3. vyd. Brno: VUT, 133 s. ISBN 80-214-0011-0</a:t>
            </a:r>
            <a:r>
              <a:rPr lang="cs-CZ" sz="2000" dirty="0" smtClean="0">
                <a:solidFill>
                  <a:srgbClr val="000000"/>
                </a:solidFill>
              </a:rPr>
              <a:t>.</a:t>
            </a:r>
          </a:p>
          <a:p>
            <a:pPr marL="342900" indent="-342900" fontAlgn="base">
              <a:lnSpc>
                <a:spcPct val="110000"/>
              </a:lnSpc>
              <a:spcBef>
                <a:spcPct val="50000"/>
              </a:spcBef>
              <a:spcAft>
                <a:spcPct val="0"/>
              </a:spcAft>
              <a:buFont typeface="Times New Roman" pitchFamily="18" charset="0"/>
              <a:buChar char="•"/>
            </a:pPr>
            <a:r>
              <a:rPr lang="cs-CZ" sz="2000" dirty="0">
                <a:solidFill>
                  <a:srgbClr val="000000"/>
                </a:solidFill>
              </a:rPr>
              <a:t>FILKA, Miloslav. </a:t>
            </a:r>
            <a:r>
              <a:rPr lang="cs-CZ" sz="2000" i="1" dirty="0">
                <a:solidFill>
                  <a:srgbClr val="000000"/>
                </a:solidFill>
              </a:rPr>
              <a:t>Optoelektronika pro telekomunikace a informatiku</a:t>
            </a:r>
            <a:r>
              <a:rPr lang="cs-CZ" sz="2000" dirty="0">
                <a:solidFill>
                  <a:srgbClr val="000000"/>
                </a:solidFill>
              </a:rPr>
              <a:t>. Vyd. 1. Brno: Miloslav Filka, 369 s. ISBN 978-80-86785-14-1.</a:t>
            </a:r>
            <a:endParaRPr lang="cs-CZ" sz="2000" dirty="0" smtClean="0">
              <a:solidFill>
                <a:srgbClr val="000000"/>
              </a:solidFill>
              <a:cs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66403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Motiv systému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Motiv sady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Motiv sady Offic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tiv sady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tiv sady Offic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tiv sady Offic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1057</TotalTime>
  <Words>189</Words>
  <Application>Microsoft Office PowerPoint</Application>
  <PresentationFormat>Předvádění na obrazovce (4:3)</PresentationFormat>
  <Paragraphs>37</Paragraphs>
  <Slides>8</Slides>
  <Notes>0</Notes>
  <HiddenSlides>0</HiddenSlides>
  <MMClips>0</MMClips>
  <ScaleCrop>false</ScaleCrop>
  <HeadingPairs>
    <vt:vector size="4" baseType="variant">
      <vt:variant>
        <vt:lpstr>Motiv</vt:lpstr>
      </vt:variant>
      <vt:variant>
        <vt:i4>2</vt:i4>
      </vt:variant>
      <vt:variant>
        <vt:lpstr>Nadpisy snímků</vt:lpstr>
      </vt:variant>
      <vt:variant>
        <vt:i4>8</vt:i4>
      </vt:variant>
    </vt:vector>
  </HeadingPairs>
  <TitlesOfParts>
    <vt:vector size="10" baseType="lpstr">
      <vt:lpstr>Motiv systému Office</vt:lpstr>
      <vt:lpstr>Motiv sady Office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  <vt:lpstr>Prezentace aplikace PowerPoint</vt:lpstr>
    </vt:vector>
  </TitlesOfParts>
  <Company>HP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Prezentace aplikace PowerPoint</dc:title>
  <dc:creator>EU_12</dc:creator>
  <cp:lastModifiedBy>EU_12</cp:lastModifiedBy>
  <cp:revision>63</cp:revision>
  <dcterms:created xsi:type="dcterms:W3CDTF">2014-04-06T14:10:38Z</dcterms:created>
  <dcterms:modified xsi:type="dcterms:W3CDTF">2014-08-28T09:26:08Z</dcterms:modified>
</cp:coreProperties>
</file>