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84" r:id="rId5"/>
    <p:sldId id="285" r:id="rId6"/>
    <p:sldId id="287" r:id="rId7"/>
    <p:sldId id="288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85648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přísudková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přísudek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přísudkovou.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větami.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76200" y="381000"/>
            <a:ext cx="8991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PŘÍSUDKOVOU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Nahrazuje jmennou část </a:t>
            </a:r>
            <a:r>
              <a:rPr lang="cs-CZ" sz="2800" b="1" dirty="0" smtClean="0">
                <a:solidFill>
                  <a:srgbClr val="0070C0"/>
                </a:solidFill>
              </a:rPr>
              <a:t>přísudku jmenného se sponou</a:t>
            </a:r>
            <a:r>
              <a:rPr lang="cs-CZ" sz="2800" dirty="0" smtClean="0"/>
              <a:t> věty řídící.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352800"/>
            <a:ext cx="8763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uvozovací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zájmena </a:t>
            </a:r>
            <a:r>
              <a:rPr lang="cs-CZ" sz="2800" dirty="0" smtClean="0"/>
              <a:t>– jaká, jaký;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příslovce </a:t>
            </a:r>
            <a:r>
              <a:rPr lang="cs-CZ" sz="2800" dirty="0"/>
              <a:t>–</a:t>
            </a:r>
            <a:r>
              <a:rPr lang="cs-CZ" sz="2800" dirty="0" smtClean="0"/>
              <a:t> jak, jako;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</a:t>
            </a:r>
            <a:r>
              <a:rPr lang="cs-CZ" sz="2800" dirty="0" smtClean="0"/>
              <a:t>– aby.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28600" y="588818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 </a:t>
            </a:r>
            <a:r>
              <a:rPr lang="cs-CZ" sz="2800" i="1" dirty="0" smtClean="0"/>
              <a:t>Větou řídící se můžeme zeptat na větu vedlejší.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Byla stále taková, jakou jsme ji znali.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188545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126200" y="2662253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Byla stále taková, </a:t>
            </a:r>
            <a:r>
              <a:rPr lang="cs-CZ" sz="2800" dirty="0">
                <a:solidFill>
                  <a:srgbClr val="7030A0"/>
                </a:solidFill>
              </a:rPr>
              <a:t>jakou </a:t>
            </a:r>
            <a:r>
              <a:rPr lang="cs-CZ" sz="2800" dirty="0"/>
              <a:t>jsme ji znali.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VV PŘÍSUDKOVOU - příklady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3832744" y="4444200"/>
            <a:ext cx="20346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jakou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2241490" y="3886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3285490" y="4165200"/>
            <a:ext cx="1564582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28600" y="541113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</a:t>
            </a:r>
            <a:br>
              <a:rPr lang="cs-CZ" sz="2800" b="1" dirty="0" smtClean="0"/>
            </a:br>
            <a:r>
              <a:rPr lang="cs-CZ" sz="2800" b="1" i="1" dirty="0" smtClean="0"/>
              <a:t>Otázka: </a:t>
            </a:r>
            <a:r>
              <a:rPr lang="cs-CZ" sz="2800" i="1" dirty="0" smtClean="0"/>
              <a:t>Jaká byla stále?</a:t>
            </a:r>
            <a:br>
              <a:rPr lang="cs-CZ" sz="2800" i="1" dirty="0" smtClean="0"/>
            </a:br>
            <a:r>
              <a:rPr lang="cs-CZ" sz="2800" b="1" i="1" dirty="0" smtClean="0"/>
              <a:t>Odpověď: </a:t>
            </a:r>
            <a:r>
              <a:rPr lang="cs-CZ" sz="2800" i="1" dirty="0" smtClean="0"/>
              <a:t>Jakou jsme ji znali. (stejná)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Venku je, jako by se čerti ženili.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49672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657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Venku je, </a:t>
            </a:r>
            <a:r>
              <a:rPr lang="cs-CZ" sz="2800" dirty="0">
                <a:solidFill>
                  <a:srgbClr val="7030A0"/>
                </a:solidFill>
              </a:rPr>
              <a:t>jako</a:t>
            </a:r>
            <a:r>
              <a:rPr lang="cs-CZ" sz="2800" dirty="0"/>
              <a:t> by se čerti ženili.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PŘÍSUDKOVOU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8238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jako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5492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49672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657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On není takový, aby na </a:t>
            </a:r>
            <a:r>
              <a:rPr lang="cs-CZ" sz="2800" dirty="0" smtClean="0"/>
              <a:t>mě </a:t>
            </a:r>
            <a:r>
              <a:rPr lang="cs-CZ" sz="2800" dirty="0" smtClean="0"/>
              <a:t>zapomněl.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49672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657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On není takový, </a:t>
            </a:r>
            <a:r>
              <a:rPr lang="cs-CZ" sz="2800" dirty="0">
                <a:solidFill>
                  <a:srgbClr val="7030A0"/>
                </a:solidFill>
              </a:rPr>
              <a:t>aby</a:t>
            </a:r>
            <a:r>
              <a:rPr lang="cs-CZ" sz="2800" dirty="0"/>
              <a:t> na </a:t>
            </a:r>
            <a:r>
              <a:rPr lang="cs-CZ" sz="2800" dirty="0" smtClean="0"/>
              <a:t>mě </a:t>
            </a:r>
            <a:r>
              <a:rPr lang="cs-CZ" sz="2800" dirty="0"/>
              <a:t>zapomněl.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PŘÍSUDKOVOU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8238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aby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5492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49672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657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5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přísudková zastupuje jmennou část přísudku jmenného se sponou věty řídící. 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MAŠKOVÁ, Drahuše. </a:t>
            </a:r>
            <a:r>
              <a:rPr lang="cs-CZ" sz="2000" i="1" dirty="0"/>
              <a:t>Český jazyk: testové úlohy</a:t>
            </a:r>
            <a:r>
              <a:rPr lang="cs-CZ" sz="2000" dirty="0"/>
              <a:t>. 1. vyd. Třebíč: Vyuka.cz, 2009, 191 s. Maturita (Petra </a:t>
            </a:r>
            <a:r>
              <a:rPr lang="cs-CZ" sz="2000" dirty="0" err="1"/>
              <a:t>Velanová</a:t>
            </a:r>
            <a:r>
              <a:rPr lang="cs-CZ" sz="2000" dirty="0"/>
              <a:t>). </a:t>
            </a:r>
            <a:r>
              <a:rPr lang="cs-CZ" sz="2000"/>
              <a:t>ISBN 978-80-86873-12-1.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</TotalTime>
  <Words>393</Words>
  <Application>Microsoft Office PowerPoint</Application>
  <PresentationFormat>Předvádění na obrazovce (4:3)</PresentationFormat>
  <Paragraphs>63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205</cp:revision>
  <cp:lastPrinted>1601-01-01T00:00:00Z</cp:lastPrinted>
  <dcterms:created xsi:type="dcterms:W3CDTF">2013-06-25T23:31:44Z</dcterms:created>
  <dcterms:modified xsi:type="dcterms:W3CDTF">2013-12-19T11:02:38Z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