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84" r:id="rId5"/>
    <p:sldId id="282" r:id="rId6"/>
    <p:sldId id="283" r:id="rId7"/>
    <p:sldId id="269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24214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VY_32_INOVACE_126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souřadné stupňovací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parataxe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vysvětluje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souřadné souvětí stupňovací.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zkoušejí z nabízených vět vytvořit souvětí souřadné s poměrem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stupňovacím,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různá možná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obsahuje nejméně dvě věty hlavní, které na sobě mluvnicky nezávisí a jsou ve vzájemném vztahu parataxe (přiřazování),</a:t>
            </a:r>
            <a:br>
              <a:rPr lang="cs-CZ" sz="2800" dirty="0" smtClean="0"/>
            </a:br>
            <a:r>
              <a:rPr lang="cs-CZ" sz="2800" dirty="0" smtClean="0"/>
              <a:t> a neomezený počet vět vedlejších.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973861"/>
              </p:ext>
            </p:extLst>
          </p:nvPr>
        </p:nvGraphicFramePr>
        <p:xfrm>
          <a:off x="1600200" y="3505200"/>
          <a:ext cx="6019800" cy="316774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5940"/>
                <a:gridCol w="4213860"/>
              </a:tblGrid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ZNAČKA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POMĚR</a:t>
                      </a:r>
                      <a:endParaRPr lang="cs-CZ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stupňovací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X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odporovací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 smtClean="0"/>
                        <a:t>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vylučovací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příčinný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důsledkový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Pravoúhlá spojnice 4"/>
          <p:cNvCxnSpPr>
            <a:cxnSpLocks noChangeAspect="1"/>
          </p:cNvCxnSpPr>
          <p:nvPr/>
        </p:nvCxnSpPr>
        <p:spPr bwMode="auto">
          <a:xfrm rot="5400000" flipH="1" flipV="1">
            <a:off x="2362200" y="453909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366184"/>
            <a:ext cx="345470" cy="2286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0000" y="5923039"/>
            <a:ext cx="345470" cy="22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STUPŇOVACÍ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nejméně dvě věty hlavní, přičemž druhá věta je závažnější, zesiluje obsah věty první.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8100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spojovací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</a:t>
            </a:r>
            <a:r>
              <a:rPr lang="cs-CZ" sz="2800" dirty="0" smtClean="0"/>
              <a:t> – ba, i, dokonce, ba i, ba ani;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dvojité spojovací výrazy</a:t>
            </a:r>
            <a:r>
              <a:rPr lang="cs-CZ" sz="2800" dirty="0" smtClean="0"/>
              <a:t> – nejen - ale i, </a:t>
            </a:r>
            <a:br>
              <a:rPr lang="cs-CZ" sz="2800" dirty="0" smtClean="0"/>
            </a:br>
            <a:r>
              <a:rPr lang="cs-CZ" sz="2800" dirty="0" smtClean="0"/>
              <a:t>nejen - nýbrž i.</a:t>
            </a:r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STUPŇOVACÍ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Bolelo ji v krku, dokonce měla zvýšenou teplotu.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3716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48768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2982191" y="2380288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Sestra nejen pomáhala v práci, ale i povzbuzovala ostatní.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828818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70104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3731782" y="4480155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Bolelo ji v krku, </a:t>
            </a:r>
            <a:r>
              <a:rPr lang="cs-CZ" sz="2800" b="1" dirty="0">
                <a:solidFill>
                  <a:srgbClr val="7030A0"/>
                </a:solidFill>
              </a:rPr>
              <a:t>dokonce</a:t>
            </a:r>
            <a:r>
              <a:rPr lang="cs-CZ" sz="2800" dirty="0"/>
              <a:t> měla zvýšenou teplotu.</a:t>
            </a:r>
            <a:endParaRPr lang="cs-CZ" sz="2800" b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88000" y="5443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Sestra </a:t>
            </a:r>
            <a:r>
              <a:rPr lang="cs-CZ" sz="2800" b="1" dirty="0">
                <a:solidFill>
                  <a:srgbClr val="7030A0"/>
                </a:solidFill>
              </a:rPr>
              <a:t>nejen</a:t>
            </a:r>
            <a:r>
              <a:rPr lang="cs-CZ" sz="2800" dirty="0"/>
              <a:t> pomáhala v práci, </a:t>
            </a:r>
            <a:r>
              <a:rPr lang="cs-CZ" sz="2800" b="1" dirty="0">
                <a:solidFill>
                  <a:srgbClr val="7030A0"/>
                </a:solidFill>
              </a:rPr>
              <a:t>ale i</a:t>
            </a:r>
            <a:r>
              <a:rPr lang="cs-CZ" sz="2800" dirty="0"/>
              <a:t> povzbuzovala ostatní.</a:t>
            </a:r>
            <a:endParaRPr lang="cs-CZ" sz="2800" b="1" dirty="0"/>
          </a:p>
        </p:txBody>
      </p:sp>
      <p:cxnSp>
        <p:nvCxnSpPr>
          <p:cNvPr id="3" name="Pravoúhlá spojnice 2"/>
          <p:cNvCxnSpPr>
            <a:cxnSpLocks noChangeAspect="1"/>
          </p:cNvCxnSpPr>
          <p:nvPr/>
        </p:nvCxnSpPr>
        <p:spPr bwMode="auto">
          <a:xfrm rot="5400000" flipH="1" flipV="1">
            <a:off x="3671168" y="2846003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Pravoúhlá spojnice 17"/>
          <p:cNvCxnSpPr>
            <a:cxnSpLocks noChangeAspect="1"/>
          </p:cNvCxnSpPr>
          <p:nvPr/>
        </p:nvCxnSpPr>
        <p:spPr bwMode="auto">
          <a:xfrm rot="5400000" flipH="1" flipV="1">
            <a:off x="4284669" y="500337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425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5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5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4" grpId="0"/>
      <p:bldP spid="25" grpId="0"/>
      <p:bldP spid="25" grpId="1"/>
      <p:bldP spid="28" grpId="0" animBg="1"/>
      <p:bldP spid="30" grpId="0" animBg="1"/>
      <p:bldP spid="33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STUPŇOVACÍ -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stupňovací: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Jágr střílel góly.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Jágr povzbuzoval ostatní.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Jágr nejen střílel góly, ale i povzbuzoval ostatní.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Jágr nejen povzbuzoval ostatní, ale i střílel góly.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Jágr střílel góly, ba i povzbuzoval ostatní.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Jágr střílel góly, dokonce povzbuzoval ostatní. …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s poměrem stupňovacím vzniká spojením </a:t>
            </a:r>
            <a:r>
              <a:rPr lang="cs-CZ" sz="2800" smtClean="0"/>
              <a:t>dvou hlavních vět, </a:t>
            </a:r>
            <a:r>
              <a:rPr lang="cs-CZ" sz="2800" dirty="0" smtClean="0"/>
              <a:t>přičemž je druhá věta nejen obsahově, ale i významově závažnější než věta první.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STYBLÍK, Vlastimil a Marie ČECHOVÁ. </a:t>
            </a:r>
            <a:r>
              <a:rPr lang="cs-CZ" sz="2000" i="1" dirty="0"/>
              <a:t>Mluvnická a slohová cvičení: k Stručné mluvnici české</a:t>
            </a:r>
            <a:r>
              <a:rPr lang="cs-CZ" sz="2000" dirty="0"/>
              <a:t>. Praha: Státní pedagogické nakladatelství, n. p., 1978, 218 s. Učebnice pro studium při zaměstnání. SNP 71-28-11.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</TotalTime>
  <Words>375</Words>
  <Application>Microsoft Office PowerPoint</Application>
  <PresentationFormat>Předvádění na obrazovce (4:3)</PresentationFormat>
  <Paragraphs>69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139</cp:revision>
  <cp:lastPrinted>1601-01-01T00:00:00Z</cp:lastPrinted>
  <dcterms:created xsi:type="dcterms:W3CDTF">2013-06-25T23:31:44Z</dcterms:created>
  <dcterms:modified xsi:type="dcterms:W3CDTF">2013-12-19T10:57:29Z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