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84" r:id="rId5"/>
    <p:sldId id="285" r:id="rId6"/>
    <p:sldId id="283" r:id="rId7"/>
    <p:sldId id="269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463723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VY_32_INOVACE_129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(syntax)/Souvětí souřadné příčinné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parataxe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vysvětluje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vzniká souřadné souvětí příčinné.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žáci zkoušejí z nabízených vět vytvořit souvětí souřadné s poměrem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příčinným,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různá možná řešení.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souřadné obsahuje nejméně dvě věty hlavní, které na sobě mluvnicky nezávisí a jsou ve vzájemném vztahu parataxe (přiřazování),</a:t>
            </a:r>
            <a:br>
              <a:rPr lang="cs-CZ" sz="2800" dirty="0" smtClean="0"/>
            </a:br>
            <a:r>
              <a:rPr lang="cs-CZ" sz="2800" dirty="0" smtClean="0"/>
              <a:t> a neomezený počet vět vedlejších.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973861"/>
              </p:ext>
            </p:extLst>
          </p:nvPr>
        </p:nvGraphicFramePr>
        <p:xfrm>
          <a:off x="1600200" y="3505200"/>
          <a:ext cx="6019800" cy="3167743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805940"/>
                <a:gridCol w="4213860"/>
              </a:tblGrid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ZNAČKA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POMĚR</a:t>
                      </a:r>
                      <a:endParaRPr lang="cs-CZ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slučovací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stupňovací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X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odporovací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dirty="0" smtClean="0"/>
                        <a:t>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vylučovací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příčinný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důsledkový</a:t>
                      </a:r>
                      <a:endParaRPr lang="cs-CZ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Pravoúhlá spojnice 4"/>
          <p:cNvCxnSpPr>
            <a:cxnSpLocks noChangeAspect="1"/>
          </p:cNvCxnSpPr>
          <p:nvPr/>
        </p:nvCxnSpPr>
        <p:spPr bwMode="auto">
          <a:xfrm rot="5400000" flipH="1" flipV="1">
            <a:off x="2362200" y="4539095"/>
            <a:ext cx="190500" cy="190500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0" y="6366184"/>
            <a:ext cx="345470" cy="22862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40000" y="5923039"/>
            <a:ext cx="345470" cy="228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PŘÍČINNÉ (důvodové)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44437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Obsahuje nejméně dvě věty hlavní, přičemž druhá věta v pořadí vyjadřuje příčinu (důvod), proč nastala věta první.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04800" y="3810000"/>
            <a:ext cx="876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Typické spojovací prostředky: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spojky</a:t>
            </a:r>
            <a:r>
              <a:rPr lang="cs-CZ" sz="2800" dirty="0"/>
              <a:t> </a:t>
            </a:r>
            <a:r>
              <a:rPr lang="cs-CZ" sz="2800" dirty="0" smtClean="0"/>
              <a:t>– neboť, vždyť, totiž.</a:t>
            </a:r>
            <a:endParaRPr lang="cs-CZ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0946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PŘÍČINNÉ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88000" y="322025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Karel mě neposlech, je totiž tvrdohlavý.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1304291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4953000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3038563" y="2156423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88000" y="544242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Požár se rychle šířil, neboť vál prudký vítr.</a:t>
            </a:r>
            <a:endParaRPr lang="cs-CZ" sz="2800" b="1" dirty="0" smtClean="0"/>
          </a:p>
        </p:txBody>
      </p:sp>
      <p:sp>
        <p:nvSpPr>
          <p:cNvPr id="28" name="Zaoblený obdélník 27"/>
          <p:cNvSpPr/>
          <p:nvPr/>
        </p:nvSpPr>
        <p:spPr bwMode="auto">
          <a:xfrm>
            <a:off x="702627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30" name="Zaoblený obdélník 29"/>
          <p:cNvSpPr/>
          <p:nvPr/>
        </p:nvSpPr>
        <p:spPr bwMode="auto">
          <a:xfrm>
            <a:off x="5334000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33" name="TextovéPole 32"/>
          <p:cNvSpPr txBox="1"/>
          <p:nvPr/>
        </p:nvSpPr>
        <p:spPr>
          <a:xfrm>
            <a:off x="2743923" y="4495800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222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Karel mě neposlech, je </a:t>
            </a:r>
            <a:r>
              <a:rPr lang="cs-CZ" sz="2800" b="1" dirty="0">
                <a:solidFill>
                  <a:srgbClr val="7030A0"/>
                </a:solidFill>
              </a:rPr>
              <a:t>totiž</a:t>
            </a:r>
            <a:r>
              <a:rPr lang="cs-CZ" sz="2800" dirty="0"/>
              <a:t> tvrdohlavý.</a:t>
            </a:r>
            <a:endParaRPr lang="cs-CZ" sz="28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88000" y="5443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Požár se rychle šířil, </a:t>
            </a:r>
            <a:r>
              <a:rPr lang="cs-CZ" sz="2800" b="1" dirty="0">
                <a:solidFill>
                  <a:srgbClr val="7030A0"/>
                </a:solidFill>
              </a:rPr>
              <a:t>neboť</a:t>
            </a:r>
            <a:r>
              <a:rPr lang="cs-CZ" sz="2800" dirty="0"/>
              <a:t> vál prudký </a:t>
            </a:r>
            <a:r>
              <a:rPr lang="cs-CZ" sz="2800" dirty="0" smtClean="0"/>
              <a:t>vítr</a:t>
            </a:r>
            <a:r>
              <a:rPr lang="cs-CZ" sz="2800" dirty="0"/>
              <a:t>.</a:t>
            </a:r>
            <a:endParaRPr lang="cs-CZ" sz="2800" b="1" dirty="0"/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986433" y="4934800"/>
            <a:ext cx="690940" cy="45724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88274" y="2712633"/>
            <a:ext cx="690940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02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7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250"/>
                            </p:stCondLst>
                            <p:childTnLst>
                              <p:par>
                                <p:cTn id="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25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24" grpId="0"/>
      <p:bldP spid="25" grpId="0"/>
      <p:bldP spid="25" grpId="1"/>
      <p:bldP spid="28" grpId="0" animBg="1"/>
      <p:bldP spid="30" grpId="0" animBg="1"/>
      <p:bldP spid="33" grpId="0"/>
      <p:bldP spid="34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PŘÍČINNÉ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0946" y="22098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Vytvořte souvětí souřadné – poměr příčinný: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273302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V1: U zkoušky musím uspět.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V2: Důkladně jsem se připravoval.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290946" y="3854871"/>
            <a:ext cx="847205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Řešení: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U zkoušky musím </a:t>
            </a:r>
            <a:r>
              <a:rPr lang="cs-CZ" sz="2400" dirty="0" smtClean="0"/>
              <a:t>uspět, neboť jsme se důkladně připravoval.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U zkoušky musím uspět, </a:t>
            </a:r>
            <a:r>
              <a:rPr lang="cs-CZ" sz="2400" dirty="0" smtClean="0"/>
              <a:t>vždyť </a:t>
            </a:r>
            <a:r>
              <a:rPr lang="cs-CZ" sz="2400" dirty="0"/>
              <a:t>jsme se důkladně </a:t>
            </a:r>
            <a:r>
              <a:rPr lang="cs-CZ" sz="2400" dirty="0" smtClean="0"/>
              <a:t>připravoval.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U </a:t>
            </a:r>
            <a:r>
              <a:rPr lang="cs-CZ" sz="2400" dirty="0"/>
              <a:t>zkoušky musím </a:t>
            </a:r>
            <a:r>
              <a:rPr lang="cs-CZ" sz="2400" dirty="0" smtClean="0"/>
              <a:t>uspět, důkladně jsem se totiž připravoval. …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72550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souřadné s poměrem příčinným vzniká spojením dvou hlavních vět, kde věta druhá vyjadřuje příčinu (důvod) věty první.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HAVRÁNEK</a:t>
            </a:r>
            <a:r>
              <a:rPr lang="cs-CZ" sz="2000" dirty="0"/>
              <a:t>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16-00-17/4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STYBLÍK, Vlastimil a Marie ČECHOVÁ. </a:t>
            </a:r>
            <a:r>
              <a:rPr lang="cs-CZ" sz="2000" i="1" dirty="0"/>
              <a:t>Mluvnická a slohová cvičení: k Stručné mluvnici české</a:t>
            </a:r>
            <a:r>
              <a:rPr lang="cs-CZ" sz="2000" dirty="0"/>
              <a:t>. Praha: Státní pedagogické nakladatelství, n. p., 1978, 218 s. Učebnice pro studium při zaměstnání. SNP 71-28-11.</a:t>
            </a: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1313</TotalTime>
  <Words>355</Words>
  <Application>Microsoft Office PowerPoint</Application>
  <PresentationFormat>Předvádění na obrazovce (4:3)</PresentationFormat>
  <Paragraphs>67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169</cp:revision>
  <cp:lastPrinted>1601-01-01T00:00:00Z</cp:lastPrinted>
  <dcterms:created xsi:type="dcterms:W3CDTF">2013-06-25T23:31:44Z</dcterms:created>
  <dcterms:modified xsi:type="dcterms:W3CDTF">2013-12-19T10:58:04Z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