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84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511354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)/Souvětí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Srpen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věta vedlejší, přiřazování, podřazování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vzniká spojením dvou a více vět, minimálně jedna z nich je věta hlavní. Věta hlavní je nezávislá na jiné větě.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Věta, která je závislá na jiné </a:t>
            </a:r>
            <a:r>
              <a:rPr lang="cs-CZ" sz="2800" dirty="0" smtClean="0"/>
              <a:t>větě, </a:t>
            </a:r>
            <a:r>
              <a:rPr lang="cs-CZ" sz="2800" dirty="0" smtClean="0"/>
              <a:t>se nazývá věta vedlejší.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Věty jsou spojeny různými spojovacími výrazy.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Mezi větami existují dva typy vztahů.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HAVRÁNEK</a:t>
            </a:r>
            <a:r>
              <a:rPr lang="cs-CZ" sz="2000" dirty="0"/>
              <a:t>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vytváření složitějších větných celků a vztahů do níž vstupují.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 rámci cvičení si žáci do sešitu provedou větný rozbor a následně si správné řešení zkontrolují kliknutím na tabuli.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je spojení dvou nebo více vět ve vyšší mluvnický i obsahový celek. Věty v něm ztrácejí svou samostatnost a vstupují do vzájemných významových i větných vztahů.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je tvořeno </a:t>
            </a:r>
            <a:r>
              <a:rPr lang="cs-CZ" sz="2800" b="1" dirty="0" smtClean="0"/>
              <a:t>větami hlavními a vedlejšími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hlavní a vedlejší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90946" y="2542309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 hlavní </a:t>
            </a:r>
            <a:r>
              <a:rPr lang="cs-CZ" sz="2800" dirty="0" smtClean="0"/>
              <a:t>je mluvnicky </a:t>
            </a:r>
            <a:r>
              <a:rPr lang="cs-CZ" sz="2800" dirty="0" smtClean="0"/>
              <a:t>nezávislá </a:t>
            </a:r>
            <a:r>
              <a:rPr lang="cs-CZ" sz="2800" dirty="0" smtClean="0"/>
              <a:t>na jiné větě</a:t>
            </a:r>
            <a:br>
              <a:rPr lang="cs-CZ" sz="2800" dirty="0" smtClean="0"/>
            </a:br>
            <a:r>
              <a:rPr lang="cs-CZ" sz="2800" dirty="0" smtClean="0"/>
              <a:t>v souvětí.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 vedlejší</a:t>
            </a:r>
            <a:r>
              <a:rPr lang="cs-CZ" sz="2800" dirty="0" smtClean="0"/>
              <a:t> je věta, která je mluvnicky závislá na jiné větě jako její větný člen.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592158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hlavní a vedlejší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90946" y="2542309"/>
            <a:ext cx="8610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Mezi větami v souvětí existují dva </a:t>
            </a:r>
            <a:r>
              <a:rPr lang="cs-CZ" sz="2800" dirty="0" smtClean="0"/>
              <a:t>typy </a:t>
            </a:r>
            <a:r>
              <a:rPr lang="cs-CZ" sz="2800" dirty="0" smtClean="0"/>
              <a:t>vztahů: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b="1" dirty="0" smtClean="0"/>
              <a:t>Přiřazování (parataxe)</a:t>
            </a:r>
            <a:br>
              <a:rPr lang="cs-CZ" sz="2800" b="1" dirty="0" smtClean="0"/>
            </a:br>
            <a:r>
              <a:rPr lang="cs-CZ" sz="2800" dirty="0" smtClean="0"/>
              <a:t>jednotlivé věty jsou mluvnicky rovnoprávné</a:t>
            </a:r>
            <a:br>
              <a:rPr lang="cs-CZ" sz="2800" dirty="0" smtClean="0"/>
            </a:br>
            <a:r>
              <a:rPr lang="cs-CZ" sz="2800" dirty="0" smtClean="0"/>
              <a:t>(VH+VH nebo VV+VV);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b="1" dirty="0" smtClean="0"/>
              <a:t>Podřazování (hypotaxe)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jedna věta je druhé mluvnicky podřazena, je závislá na větě řídící</a:t>
            </a: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dirty="0" smtClean="0"/>
              <a:t>(VH+VV).</a:t>
            </a:r>
          </a:p>
        </p:txBody>
      </p:sp>
    </p:spTree>
    <p:extLst>
      <p:ext uri="{BB962C8B-B14F-4D97-AF65-F5344CB8AC3E}">
        <p14:creationId xmlns:p14="http://schemas.microsoft.com/office/powerpoint/2010/main" val="20642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Spojovací prostředky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90946" y="2542309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Věty se v souvětí spojují pomocí těchto spojovacích prostředků: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b="1" dirty="0" smtClean="0"/>
              <a:t>spojky</a:t>
            </a:r>
            <a:r>
              <a:rPr lang="cs-CZ" sz="2800" dirty="0" smtClean="0"/>
              <a:t> (a, ale, protože, -</a:t>
            </a:r>
            <a:r>
              <a:rPr lang="cs-CZ" sz="2800" dirty="0" err="1" smtClean="0"/>
              <a:t>li</a:t>
            </a:r>
            <a:r>
              <a:rPr lang="cs-CZ" sz="2800" dirty="0" smtClean="0"/>
              <a:t>…);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b="1" dirty="0" smtClean="0"/>
              <a:t>vztažná zájmena</a:t>
            </a:r>
            <a:r>
              <a:rPr lang="cs-CZ" sz="2800" dirty="0" smtClean="0"/>
              <a:t> (co, který, jaký, jenž…);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b="1" dirty="0" smtClean="0"/>
              <a:t>vztažná příslovce </a:t>
            </a:r>
            <a:r>
              <a:rPr lang="cs-CZ" sz="2800" dirty="0" smtClean="0"/>
              <a:t>(kde, kam, kudy, odkud…).</a:t>
            </a:r>
            <a:endParaRPr lang="cs-CZ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6099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ovéPole 26"/>
          <p:cNvSpPr txBox="1"/>
          <p:nvPr/>
        </p:nvSpPr>
        <p:spPr>
          <a:xfrm rot="1050929">
            <a:off x="2668258" y="470823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hypotaxe</a:t>
            </a:r>
            <a:endParaRPr lang="cs-CZ" sz="2800" dirty="0"/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90946" y="2743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Bála se, aby se jí nevysmáli a neotočili se k ní zády, a tak raději mlčela. </a:t>
            </a:r>
            <a:r>
              <a:rPr lang="cs-CZ" sz="2800" b="1" dirty="0" smtClean="0"/>
              <a:t> </a:t>
            </a:r>
          </a:p>
        </p:txBody>
      </p:sp>
      <p:sp>
        <p:nvSpPr>
          <p:cNvPr id="6" name="Zaoblený obdélník 5"/>
          <p:cNvSpPr/>
          <p:nvPr/>
        </p:nvSpPr>
        <p:spPr bwMode="auto">
          <a:xfrm>
            <a:off x="1097973" y="3697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4</a:t>
            </a:r>
          </a:p>
        </p:txBody>
      </p:sp>
      <p:sp>
        <p:nvSpPr>
          <p:cNvPr id="7" name="Zaoblený obdélník 6"/>
          <p:cNvSpPr/>
          <p:nvPr/>
        </p:nvSpPr>
        <p:spPr bwMode="auto">
          <a:xfrm>
            <a:off x="436417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8" name="Zaoblený obdélník 7"/>
          <p:cNvSpPr/>
          <p:nvPr/>
        </p:nvSpPr>
        <p:spPr bwMode="auto">
          <a:xfrm>
            <a:off x="64008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3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28194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2</a:t>
            </a: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6106253" y="4572000"/>
            <a:ext cx="194122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 tak VH 4</a:t>
            </a: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1219200" y="45720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170199" y="5581472"/>
            <a:ext cx="136020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 VV 3</a:t>
            </a: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2505655" y="5581472"/>
            <a:ext cx="1816688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aby VV 2</a:t>
            </a:r>
          </a:p>
        </p:txBody>
      </p:sp>
      <p:cxnSp>
        <p:nvCxnSpPr>
          <p:cNvPr id="20" name="Přímá spojnice se šipkou 19"/>
          <p:cNvCxnSpPr>
            <a:stCxn id="13" idx="3"/>
            <a:endCxn id="13" idx="3"/>
          </p:cNvCxnSpPr>
          <p:nvPr/>
        </p:nvCxnSpPr>
        <p:spPr bwMode="auto">
          <a:xfrm>
            <a:off x="4322343" y="5860472"/>
            <a:ext cx="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6" name="TextovéPole 25"/>
          <p:cNvSpPr txBox="1"/>
          <p:nvPr/>
        </p:nvSpPr>
        <p:spPr>
          <a:xfrm>
            <a:off x="4495800" y="5617878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cxnSp>
        <p:nvCxnSpPr>
          <p:cNvPr id="29" name="Přímá spojnice 28"/>
          <p:cNvCxnSpPr>
            <a:stCxn id="13" idx="0"/>
            <a:endCxn id="12" idx="0"/>
          </p:cNvCxnSpPr>
          <p:nvPr/>
        </p:nvCxnSpPr>
        <p:spPr bwMode="auto">
          <a:xfrm>
            <a:off x="3413999" y="5581472"/>
            <a:ext cx="243630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Přímá spojnice se šipkou 30"/>
          <p:cNvCxnSpPr>
            <a:endCxn id="11" idx="3"/>
          </p:cNvCxnSpPr>
          <p:nvPr/>
        </p:nvCxnSpPr>
        <p:spPr bwMode="auto">
          <a:xfrm flipH="1" flipV="1">
            <a:off x="2263200" y="4851000"/>
            <a:ext cx="2350364" cy="71852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ovéPole 35"/>
          <p:cNvSpPr txBox="1"/>
          <p:nvPr/>
        </p:nvSpPr>
        <p:spPr>
          <a:xfrm>
            <a:off x="4062571" y="6297032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3771369" y="3986768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01" y="4603507"/>
            <a:ext cx="6909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7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5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75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6" grpId="0"/>
      <p:bldP spid="36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743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Zdá se, že bude zima a že bude sněžit.</a:t>
            </a:r>
            <a:endParaRPr lang="cs-CZ" sz="2800" b="1" dirty="0" smtClean="0"/>
          </a:p>
        </p:txBody>
      </p:sp>
      <p:sp>
        <p:nvSpPr>
          <p:cNvPr id="4" name="Zaoblený obdélník 3"/>
          <p:cNvSpPr/>
          <p:nvPr/>
        </p:nvSpPr>
        <p:spPr bwMode="auto">
          <a:xfrm>
            <a:off x="436417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5" name="Zaoblený obdélník 4"/>
          <p:cNvSpPr/>
          <p:nvPr/>
        </p:nvSpPr>
        <p:spPr bwMode="auto">
          <a:xfrm>
            <a:off x="49530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3</a:t>
            </a:r>
          </a:p>
        </p:txBody>
      </p:sp>
      <p:sp>
        <p:nvSpPr>
          <p:cNvPr id="6" name="Zaoblený obdélník 5"/>
          <p:cNvSpPr/>
          <p:nvPr/>
        </p:nvSpPr>
        <p:spPr bwMode="auto">
          <a:xfrm>
            <a:off x="22860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2</a:t>
            </a:r>
          </a:p>
        </p:txBody>
      </p:sp>
      <p:sp>
        <p:nvSpPr>
          <p:cNvPr id="7" name="TextovéPole 6"/>
          <p:cNvSpPr txBox="1"/>
          <p:nvPr/>
        </p:nvSpPr>
        <p:spPr>
          <a:xfrm rot="1050929">
            <a:off x="2668258" y="4708230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hypotaxe</a:t>
            </a:r>
            <a:endParaRPr lang="cs-CZ" sz="2800" dirty="0"/>
          </a:p>
        </p:txBody>
      </p:sp>
      <p:sp>
        <p:nvSpPr>
          <p:cNvPr id="8" name="Zaoblený obdélník 7"/>
          <p:cNvSpPr/>
          <p:nvPr/>
        </p:nvSpPr>
        <p:spPr bwMode="auto">
          <a:xfrm>
            <a:off x="1219200" y="45720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5170199" y="5581472"/>
            <a:ext cx="184020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 že VV 3</a:t>
            </a: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2505655" y="5581472"/>
            <a:ext cx="150965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že VV 2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495800" y="5617878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cxnSp>
        <p:nvCxnSpPr>
          <p:cNvPr id="12" name="Přímá spojnice 11"/>
          <p:cNvCxnSpPr>
            <a:stCxn id="10" idx="0"/>
            <a:endCxn id="9" idx="0"/>
          </p:cNvCxnSpPr>
          <p:nvPr/>
        </p:nvCxnSpPr>
        <p:spPr bwMode="auto">
          <a:xfrm>
            <a:off x="3260481" y="5581472"/>
            <a:ext cx="28298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Přímá spojnice se šipkou 12"/>
          <p:cNvCxnSpPr>
            <a:endCxn id="8" idx="3"/>
          </p:cNvCxnSpPr>
          <p:nvPr/>
        </p:nvCxnSpPr>
        <p:spPr bwMode="auto">
          <a:xfrm flipH="1" flipV="1">
            <a:off x="2263200" y="4851000"/>
            <a:ext cx="2350364" cy="71852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ovéPole 13"/>
          <p:cNvSpPr txBox="1"/>
          <p:nvPr/>
        </p:nvSpPr>
        <p:spPr>
          <a:xfrm>
            <a:off x="4015306" y="6276391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7255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0946" y="2743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Není moc šikovná, ale je velmi milá a má ráda malé děti.</a:t>
            </a:r>
            <a:endParaRPr lang="cs-CZ" sz="2800" b="1" dirty="0" smtClean="0"/>
          </a:p>
        </p:txBody>
      </p:sp>
      <p:sp>
        <p:nvSpPr>
          <p:cNvPr id="4" name="Zaoblený obdélník 3"/>
          <p:cNvSpPr/>
          <p:nvPr/>
        </p:nvSpPr>
        <p:spPr bwMode="auto">
          <a:xfrm>
            <a:off x="436417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5" name="Zaoblený obdélník 4"/>
          <p:cNvSpPr/>
          <p:nvPr/>
        </p:nvSpPr>
        <p:spPr bwMode="auto">
          <a:xfrm>
            <a:off x="7024255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VH 3</a:t>
            </a:r>
          </a:p>
        </p:txBody>
      </p:sp>
      <p:sp>
        <p:nvSpPr>
          <p:cNvPr id="6" name="Zaoblený obdélník 5"/>
          <p:cNvSpPr/>
          <p:nvPr/>
        </p:nvSpPr>
        <p:spPr bwMode="auto">
          <a:xfrm>
            <a:off x="422145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VH 2</a:t>
            </a:r>
          </a:p>
        </p:txBody>
      </p:sp>
      <p:sp>
        <p:nvSpPr>
          <p:cNvPr id="8" name="Zaoblený obdélník 7"/>
          <p:cNvSpPr/>
          <p:nvPr/>
        </p:nvSpPr>
        <p:spPr bwMode="auto">
          <a:xfrm>
            <a:off x="1219200" y="45720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5939849" y="4572000"/>
            <a:ext cx="1383001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 VH 3</a:t>
            </a: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3275305" y="4572000"/>
            <a:ext cx="1715795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ale VH 2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265450" y="4608406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784956" y="5266919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630632" y="4572000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x</a:t>
            </a:r>
            <a:endParaRPr lang="cs-CZ" sz="2800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44832" y="5266919"/>
            <a:ext cx="186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parataxe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7549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/>
      <p:bldP spid="14" grpId="0"/>
      <p:bldP spid="15" grpId="0"/>
      <p:bldP spid="17" grpId="0"/>
    </p:bld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Motiv sady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424</Words>
  <Application>Microsoft Office PowerPoint</Application>
  <PresentationFormat>Předvádění na obrazovce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96</cp:revision>
  <cp:lastPrinted>1601-01-01T00:00:00Z</cp:lastPrinted>
  <dcterms:created xsi:type="dcterms:W3CDTF">2013-06-25T23:31:44Z</dcterms:created>
  <dcterms:modified xsi:type="dcterms:W3CDTF">2013-12-19T10:51:51Z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