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84" r:id="rId5"/>
    <p:sldId id="285" r:id="rId6"/>
    <p:sldId id="287" r:id="rId7"/>
    <p:sldId id="288" r:id="rId8"/>
    <p:sldId id="289" r:id="rId9"/>
    <p:sldId id="269" r:id="rId10"/>
    <p:sldId id="260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F3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88811E-3E0F-4A77-9147-7645FFBA14E9}" type="datetimeFigureOut">
              <a:rPr lang="cs-CZ" smtClean="0"/>
              <a:t>19.12.2013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06190F-AB1C-4D20-9CF0-4D08AFD2C9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8919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90F-AB1C-4D20-9CF0-4D08AFD2C991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8800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3496185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VY_32_INOVACE_134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Skladba (syntax)/Souvětí podřadné, vedlejší věta přívlastková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Září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věta, souvětí,  věta hlavní,  věta vedlejší, hypotaxe, přívlastek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1029"/>
            <a:ext cx="8610600" cy="7793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 POUŽITÝCH 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191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MUŽÍKOVÁ, Olga. </a:t>
            </a:r>
            <a:r>
              <a:rPr lang="cs-CZ" sz="2000" i="1" dirty="0"/>
              <a:t>Odmaturuj! z českého jazyka</a:t>
            </a:r>
            <a:r>
              <a:rPr lang="cs-CZ" sz="2000" dirty="0"/>
              <a:t>. Vyd. 2. Brno: </a:t>
            </a:r>
            <a:r>
              <a:rPr lang="cs-CZ" sz="2000" dirty="0" err="1"/>
              <a:t>Didaktis</a:t>
            </a:r>
            <a:r>
              <a:rPr lang="cs-CZ" sz="2000" dirty="0"/>
              <a:t>, c2002, 104 s. ISBN 80-862-8536-7. </a:t>
            </a:r>
            <a:endParaRPr lang="cs-CZ" sz="2000" dirty="0" smtClean="0"/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HAVRÁNEK, Bohuslav a Alois JEDLIČKA. </a:t>
            </a:r>
            <a:r>
              <a:rPr lang="cs-CZ" sz="2000" i="1" dirty="0"/>
              <a:t>ČESKÁ MLUVNICE</a:t>
            </a:r>
            <a:r>
              <a:rPr lang="cs-CZ" sz="2000" dirty="0"/>
              <a:t>. 4. vydání, přepracované. PRAHA: Státní pedagogické nakladatelství, n. p., 1981, 584 s. Učebnice pro vysoké školy. č. 16-00-17/4</a:t>
            </a:r>
            <a:r>
              <a:rPr lang="cs-CZ" sz="2000" dirty="0" smtClean="0"/>
              <a:t>.</a:t>
            </a:r>
            <a:endParaRPr lang="cs-C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vysvětluje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způsob,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jakým vzniká souvětí podřadné s vedlejší větou přívlastkovou.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020168"/>
            <a:ext cx="8305800" cy="2006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 rámci cvičení žáci určují větu hlavní a vedlejší, vyznačí je do prázdných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polí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a poté znázorní graficky závislost mezi větami. Po kliknutí se objeví správné řešení.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Souvětí podřadné obsahuje pouze jednu větu hlavní a jednu či více vět vedlejších. Vedlejší věta závisí na větě řídící (stejně jako větný člen).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Řídící větou může být věta hlavní nebo kterékoli věta vedlejší.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76200" y="381000"/>
            <a:ext cx="8991600" cy="1617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7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VEDLEJŠÍ VĚTOU PŘÍVLASTKOVOU</a:t>
            </a:r>
            <a:endParaRPr lang="cs-CZ" sz="37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244437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Vyjadřuje </a:t>
            </a:r>
            <a:r>
              <a:rPr lang="cs-CZ" sz="2800" b="1" dirty="0" smtClean="0">
                <a:solidFill>
                  <a:srgbClr val="0070C0"/>
                </a:solidFill>
              </a:rPr>
              <a:t>přívlastek</a:t>
            </a:r>
            <a:r>
              <a:rPr lang="cs-CZ" sz="2800" dirty="0" smtClean="0"/>
              <a:t> věty řídící, který rozvíjí některé podstatné jméno nebo zájmeno věty řídící. </a:t>
            </a:r>
            <a:endParaRPr lang="cs-CZ" sz="28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304800" y="3352800"/>
            <a:ext cx="876300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Typické uvozovací prostředky: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vztažná zájmena </a:t>
            </a:r>
            <a:r>
              <a:rPr lang="cs-CZ" sz="2800" dirty="0" smtClean="0"/>
              <a:t>– kdo, který, jenž;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příslovce </a:t>
            </a:r>
            <a:r>
              <a:rPr lang="cs-CZ" sz="2800" dirty="0" smtClean="0"/>
              <a:t>– kde, kdy;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Spojky </a:t>
            </a:r>
            <a:r>
              <a:rPr lang="cs-CZ" sz="2800" dirty="0" smtClean="0"/>
              <a:t>– že, aby, jak.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228600" y="5888183"/>
            <a:ext cx="8839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Pomůcka: </a:t>
            </a:r>
            <a:r>
              <a:rPr lang="cs-CZ" sz="2800" i="1" dirty="0" smtClean="0"/>
              <a:t>Větou řídící se můžeme zeptat na větu vedlejší.</a:t>
            </a:r>
            <a:endParaRPr lang="cs-CZ" sz="2800" i="1" dirty="0"/>
          </a:p>
        </p:txBody>
      </p:sp>
    </p:spTree>
    <p:extLst>
      <p:ext uri="{BB962C8B-B14F-4D97-AF65-F5344CB8AC3E}">
        <p14:creationId xmlns:p14="http://schemas.microsoft.com/office/powerpoint/2010/main" val="50741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288000" y="3220253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Jsou případy, kdy si člověk neví rady.</a:t>
            </a:r>
            <a:endParaRPr lang="cs-CZ" sz="2800" b="1" dirty="0" smtClean="0"/>
          </a:p>
        </p:txBody>
      </p:sp>
      <p:sp>
        <p:nvSpPr>
          <p:cNvPr id="21" name="Zaoblený obdélník 20"/>
          <p:cNvSpPr/>
          <p:nvPr/>
        </p:nvSpPr>
        <p:spPr bwMode="auto">
          <a:xfrm>
            <a:off x="1188545" y="2662253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22" name="Zaoblený obdélník 21"/>
          <p:cNvSpPr/>
          <p:nvPr/>
        </p:nvSpPr>
        <p:spPr bwMode="auto">
          <a:xfrm>
            <a:off x="4126200" y="2662253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VV 2</a:t>
            </a:r>
          </a:p>
        </p:txBody>
      </p:sp>
      <p:sp>
        <p:nvSpPr>
          <p:cNvPr id="34" name="TextovéPole 33"/>
          <p:cNvSpPr txBox="1"/>
          <p:nvPr/>
        </p:nvSpPr>
        <p:spPr>
          <a:xfrm>
            <a:off x="288000" y="3222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Jsou případy, </a:t>
            </a:r>
            <a:r>
              <a:rPr lang="cs-CZ" sz="2800" dirty="0">
                <a:solidFill>
                  <a:srgbClr val="7030A0"/>
                </a:solidFill>
              </a:rPr>
              <a:t>kdy</a:t>
            </a:r>
            <a:r>
              <a:rPr lang="cs-CZ" sz="2800" dirty="0"/>
              <a:t> si člověk neví rady.</a:t>
            </a:r>
            <a:endParaRPr lang="cs-CZ" sz="2800" b="1" dirty="0"/>
          </a:p>
        </p:txBody>
      </p:sp>
      <p:sp>
        <p:nvSpPr>
          <p:cNvPr id="17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</a:t>
            </a: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VV PŘÍVLASTKOVOU </a:t>
            </a: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příklady</a:t>
            </a:r>
            <a:endParaRPr lang="cs-CZ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Zaoblený obdélník 17"/>
          <p:cNvSpPr/>
          <p:nvPr/>
        </p:nvSpPr>
        <p:spPr bwMode="auto">
          <a:xfrm>
            <a:off x="3832745" y="4444200"/>
            <a:ext cx="1729856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kdy VV </a:t>
            </a:r>
            <a:r>
              <a:rPr lang="cs-CZ" sz="2800" dirty="0">
                <a:solidFill>
                  <a:schemeClr val="tx1"/>
                </a:solidFill>
                <a:latin typeface="Arial" charset="0"/>
              </a:rPr>
              <a:t>2</a:t>
            </a: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" name="Zaoblený obdélník 18"/>
          <p:cNvSpPr/>
          <p:nvPr/>
        </p:nvSpPr>
        <p:spPr bwMode="auto">
          <a:xfrm>
            <a:off x="2241490" y="388620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cxnSp>
        <p:nvCxnSpPr>
          <p:cNvPr id="3" name="Přímá spojnice se šipkou 2"/>
          <p:cNvCxnSpPr>
            <a:stCxn id="18" idx="0"/>
            <a:endCxn id="19" idx="3"/>
          </p:cNvCxnSpPr>
          <p:nvPr/>
        </p:nvCxnSpPr>
        <p:spPr bwMode="auto">
          <a:xfrm flipH="1" flipV="1">
            <a:off x="3285490" y="4165200"/>
            <a:ext cx="1412183" cy="2790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extovéPole 19"/>
          <p:cNvSpPr txBox="1"/>
          <p:nvPr/>
        </p:nvSpPr>
        <p:spPr>
          <a:xfrm>
            <a:off x="228600" y="5411130"/>
            <a:ext cx="8839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Pomůcka:</a:t>
            </a:r>
            <a:br>
              <a:rPr lang="cs-CZ" sz="2800" b="1" dirty="0" smtClean="0"/>
            </a:br>
            <a:r>
              <a:rPr lang="cs-CZ" sz="2800" b="1" i="1" dirty="0" smtClean="0"/>
              <a:t>Otázka: </a:t>
            </a:r>
            <a:r>
              <a:rPr lang="cs-CZ" sz="2800" i="1" dirty="0" smtClean="0"/>
              <a:t>Jaké jsou případy?</a:t>
            </a:r>
            <a:br>
              <a:rPr lang="cs-CZ" sz="2800" i="1" dirty="0" smtClean="0"/>
            </a:br>
            <a:r>
              <a:rPr lang="cs-CZ" sz="2800" b="1" i="1" dirty="0" smtClean="0"/>
              <a:t>Odpověď: </a:t>
            </a:r>
            <a:r>
              <a:rPr lang="cs-CZ" sz="2800" i="1" dirty="0" smtClean="0"/>
              <a:t>Kdy si člověk neví rady. (bezradné) 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4228020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 animBg="1"/>
      <p:bldP spid="22" grpId="0" animBg="1"/>
      <p:bldP spid="34" grpId="0"/>
      <p:bldP spid="18" grpId="0" animBg="1"/>
      <p:bldP spid="19" grpId="0" animBg="1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288000" y="3708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Lákala ho představa, že by mohl hrát první ligu.</a:t>
            </a:r>
            <a:endParaRPr lang="cs-CZ" sz="2800" b="1" dirty="0" smtClean="0"/>
          </a:p>
        </p:txBody>
      </p:sp>
      <p:sp>
        <p:nvSpPr>
          <p:cNvPr id="21" name="Zaoblený obdélník 20"/>
          <p:cNvSpPr/>
          <p:nvPr/>
        </p:nvSpPr>
        <p:spPr bwMode="auto">
          <a:xfrm>
            <a:off x="990600" y="220980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22" name="Zaoblený obdélník 21"/>
          <p:cNvSpPr/>
          <p:nvPr/>
        </p:nvSpPr>
        <p:spPr bwMode="auto">
          <a:xfrm>
            <a:off x="5507182" y="2209800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VV 2</a:t>
            </a:r>
          </a:p>
        </p:txBody>
      </p:sp>
      <p:sp>
        <p:nvSpPr>
          <p:cNvPr id="34" name="TextovéPole 33"/>
          <p:cNvSpPr txBox="1"/>
          <p:nvPr/>
        </p:nvSpPr>
        <p:spPr>
          <a:xfrm>
            <a:off x="288000" y="3708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Lákala ho představa, </a:t>
            </a:r>
            <a:r>
              <a:rPr lang="cs-CZ" sz="2800" dirty="0">
                <a:solidFill>
                  <a:srgbClr val="7030A0"/>
                </a:solidFill>
              </a:rPr>
              <a:t>že</a:t>
            </a:r>
            <a:r>
              <a:rPr lang="cs-CZ" sz="2800" dirty="0"/>
              <a:t> by mohl hrát první ligu.</a:t>
            </a:r>
            <a:endParaRPr lang="cs-CZ" sz="2800" b="1" dirty="0"/>
          </a:p>
        </p:txBody>
      </p:sp>
      <p:sp>
        <p:nvSpPr>
          <p:cNvPr id="17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</a:t>
            </a: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VV PŘÍVLASTKOVOU - </a:t>
            </a: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cvičení</a:t>
            </a:r>
            <a:endParaRPr lang="cs-CZ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Zaoblený obdélník 17"/>
          <p:cNvSpPr/>
          <p:nvPr/>
        </p:nvSpPr>
        <p:spPr bwMode="auto">
          <a:xfrm>
            <a:off x="7167709" y="5809799"/>
            <a:ext cx="1595291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že VV </a:t>
            </a:r>
            <a:r>
              <a:rPr lang="cs-CZ" sz="2800" dirty="0">
                <a:solidFill>
                  <a:schemeClr val="tx1"/>
                </a:solidFill>
                <a:latin typeface="Arial" charset="0"/>
              </a:rPr>
              <a:t>2</a:t>
            </a: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" name="Zaoblený obdélník 18"/>
          <p:cNvSpPr/>
          <p:nvPr/>
        </p:nvSpPr>
        <p:spPr bwMode="auto">
          <a:xfrm>
            <a:off x="5486400" y="4918307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cxnSp>
        <p:nvCxnSpPr>
          <p:cNvPr id="3" name="Přímá spojnice se šipkou 2"/>
          <p:cNvCxnSpPr>
            <a:stCxn id="18" idx="0"/>
            <a:endCxn id="19" idx="3"/>
          </p:cNvCxnSpPr>
          <p:nvPr/>
        </p:nvCxnSpPr>
        <p:spPr bwMode="auto">
          <a:xfrm flipH="1" flipV="1">
            <a:off x="6530400" y="5197307"/>
            <a:ext cx="1434955" cy="61249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Zaoblený obdélník 10"/>
          <p:cNvSpPr/>
          <p:nvPr/>
        </p:nvSpPr>
        <p:spPr bwMode="auto">
          <a:xfrm>
            <a:off x="990600" y="3163187"/>
            <a:ext cx="1044000" cy="55800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2" name="Zaoblený obdélník 11"/>
          <p:cNvSpPr/>
          <p:nvPr/>
        </p:nvSpPr>
        <p:spPr bwMode="auto">
          <a:xfrm>
            <a:off x="5507182" y="3162534"/>
            <a:ext cx="1044000" cy="55800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3" name="Zaoblený obdélník 12"/>
          <p:cNvSpPr/>
          <p:nvPr/>
        </p:nvSpPr>
        <p:spPr bwMode="auto">
          <a:xfrm>
            <a:off x="609600" y="4724400"/>
            <a:ext cx="4343400" cy="1981199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6080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 animBg="1"/>
      <p:bldP spid="22" grpId="0" animBg="1"/>
      <p:bldP spid="34" grpId="0"/>
      <p:bldP spid="18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288000" y="3708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Mám </a:t>
            </a:r>
            <a:r>
              <a:rPr lang="cs-CZ" sz="2800" dirty="0" smtClean="0"/>
              <a:t>ráda </a:t>
            </a:r>
            <a:r>
              <a:rPr lang="cs-CZ" sz="2800" dirty="0" smtClean="0"/>
              <a:t>lidi, kteří se nevzdávají.</a:t>
            </a:r>
            <a:endParaRPr lang="cs-CZ" sz="2800" b="1" dirty="0" smtClean="0"/>
          </a:p>
        </p:txBody>
      </p:sp>
      <p:sp>
        <p:nvSpPr>
          <p:cNvPr id="21" name="Zaoblený obdélník 20"/>
          <p:cNvSpPr/>
          <p:nvPr/>
        </p:nvSpPr>
        <p:spPr bwMode="auto">
          <a:xfrm>
            <a:off x="749672" y="220980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22" name="Zaoblený obdélník 21"/>
          <p:cNvSpPr/>
          <p:nvPr/>
        </p:nvSpPr>
        <p:spPr bwMode="auto">
          <a:xfrm>
            <a:off x="3657600" y="2209800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VV 2</a:t>
            </a:r>
          </a:p>
        </p:txBody>
      </p:sp>
      <p:sp>
        <p:nvSpPr>
          <p:cNvPr id="34" name="TextovéPole 33"/>
          <p:cNvSpPr txBox="1"/>
          <p:nvPr/>
        </p:nvSpPr>
        <p:spPr>
          <a:xfrm>
            <a:off x="288000" y="3708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Mám </a:t>
            </a:r>
            <a:r>
              <a:rPr lang="cs-CZ" sz="2800" dirty="0" smtClean="0"/>
              <a:t>ráda </a:t>
            </a:r>
            <a:r>
              <a:rPr lang="cs-CZ" sz="2800" dirty="0"/>
              <a:t>lidi, </a:t>
            </a:r>
            <a:r>
              <a:rPr lang="cs-CZ" sz="2800" dirty="0">
                <a:solidFill>
                  <a:srgbClr val="7030A0"/>
                </a:solidFill>
              </a:rPr>
              <a:t>kteří</a:t>
            </a:r>
            <a:r>
              <a:rPr lang="cs-CZ" sz="2800" dirty="0"/>
              <a:t> se nevzdávají.</a:t>
            </a:r>
            <a:endParaRPr lang="cs-CZ" sz="2800" b="1" dirty="0"/>
          </a:p>
        </p:txBody>
      </p:sp>
      <p:sp>
        <p:nvSpPr>
          <p:cNvPr id="17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</a:t>
            </a: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VV PŘÍVLASTKOVOU - </a:t>
            </a: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cvičení</a:t>
            </a:r>
            <a:endParaRPr lang="cs-CZ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Zaoblený obdélník 17"/>
          <p:cNvSpPr/>
          <p:nvPr/>
        </p:nvSpPr>
        <p:spPr bwMode="auto">
          <a:xfrm>
            <a:off x="7167709" y="5809799"/>
            <a:ext cx="1823891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kteří VV </a:t>
            </a:r>
            <a:r>
              <a:rPr lang="cs-CZ" sz="2800" dirty="0">
                <a:solidFill>
                  <a:schemeClr val="tx1"/>
                </a:solidFill>
                <a:latin typeface="Arial" charset="0"/>
              </a:rPr>
              <a:t>2</a:t>
            </a: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" name="Zaoblený obdélník 18"/>
          <p:cNvSpPr/>
          <p:nvPr/>
        </p:nvSpPr>
        <p:spPr bwMode="auto">
          <a:xfrm>
            <a:off x="5486400" y="4918307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cxnSp>
        <p:nvCxnSpPr>
          <p:cNvPr id="3" name="Přímá spojnice se šipkou 2"/>
          <p:cNvCxnSpPr>
            <a:stCxn id="18" idx="0"/>
            <a:endCxn id="19" idx="3"/>
          </p:cNvCxnSpPr>
          <p:nvPr/>
        </p:nvCxnSpPr>
        <p:spPr bwMode="auto">
          <a:xfrm flipH="1" flipV="1">
            <a:off x="6530400" y="5197307"/>
            <a:ext cx="1549255" cy="61249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Zaoblený obdélník 10"/>
          <p:cNvSpPr/>
          <p:nvPr/>
        </p:nvSpPr>
        <p:spPr bwMode="auto">
          <a:xfrm>
            <a:off x="749672" y="3163187"/>
            <a:ext cx="1044000" cy="55800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2" name="Zaoblený obdélník 11"/>
          <p:cNvSpPr/>
          <p:nvPr/>
        </p:nvSpPr>
        <p:spPr bwMode="auto">
          <a:xfrm>
            <a:off x="3657600" y="3162534"/>
            <a:ext cx="1044000" cy="55800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3" name="Zaoblený obdélník 12"/>
          <p:cNvSpPr/>
          <p:nvPr/>
        </p:nvSpPr>
        <p:spPr bwMode="auto">
          <a:xfrm>
            <a:off x="609600" y="4724400"/>
            <a:ext cx="4343400" cy="1981199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8356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 animBg="1"/>
      <p:bldP spid="22" grpId="0" animBg="1"/>
      <p:bldP spid="34" grpId="0"/>
      <p:bldP spid="18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288000" y="3708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Chodil na místa, kde rostly houby.</a:t>
            </a:r>
            <a:endParaRPr lang="cs-CZ" sz="2800" b="1" dirty="0" smtClean="0"/>
          </a:p>
        </p:txBody>
      </p:sp>
      <p:sp>
        <p:nvSpPr>
          <p:cNvPr id="21" name="Zaoblený obdélník 20"/>
          <p:cNvSpPr/>
          <p:nvPr/>
        </p:nvSpPr>
        <p:spPr bwMode="auto">
          <a:xfrm>
            <a:off x="1299381" y="220980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22" name="Zaoblený obdélník 21"/>
          <p:cNvSpPr/>
          <p:nvPr/>
        </p:nvSpPr>
        <p:spPr bwMode="auto">
          <a:xfrm>
            <a:off x="5507182" y="2209800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VV 2</a:t>
            </a:r>
          </a:p>
        </p:txBody>
      </p:sp>
      <p:sp>
        <p:nvSpPr>
          <p:cNvPr id="34" name="TextovéPole 33"/>
          <p:cNvSpPr txBox="1"/>
          <p:nvPr/>
        </p:nvSpPr>
        <p:spPr>
          <a:xfrm>
            <a:off x="288000" y="3708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Chodil na místa, </a:t>
            </a:r>
            <a:r>
              <a:rPr lang="cs-CZ" sz="2800" dirty="0">
                <a:solidFill>
                  <a:srgbClr val="7030A0"/>
                </a:solidFill>
              </a:rPr>
              <a:t>kde</a:t>
            </a:r>
            <a:r>
              <a:rPr lang="cs-CZ" sz="2800" dirty="0"/>
              <a:t> rostly houby.</a:t>
            </a:r>
            <a:endParaRPr lang="cs-CZ" sz="2800" b="1" dirty="0"/>
          </a:p>
        </p:txBody>
      </p:sp>
      <p:sp>
        <p:nvSpPr>
          <p:cNvPr id="17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</a:t>
            </a: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VV PŘÍVLASTKOVOU - </a:t>
            </a: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cvičení</a:t>
            </a:r>
            <a:endParaRPr lang="cs-CZ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Zaoblený obdélník 17"/>
          <p:cNvSpPr/>
          <p:nvPr/>
        </p:nvSpPr>
        <p:spPr bwMode="auto">
          <a:xfrm>
            <a:off x="7167709" y="5809799"/>
            <a:ext cx="1519091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co VV </a:t>
            </a:r>
            <a:r>
              <a:rPr lang="cs-CZ" sz="2800" dirty="0">
                <a:solidFill>
                  <a:schemeClr val="tx1"/>
                </a:solidFill>
                <a:latin typeface="Arial" charset="0"/>
              </a:rPr>
              <a:t>2</a:t>
            </a: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" name="Zaoblený obdélník 18"/>
          <p:cNvSpPr/>
          <p:nvPr/>
        </p:nvSpPr>
        <p:spPr bwMode="auto">
          <a:xfrm>
            <a:off x="5486400" y="4918307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cxnSp>
        <p:nvCxnSpPr>
          <p:cNvPr id="3" name="Přímá spojnice se šipkou 2"/>
          <p:cNvCxnSpPr>
            <a:stCxn id="18" idx="0"/>
            <a:endCxn id="19" idx="3"/>
          </p:cNvCxnSpPr>
          <p:nvPr/>
        </p:nvCxnSpPr>
        <p:spPr bwMode="auto">
          <a:xfrm flipH="1" flipV="1">
            <a:off x="6530400" y="5197307"/>
            <a:ext cx="1396855" cy="61249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Zaoblený obdélník 10"/>
          <p:cNvSpPr/>
          <p:nvPr/>
        </p:nvSpPr>
        <p:spPr bwMode="auto">
          <a:xfrm>
            <a:off x="1299381" y="3163187"/>
            <a:ext cx="1044000" cy="55800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2" name="Zaoblený obdélník 11"/>
          <p:cNvSpPr/>
          <p:nvPr/>
        </p:nvSpPr>
        <p:spPr bwMode="auto">
          <a:xfrm>
            <a:off x="5507182" y="3162534"/>
            <a:ext cx="1044000" cy="55800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3" name="Zaoblený obdélník 12"/>
          <p:cNvSpPr/>
          <p:nvPr/>
        </p:nvSpPr>
        <p:spPr bwMode="auto">
          <a:xfrm>
            <a:off x="609600" y="4724400"/>
            <a:ext cx="4343400" cy="1981199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1047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 animBg="1"/>
      <p:bldP spid="22" grpId="0" animBg="1"/>
      <p:bldP spid="34" grpId="0"/>
      <p:bldP spid="18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Věta vedlejší přívlastková, </a:t>
            </a:r>
            <a:r>
              <a:rPr lang="cs-CZ" sz="2800" smtClean="0"/>
              <a:t>vyjadřuje </a:t>
            </a:r>
            <a:r>
              <a:rPr lang="cs-CZ" sz="2800" smtClean="0"/>
              <a:t>přívlastek</a:t>
            </a:r>
            <a:br>
              <a:rPr lang="cs-CZ" sz="2800" smtClean="0"/>
            </a:br>
            <a:r>
              <a:rPr lang="cs-CZ" sz="2800" smtClean="0"/>
              <a:t>k </a:t>
            </a:r>
            <a:r>
              <a:rPr lang="cs-CZ" sz="2800" dirty="0" smtClean="0"/>
              <a:t>některému podstatnému jménu nebo zájmenu věty řídící.</a:t>
            </a:r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1564</TotalTime>
  <Words>406</Words>
  <Application>Microsoft Office PowerPoint</Application>
  <PresentationFormat>Předvádění na obrazovce (4:3)</PresentationFormat>
  <Paragraphs>71</Paragraphs>
  <Slides>10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Správce</cp:lastModifiedBy>
  <cp:revision>231</cp:revision>
  <cp:lastPrinted>1601-01-01T00:00:00Z</cp:lastPrinted>
  <dcterms:created xsi:type="dcterms:W3CDTF">2013-06-25T23:31:44Z</dcterms:created>
  <dcterms:modified xsi:type="dcterms:W3CDTF">2013-12-19T11:04:55Z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