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5" r:id="rId5"/>
    <p:sldId id="276" r:id="rId6"/>
    <p:sldId id="277" r:id="rId7"/>
    <p:sldId id="278" r:id="rId8"/>
    <p:sldId id="265" r:id="rId9"/>
    <p:sldId id="269" r:id="rId10"/>
    <p:sldId id="260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fld id="{6596B2CB-0DA5-4421-81F8-531D473D3C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3258074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VY_32_INOVACE_123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Skladba (syntax)/Věta jednoduchá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Mgr. Pavla Zdražilová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Srpen 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ČESKÝ JAZYK A LITERATURA – věta, podmět, přísudek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1029"/>
            <a:ext cx="8610600" cy="77938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 POUŽITÝCH ZDROJŮ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3447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MUŽÍKOVÁ, Olga. </a:t>
            </a:r>
            <a:r>
              <a:rPr lang="cs-CZ" sz="2000" i="1" dirty="0"/>
              <a:t>Odmaturuj! z českého jazyka</a:t>
            </a:r>
            <a:r>
              <a:rPr lang="cs-CZ" sz="2000" dirty="0"/>
              <a:t>. Vyd. 2. Brno: </a:t>
            </a:r>
            <a:r>
              <a:rPr lang="cs-CZ" sz="2000" dirty="0" err="1"/>
              <a:t>Didaktis</a:t>
            </a:r>
            <a:r>
              <a:rPr lang="cs-CZ" sz="2000" dirty="0"/>
              <a:t>, c2002, 104 s. ISBN 80-862-8536-7. </a:t>
            </a:r>
            <a:endParaRPr lang="cs-CZ" sz="2000" dirty="0" smtClean="0"/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BARONE, Hana. </a:t>
            </a:r>
            <a:r>
              <a:rPr lang="cs-CZ" sz="2000" i="1" dirty="0"/>
              <a:t>Cvičebnice českého jazyka, aneb, Co byste měli znát ze základní školy: [(nejen k přijímacím zkouškám na SŠ</a:t>
            </a:r>
            <a:r>
              <a:rPr lang="cs-CZ" sz="2000" dirty="0"/>
              <a:t>. Vyd. 1. Brno: </a:t>
            </a:r>
            <a:r>
              <a:rPr lang="cs-CZ" sz="2000" dirty="0" err="1"/>
              <a:t>Didaktis</a:t>
            </a:r>
            <a:r>
              <a:rPr lang="cs-CZ" sz="2000" dirty="0"/>
              <a:t>, c2007, 248 s. Průvodce (</a:t>
            </a:r>
            <a:r>
              <a:rPr lang="cs-CZ" sz="2000" dirty="0" err="1"/>
              <a:t>Didaktis</a:t>
            </a:r>
            <a:r>
              <a:rPr lang="cs-CZ" sz="2000" dirty="0"/>
              <a:t>). ISBN 978-807-3580-841. 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HAVRÁNEK, Bohuslav a Alois JEDLIČKA. </a:t>
            </a:r>
            <a:r>
              <a:rPr lang="cs-CZ" sz="2000" i="1" dirty="0"/>
              <a:t>ČESKÁ MLUVNICE</a:t>
            </a:r>
            <a:r>
              <a:rPr lang="cs-CZ" sz="2000" dirty="0"/>
              <a:t>. 4. vydání, přepracované. PRAHA: Státní pedagogické nakladatelství, n. p., 1981, 584 s. Učebnice pro vysoké školy. č. 16-00-17/4.</a:t>
            </a:r>
            <a:endParaRPr lang="cs-CZ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Učební materiál vysvětluje podstatu věty jednoduché, rozdíly mezi větou holou a rozvitou, větou jednočlennou a dvojčlennou.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189445"/>
            <a:ext cx="83058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>
                <a:latin typeface="Times New Roman" pitchFamily="18" charset="0"/>
                <a:ea typeface="Calibri" pitchFamily="34" charset="0"/>
              </a:rPr>
              <a:t>Na straně 8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 </a:t>
            </a:r>
            <a:r>
              <a:rPr lang="cs-CZ" sz="2000" dirty="0">
                <a:latin typeface="Times New Roman" pitchFamily="18" charset="0"/>
                <a:ea typeface="Calibri" pitchFamily="34" charset="0"/>
              </a:rPr>
              <a:t>žáci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určují,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zda se jedná o větu jednočlennou nebo dvojčlennou</a:t>
            </a:r>
            <a:br>
              <a:rPr lang="cs-CZ" sz="2000" dirty="0" smtClean="0">
                <a:latin typeface="Times New Roman" pitchFamily="18" charset="0"/>
                <a:ea typeface="Calibri" pitchFamily="34" charset="0"/>
              </a:rPr>
            </a:b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a </a:t>
            </a:r>
            <a:r>
              <a:rPr lang="cs-CZ" sz="2000" dirty="0">
                <a:latin typeface="Times New Roman" pitchFamily="18" charset="0"/>
                <a:ea typeface="Calibri" pitchFamily="34" charset="0"/>
              </a:rPr>
              <a:t>po kliknutí se objeví správné odpovědi.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VĚTA JEDNODUCHÁ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Věta jednoduchá je větný celek, který vyjadřuje jednu  </a:t>
            </a:r>
            <a:r>
              <a:rPr lang="cs-CZ" sz="2800" dirty="0" smtClean="0"/>
              <a:t>myšlenku </a:t>
            </a:r>
            <a:r>
              <a:rPr lang="cs-CZ" sz="2800" dirty="0" smtClean="0"/>
              <a:t>jako jednotku sdělení.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800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Větu jednoduchou dělíme podle počtu členů základní skladební dvojice na: 	- </a:t>
            </a:r>
            <a:r>
              <a:rPr lang="cs-CZ" sz="2800" b="1" dirty="0" smtClean="0"/>
              <a:t>dvojčlennou</a:t>
            </a:r>
            <a:r>
              <a:rPr lang="cs-CZ" sz="2800" dirty="0" smtClean="0"/>
              <a:t/>
            </a:r>
            <a:br>
              <a:rPr lang="cs-CZ" sz="2800" dirty="0" smtClean="0"/>
            </a:br>
            <a:r>
              <a:rPr lang="cs-CZ" sz="2800" dirty="0" smtClean="0"/>
              <a:t>				- </a:t>
            </a:r>
            <a:r>
              <a:rPr lang="cs-CZ" sz="2800" b="1" dirty="0" smtClean="0"/>
              <a:t>jednočlennou</a:t>
            </a:r>
            <a:endParaRPr lang="cs-CZ" sz="2800" b="1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8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Dále dělíme větu jednoduchou na : </a:t>
            </a:r>
            <a:br>
              <a:rPr lang="cs-CZ" sz="2800" dirty="0" smtClean="0"/>
            </a:br>
            <a:r>
              <a:rPr lang="cs-CZ" sz="2800" dirty="0" smtClean="0"/>
              <a:t>				- </a:t>
            </a:r>
            <a:r>
              <a:rPr lang="cs-CZ" sz="2800" b="1" dirty="0" smtClean="0"/>
              <a:t>holou</a:t>
            </a:r>
            <a:r>
              <a:rPr lang="cs-CZ" sz="2800" dirty="0"/>
              <a:t/>
            </a:r>
            <a:br>
              <a:rPr lang="cs-CZ" sz="2800" dirty="0"/>
            </a:br>
            <a:r>
              <a:rPr lang="cs-CZ" sz="2800" dirty="0"/>
              <a:t>			</a:t>
            </a:r>
            <a:r>
              <a:rPr lang="cs-CZ" sz="2800" dirty="0" smtClean="0"/>
              <a:t>	- </a:t>
            </a:r>
            <a:r>
              <a:rPr lang="cs-CZ" sz="2800" b="1" dirty="0" smtClean="0"/>
              <a:t>rozvitou</a:t>
            </a:r>
            <a:endParaRPr lang="cs-CZ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461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VĚTA JEDNODUCHÁ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DVOJČLENNÁ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2018390"/>
            <a:ext cx="861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Obsahuje jediné spojení podmětu a přísudku</a:t>
            </a:r>
            <a:br>
              <a:rPr lang="cs-CZ" sz="2800" dirty="0" smtClean="0"/>
            </a:br>
            <a:r>
              <a:rPr lang="cs-CZ" sz="2800" dirty="0" smtClean="0"/>
              <a:t>(tzv. základní skladební dvojici).</a:t>
            </a:r>
            <a:endParaRPr lang="cs-CZ" sz="28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304800" y="3695020"/>
            <a:ext cx="8610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Příklad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Malý </a:t>
            </a:r>
            <a:r>
              <a:rPr lang="cs-CZ" sz="2800" u="sng" dirty="0" smtClean="0"/>
              <a:t>Pavlík</a:t>
            </a:r>
            <a:r>
              <a:rPr lang="cs-CZ" sz="2800" dirty="0" smtClean="0"/>
              <a:t> </a:t>
            </a:r>
            <a:r>
              <a:rPr lang="cs-CZ" sz="2800" u="wavyHeavy" dirty="0" smtClean="0"/>
              <a:t>postavil</a:t>
            </a:r>
            <a:r>
              <a:rPr lang="cs-CZ" sz="2800" dirty="0" smtClean="0"/>
              <a:t> hrad z písku.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021876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14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VĚTA JEDNODUCHÁ</a:t>
            </a:r>
            <a:r>
              <a:rPr lang="cs-CZ" sz="4400" dirty="0" smtClean="0"/>
              <a:t/>
            </a:r>
            <a:br>
              <a:rPr lang="cs-CZ" sz="4400" dirty="0" smtClean="0"/>
            </a:b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JEDNOČLENNÁ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2018390"/>
            <a:ext cx="861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Obsahuje jeden základní člen (jeden větný základ), nejčastěji přísudek. </a:t>
            </a:r>
            <a:endParaRPr lang="cs-CZ" sz="28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304800" y="3695020"/>
            <a:ext cx="86106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Příklad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u="wavyHeavy" dirty="0" smtClean="0"/>
              <a:t>Prší.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u="wavyHeavy" dirty="0" smtClean="0"/>
              <a:t>Bolí</a:t>
            </a:r>
            <a:r>
              <a:rPr lang="cs-CZ" sz="2800" dirty="0" smtClean="0"/>
              <a:t> mě v zádech.</a:t>
            </a:r>
            <a:endParaRPr lang="cs-CZ" sz="2800" u="wavyHeavy" dirty="0"/>
          </a:p>
        </p:txBody>
      </p:sp>
    </p:spTree>
    <p:extLst>
      <p:ext uri="{BB962C8B-B14F-4D97-AF65-F5344CB8AC3E}">
        <p14:creationId xmlns:p14="http://schemas.microsoft.com/office/powerpoint/2010/main" val="1486139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461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VĚTA JEDNODUCHÁ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HOLÁ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2018390"/>
            <a:ext cx="861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Obsahuje holý podmět i přísudek (nebo holý větný základ). </a:t>
            </a:r>
            <a:endParaRPr lang="cs-CZ" sz="28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304800" y="3695020"/>
            <a:ext cx="86106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Příklad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u="sng" dirty="0" smtClean="0"/>
              <a:t>Auto</a:t>
            </a:r>
            <a:r>
              <a:rPr lang="cs-CZ" sz="2800" dirty="0" smtClean="0"/>
              <a:t> </a:t>
            </a:r>
            <a:r>
              <a:rPr lang="cs-CZ" sz="2800" u="wavyHeavy" dirty="0" smtClean="0"/>
              <a:t>jede.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u="wavyHeavy" dirty="0" smtClean="0"/>
              <a:t>Sněží.</a:t>
            </a:r>
            <a:endParaRPr lang="cs-CZ" sz="2800" u="wavyHeavy" dirty="0"/>
          </a:p>
        </p:txBody>
      </p:sp>
    </p:spTree>
    <p:extLst>
      <p:ext uri="{BB962C8B-B14F-4D97-AF65-F5344CB8AC3E}">
        <p14:creationId xmlns:p14="http://schemas.microsoft.com/office/powerpoint/2010/main" val="1211316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461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VĚTA JEDNODUCHÁ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ROZVITÁ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2018390"/>
            <a:ext cx="861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Obsahuje buď rozvitý podmět, nebo přísudek, anebo oba základní větné členy (nebo větný základ). </a:t>
            </a:r>
            <a:endParaRPr lang="cs-CZ" sz="28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304800" y="3695020"/>
            <a:ext cx="8610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Příklad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Modré</a:t>
            </a:r>
            <a:r>
              <a:rPr lang="cs-CZ" sz="2800" u="sng" dirty="0" smtClean="0"/>
              <a:t> auto</a:t>
            </a:r>
            <a:r>
              <a:rPr lang="cs-CZ" sz="2800" dirty="0" smtClean="0"/>
              <a:t> </a:t>
            </a:r>
            <a:r>
              <a:rPr lang="cs-CZ" sz="2800" u="wavyHeavy" dirty="0" smtClean="0"/>
              <a:t>jede.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u="sng" dirty="0" smtClean="0"/>
              <a:t>Auto</a:t>
            </a:r>
            <a:r>
              <a:rPr lang="cs-CZ" sz="2800" dirty="0" smtClean="0"/>
              <a:t> </a:t>
            </a:r>
            <a:r>
              <a:rPr lang="cs-CZ" sz="2800" u="wavyHeavy" dirty="0" smtClean="0"/>
              <a:t>jede</a:t>
            </a:r>
            <a:r>
              <a:rPr lang="cs-CZ" sz="2800" dirty="0" smtClean="0"/>
              <a:t> rychle.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Modré </a:t>
            </a:r>
            <a:r>
              <a:rPr lang="cs-CZ" sz="2800" u="sng" dirty="0" smtClean="0"/>
              <a:t>auto</a:t>
            </a:r>
            <a:r>
              <a:rPr lang="cs-CZ" sz="2800" dirty="0" smtClean="0"/>
              <a:t> </a:t>
            </a:r>
            <a:r>
              <a:rPr lang="cs-CZ" sz="2800" u="wavyHeavy" dirty="0" smtClean="0"/>
              <a:t>jede</a:t>
            </a:r>
            <a:r>
              <a:rPr lang="cs-CZ" sz="2800" dirty="0" smtClean="0"/>
              <a:t> rychle.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Hustě </a:t>
            </a:r>
            <a:r>
              <a:rPr lang="cs-CZ" sz="2800" u="wavyHeavy" dirty="0" smtClean="0"/>
              <a:t>sněží</a:t>
            </a:r>
            <a:r>
              <a:rPr lang="cs-CZ" sz="2800" dirty="0" smtClean="0"/>
              <a:t>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2516961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CVIČENÍ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215799"/>
            <a:ext cx="67818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Určete věty jednočlenné a dvojčlenné: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Bolí mě hlava.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Loupe mě v kříži.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 restauraci je v době oběda zakázáno kouřit.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Hlady mi kručelo v břiše.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Venku se ochladilo.</a:t>
            </a:r>
            <a:endParaRPr lang="cs-CZ" sz="28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Nevyklánějte </a:t>
            </a:r>
            <a:r>
              <a:rPr lang="cs-CZ" sz="2800" dirty="0"/>
              <a:t>se z oken.</a:t>
            </a:r>
            <a:endParaRPr lang="cs-CZ" sz="2800" dirty="0" smtClean="0"/>
          </a:p>
        </p:txBody>
      </p:sp>
      <p:sp>
        <p:nvSpPr>
          <p:cNvPr id="5" name="TextovéPole 4"/>
          <p:cNvSpPr txBox="1"/>
          <p:nvPr/>
        </p:nvSpPr>
        <p:spPr>
          <a:xfrm>
            <a:off x="6809509" y="1749199"/>
            <a:ext cx="2334491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>
                <a:solidFill>
                  <a:srgbClr val="00B050"/>
                </a:solidFill>
              </a:rPr>
              <a:t>Dvojčlenná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>
                <a:solidFill>
                  <a:srgbClr val="00B050"/>
                </a:solidFill>
              </a:rPr>
              <a:t>Jednočlenná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>
                <a:solidFill>
                  <a:srgbClr val="00B050"/>
                </a:solidFill>
              </a:rPr>
              <a:t>Dvojčlenná</a:t>
            </a:r>
            <a:br>
              <a:rPr lang="cs-CZ" sz="2800" dirty="0" smtClean="0">
                <a:solidFill>
                  <a:srgbClr val="00B050"/>
                </a:solidFill>
              </a:rPr>
            </a:br>
            <a:endParaRPr lang="cs-CZ" sz="2800" dirty="0">
              <a:solidFill>
                <a:srgbClr val="00B050"/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>
                <a:solidFill>
                  <a:srgbClr val="00B050"/>
                </a:solidFill>
              </a:rPr>
              <a:t>Jednočlenná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>
                <a:solidFill>
                  <a:srgbClr val="00B050"/>
                </a:solidFill>
              </a:rPr>
              <a:t>Jednočlenná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>
                <a:solidFill>
                  <a:srgbClr val="00B050"/>
                </a:solidFill>
              </a:rPr>
              <a:t>Dvojčlenná</a:t>
            </a:r>
            <a:endParaRPr lang="cs-CZ" sz="2800" dirty="0" smtClean="0">
              <a:solidFill>
                <a:srgbClr val="00B050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304800" y="5627184"/>
            <a:ext cx="8763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(</a:t>
            </a:r>
            <a:r>
              <a:rPr lang="cs-CZ" sz="2800" dirty="0" smtClean="0"/>
              <a:t>podmět je sice nevyjádřen, ale lze ho kdykoli doplnit)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Vy se nevyklánějte z oken.</a:t>
            </a:r>
          </a:p>
        </p:txBody>
      </p:sp>
    </p:spTree>
    <p:extLst>
      <p:ext uri="{BB962C8B-B14F-4D97-AF65-F5344CB8AC3E}">
        <p14:creationId xmlns:p14="http://schemas.microsoft.com/office/powerpoint/2010/main" val="1538865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ZÁVĚR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Věta jednoduchá vyjadřuje jednu myšlenku.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304800" y="2209800"/>
            <a:ext cx="861060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Obsahuje-li </a:t>
            </a:r>
            <a:r>
              <a:rPr lang="cs-CZ" sz="2800" b="1" dirty="0" smtClean="0"/>
              <a:t>celou základní skladební </a:t>
            </a:r>
            <a:r>
              <a:rPr lang="cs-CZ" sz="2800" dirty="0" smtClean="0"/>
              <a:t>dvojici, </a:t>
            </a:r>
            <a:r>
              <a:rPr lang="cs-CZ" sz="2800" dirty="0" smtClean="0"/>
              <a:t>jedná se o větu </a:t>
            </a:r>
            <a:r>
              <a:rPr lang="cs-CZ" sz="2800" b="1" dirty="0" smtClean="0"/>
              <a:t>dvojčlennou</a:t>
            </a:r>
            <a:r>
              <a:rPr lang="cs-CZ" sz="2800" dirty="0" smtClean="0"/>
              <a:t>, obsahuje-li pouze </a:t>
            </a:r>
            <a:r>
              <a:rPr lang="cs-CZ" sz="2800" b="1" dirty="0" smtClean="0"/>
              <a:t>jeden její </a:t>
            </a:r>
            <a:r>
              <a:rPr lang="cs-CZ" sz="2800" b="1" dirty="0" smtClean="0"/>
              <a:t>člen,</a:t>
            </a:r>
            <a:r>
              <a:rPr lang="cs-CZ" sz="2800" dirty="0" smtClean="0"/>
              <a:t> </a:t>
            </a:r>
            <a:r>
              <a:rPr lang="cs-CZ" sz="2800" dirty="0" smtClean="0"/>
              <a:t>jde o větu </a:t>
            </a:r>
            <a:r>
              <a:rPr lang="cs-CZ" sz="2800" b="1" dirty="0" smtClean="0"/>
              <a:t>jednočlennou</a:t>
            </a:r>
            <a:r>
              <a:rPr lang="cs-CZ" sz="2800" dirty="0" smtClean="0"/>
              <a:t>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Pokud je </a:t>
            </a:r>
            <a:r>
              <a:rPr lang="cs-CZ" sz="2800" b="1" dirty="0" smtClean="0"/>
              <a:t>přítomen rozvíjející větný člen </a:t>
            </a:r>
            <a:r>
              <a:rPr lang="cs-CZ" sz="2800" dirty="0" smtClean="0"/>
              <a:t>(např. </a:t>
            </a:r>
            <a:r>
              <a:rPr lang="cs-CZ" sz="2800" smtClean="0"/>
              <a:t>přívlastek</a:t>
            </a:r>
            <a:r>
              <a:rPr lang="cs-CZ" sz="2800" smtClean="0"/>
              <a:t>), </a:t>
            </a:r>
            <a:r>
              <a:rPr lang="cs-CZ" sz="2800" dirty="0" smtClean="0"/>
              <a:t>jedná se o </a:t>
            </a:r>
            <a:r>
              <a:rPr lang="cs-CZ" sz="2800" b="1" dirty="0" smtClean="0"/>
              <a:t>větu rozvitou</a:t>
            </a:r>
            <a:r>
              <a:rPr lang="cs-CZ" sz="2800" dirty="0" smtClean="0"/>
              <a:t>. </a:t>
            </a:r>
            <a:r>
              <a:rPr lang="cs-CZ" sz="2800" b="1" dirty="0" smtClean="0"/>
              <a:t>V opačném </a:t>
            </a:r>
            <a:r>
              <a:rPr lang="cs-CZ" sz="2800" dirty="0" smtClean="0"/>
              <a:t>případě jde o </a:t>
            </a:r>
            <a:r>
              <a:rPr lang="cs-CZ" sz="2800" b="1" dirty="0" smtClean="0"/>
              <a:t>větu holou</a:t>
            </a:r>
            <a:r>
              <a:rPr lang="cs-CZ" sz="2800" dirty="0" smtClean="0"/>
              <a:t>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84098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Motiv sady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782</TotalTime>
  <Words>422</Words>
  <Application>Microsoft Office PowerPoint</Application>
  <PresentationFormat>Předvádění na obrazovce (4:3)</PresentationFormat>
  <Paragraphs>72</Paragraphs>
  <Slides>10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Erda</dc:creator>
  <cp:lastModifiedBy>Správce</cp:lastModifiedBy>
  <cp:revision>68</cp:revision>
  <cp:lastPrinted>1601-01-01T00:00:00Z</cp:lastPrinted>
  <dcterms:created xsi:type="dcterms:W3CDTF">2013-06-25T23:31:44Z</dcterms:created>
  <dcterms:modified xsi:type="dcterms:W3CDTF">2013-12-19T10:49:18Z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