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84" r:id="rId5"/>
    <p:sldId id="288" r:id="rId6"/>
    <p:sldId id="289" r:id="rId7"/>
    <p:sldId id="290" r:id="rId8"/>
    <p:sldId id="294" r:id="rId9"/>
    <p:sldId id="287" r:id="rId10"/>
    <p:sldId id="291" r:id="rId11"/>
    <p:sldId id="292" r:id="rId12"/>
    <p:sldId id="293" r:id="rId13"/>
    <p:sldId id="269" r:id="rId14"/>
    <p:sldId id="260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8811E-3E0F-4A77-9147-7645FFBA14E9}" type="datetimeFigureOut">
              <a:rPr lang="cs-CZ" smtClean="0"/>
              <a:t>19.12.2013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190F-AB1C-4D20-9CF0-4D08AFD2C9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19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6190F-AB1C-4D20-9CF0-4D08AFD2C99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800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47686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VY_32_INOVACE_137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Skladba (syntax)/Souvětí podřadné, vedlejší věta příslovečná - příčinná, účelová, podmínková, přípustková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Říjen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věta, souvětí,  věta hlavní,  věta vedlejší, hypotaxe, příslovečné určení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Zvítězil, protože tvrdě trénoval.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440891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2667000" y="22098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Zvítězil, </a:t>
            </a:r>
            <a:r>
              <a:rPr lang="cs-CZ" sz="2800" dirty="0">
                <a:solidFill>
                  <a:srgbClr val="7030A0"/>
                </a:solidFill>
              </a:rPr>
              <a:t>protože</a:t>
            </a:r>
            <a:r>
              <a:rPr lang="cs-CZ" sz="2800" dirty="0"/>
              <a:t> tvrdě trénoval.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PŘÍSLOVEČNOU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6530400" y="5809799"/>
            <a:ext cx="2384999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Protože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5486400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3"/>
          </p:cNvCxnSpPr>
          <p:nvPr/>
        </p:nvCxnSpPr>
        <p:spPr bwMode="auto">
          <a:xfrm flipH="1" flipV="1">
            <a:off x="6530400" y="5197307"/>
            <a:ext cx="1192500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440891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2667000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912286" y="423122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7030A0"/>
                </a:solidFill>
              </a:rPr>
              <a:t>PŘÍČINNÁ</a:t>
            </a:r>
            <a:endParaRPr lang="cs-CZ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71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Ačkoliv s tím nesouhlasil, musel se podřídit.</a:t>
            </a:r>
            <a:endParaRPr lang="cs-CZ" sz="2800" b="1" dirty="0" smtClean="0"/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srgbClr val="7030A0"/>
                </a:solidFill>
              </a:rPr>
              <a:t>Ačkoliv</a:t>
            </a:r>
            <a:r>
              <a:rPr lang="cs-CZ" sz="2800" dirty="0"/>
              <a:t> s tím nesouhlasil, musel se podřídit.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PŘÍSLOVEČNOU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912286" y="423122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7030A0"/>
                </a:solidFill>
              </a:rPr>
              <a:t>PŘÍPUSTKOVÁ</a:t>
            </a:r>
            <a:endParaRPr lang="cs-CZ" sz="2800" b="1" dirty="0">
              <a:solidFill>
                <a:srgbClr val="7030A0"/>
              </a:solidFill>
            </a:endParaRPr>
          </a:p>
        </p:txBody>
      </p:sp>
      <p:sp>
        <p:nvSpPr>
          <p:cNvPr id="16" name="Zaoblený obdélník 15"/>
          <p:cNvSpPr/>
          <p:nvPr/>
        </p:nvSpPr>
        <p:spPr bwMode="auto">
          <a:xfrm>
            <a:off x="2057400" y="2209800"/>
            <a:ext cx="1044000" cy="558000"/>
          </a:xfrm>
          <a:prstGeom prst="round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1</a:t>
            </a:r>
          </a:p>
        </p:txBody>
      </p:sp>
      <p:sp>
        <p:nvSpPr>
          <p:cNvPr id="20" name="Zaoblený obdélník 19"/>
          <p:cNvSpPr/>
          <p:nvPr/>
        </p:nvSpPr>
        <p:spPr bwMode="auto">
          <a:xfrm>
            <a:off x="5486400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23" name="Zaoblený obdélník 22"/>
          <p:cNvSpPr/>
          <p:nvPr/>
        </p:nvSpPr>
        <p:spPr bwMode="auto">
          <a:xfrm>
            <a:off x="2057400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4" name="Zaoblený obdélník 23"/>
          <p:cNvSpPr/>
          <p:nvPr/>
        </p:nvSpPr>
        <p:spPr bwMode="auto">
          <a:xfrm>
            <a:off x="5486400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" name="Zaoblený obdélník 24"/>
          <p:cNvSpPr/>
          <p:nvPr/>
        </p:nvSpPr>
        <p:spPr bwMode="auto">
          <a:xfrm>
            <a:off x="5177563" y="5809799"/>
            <a:ext cx="2366237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Ačkoliv VV 1</a:t>
            </a:r>
          </a:p>
        </p:txBody>
      </p:sp>
      <p:sp>
        <p:nvSpPr>
          <p:cNvPr id="26" name="Zaoblený obdélník 25"/>
          <p:cNvSpPr/>
          <p:nvPr/>
        </p:nvSpPr>
        <p:spPr bwMode="auto">
          <a:xfrm>
            <a:off x="7384768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cxnSp>
        <p:nvCxnSpPr>
          <p:cNvPr id="27" name="Přímá spojnice se šipkou 26"/>
          <p:cNvCxnSpPr>
            <a:stCxn id="25" idx="0"/>
            <a:endCxn id="26" idx="1"/>
          </p:cNvCxnSpPr>
          <p:nvPr/>
        </p:nvCxnSpPr>
        <p:spPr bwMode="auto">
          <a:xfrm flipV="1">
            <a:off x="6360682" y="5197307"/>
            <a:ext cx="1024086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16355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/>
      <p:bldP spid="2" grpId="0"/>
      <p:bldP spid="16" grpId="0" animBg="1"/>
      <p:bldP spid="20" grpId="0" animBg="1"/>
      <p:bldP spid="25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Aby nezaspal, nařídil si budík.</a:t>
            </a:r>
            <a:endParaRPr lang="cs-CZ" sz="2800" b="1" dirty="0" smtClean="0"/>
          </a:p>
        </p:txBody>
      </p:sp>
      <p:sp>
        <p:nvSpPr>
          <p:cNvPr id="21" name="Zaoblený obdélník 20"/>
          <p:cNvSpPr/>
          <p:nvPr/>
        </p:nvSpPr>
        <p:spPr bwMode="auto">
          <a:xfrm>
            <a:off x="762000" y="2209800"/>
            <a:ext cx="1044000" cy="558000"/>
          </a:xfrm>
          <a:prstGeom prst="round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1</a:t>
            </a:r>
          </a:p>
        </p:txBody>
      </p:sp>
      <p:sp>
        <p:nvSpPr>
          <p:cNvPr id="22" name="Zaoblený obdélník 21"/>
          <p:cNvSpPr/>
          <p:nvPr/>
        </p:nvSpPr>
        <p:spPr bwMode="auto">
          <a:xfrm>
            <a:off x="3048000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srgbClr val="7030A0"/>
                </a:solidFill>
              </a:rPr>
              <a:t>Aby</a:t>
            </a:r>
            <a:r>
              <a:rPr lang="cs-CZ" sz="2800" dirty="0"/>
              <a:t> nezaspal, nařídil si budík.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PŘÍSLOVEČNOU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5177563" y="5809799"/>
            <a:ext cx="197629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Aby VV 1</a:t>
            </a: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7384768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cxnSp>
        <p:nvCxnSpPr>
          <p:cNvPr id="3" name="Přímá spojnice se šipkou 2"/>
          <p:cNvCxnSpPr>
            <a:stCxn id="18" idx="0"/>
            <a:endCxn id="19" idx="1"/>
          </p:cNvCxnSpPr>
          <p:nvPr/>
        </p:nvCxnSpPr>
        <p:spPr bwMode="auto">
          <a:xfrm flipV="1">
            <a:off x="6165709" y="5197307"/>
            <a:ext cx="1219059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aoblený obdélník 10"/>
          <p:cNvSpPr/>
          <p:nvPr/>
        </p:nvSpPr>
        <p:spPr bwMode="auto">
          <a:xfrm>
            <a:off x="762000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3048000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912286" y="423122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7030A0"/>
                </a:solidFill>
              </a:rPr>
              <a:t>ÚČELOVÁ</a:t>
            </a:r>
            <a:endParaRPr lang="cs-CZ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36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 animBg="1"/>
      <p:bldP spid="34" grpId="0"/>
      <p:bldP spid="18" grpId="0" animBg="1"/>
      <p:bldP spid="19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Věta vedlejší příslovečná vyjadřuje </a:t>
            </a:r>
            <a:r>
              <a:rPr lang="cs-CZ" sz="2800" dirty="0"/>
              <a:t>příslovečné </a:t>
            </a:r>
            <a:r>
              <a:rPr lang="cs-CZ" sz="2800" dirty="0" smtClean="0"/>
              <a:t>určení věty </a:t>
            </a:r>
            <a:r>
              <a:rPr lang="cs-CZ" sz="2800" dirty="0"/>
              <a:t>řídící, </a:t>
            </a:r>
            <a:r>
              <a:rPr lang="cs-CZ" sz="2800" dirty="0" smtClean="0"/>
              <a:t>různé okolnosti jejího děje, např. příčinu (důvod), účel, podmínku, přípustku.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Rozvíjí přísudek věty řídící.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 </a:t>
            </a:r>
            <a:r>
              <a:rPr lang="cs-CZ" sz="2000" i="1" dirty="0"/>
              <a:t>Český jazyk v kostce</a:t>
            </a:r>
            <a:r>
              <a:rPr lang="cs-CZ" sz="2000" dirty="0"/>
              <a:t>. 1. vyd. Havlíčkův Brod: Fragment, 1996, 104 s. ISBN 80-720-0041-1.</a:t>
            </a: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4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 lvl="0"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způsob,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jakým vzniká souvětí podřadné s vedlejší větou příslovečnou - p</a:t>
            </a:r>
            <a:r>
              <a:rPr lang="cs-CZ" sz="2000" dirty="0" smtClean="0">
                <a:latin typeface="Times New Roman" pitchFamily="18" charset="0"/>
              </a:rPr>
              <a:t>říčinná</a:t>
            </a:r>
            <a:r>
              <a:rPr lang="cs-CZ" sz="2000" dirty="0">
                <a:latin typeface="Times New Roman" pitchFamily="18" charset="0"/>
              </a:rPr>
              <a:t>, účelová, podmínková, </a:t>
            </a:r>
            <a:r>
              <a:rPr lang="cs-CZ" sz="2000" dirty="0" smtClean="0">
                <a:latin typeface="Times New Roman" pitchFamily="18" charset="0"/>
              </a:rPr>
              <a:t>přípustková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8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 rámci cvičení žáci určují větu hlavní a vedlejší, vyznačí je do prázdných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polí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a poté znázorní graficky závislost mezi větami a zároveň určí druh vedlejší věty příslovečné. Po kliknutí se objeví správné řešení.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Souvětí podřadné obsahuje pouze jednu větu hlavní a jednu či více vět vedlejších. Vedlejší věta závisí na větě řídící (stejně jako větný člen).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Řídící větou může být věta hlavní nebo kterékoli věta vedlejší.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65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VEDLEJŠÍ VĚTOU PŘÍSLOVEČNOU</a:t>
            </a:r>
            <a:endParaRPr lang="cs-CZ" sz="39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244437"/>
            <a:ext cx="86106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Vyjadřuje příslovečné určení rozvíjející přísudek věty řídící.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Podle okolností a vztahů rozeznáváme různé druhy příslovečných vět: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5074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46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VEDLEJŠÍ VĚTOU PŘÍSLOVEČNOU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D) PŘÍČINNÁ (DŮVODOVÁ)</a:t>
            </a:r>
            <a:endParaRPr lang="cs-CZ" sz="39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04800" y="2916000"/>
            <a:ext cx="876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Vyjadřuje příčinu (důvod) děje věty řídící.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Spojovací výrazy: </a:t>
            </a:r>
            <a:r>
              <a:rPr lang="cs-CZ" sz="2800" dirty="0" smtClean="0"/>
              <a:t>že, protože, poněvadž.</a:t>
            </a:r>
            <a:endParaRPr lang="cs-CZ" sz="2800" b="1" dirty="0" smtClean="0"/>
          </a:p>
        </p:txBody>
      </p:sp>
      <p:sp>
        <p:nvSpPr>
          <p:cNvPr id="6" name="TextovéPole 5"/>
          <p:cNvSpPr txBox="1"/>
          <p:nvPr/>
        </p:nvSpPr>
        <p:spPr>
          <a:xfrm>
            <a:off x="288000" y="5002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Nepřišel do školy, protože ho bolel zub.</a:t>
            </a:r>
            <a:endParaRPr lang="cs-CZ" sz="2800" b="1" dirty="0" smtClean="0"/>
          </a:p>
        </p:txBody>
      </p:sp>
      <p:sp>
        <p:nvSpPr>
          <p:cNvPr id="7" name="Zaoblený obdélník 6"/>
          <p:cNvSpPr/>
          <p:nvPr/>
        </p:nvSpPr>
        <p:spPr bwMode="auto">
          <a:xfrm>
            <a:off x="1371600" y="44442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8" name="Zaoblený obdélník 7"/>
          <p:cNvSpPr/>
          <p:nvPr/>
        </p:nvSpPr>
        <p:spPr bwMode="auto">
          <a:xfrm>
            <a:off x="4585854" y="44442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288000" y="5004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Nepřišel do školy, </a:t>
            </a:r>
            <a:r>
              <a:rPr lang="cs-CZ" sz="2800" dirty="0">
                <a:solidFill>
                  <a:srgbClr val="7030A0"/>
                </a:solidFill>
              </a:rPr>
              <a:t>protože</a:t>
            </a:r>
            <a:r>
              <a:rPr lang="cs-CZ" sz="2800" dirty="0"/>
              <a:t> ho bolel zub.</a:t>
            </a:r>
            <a:endParaRPr lang="cs-CZ" sz="2800" b="1" dirty="0"/>
          </a:p>
        </p:txBody>
      </p:sp>
      <p:sp>
        <p:nvSpPr>
          <p:cNvPr id="10" name="Zaoblený obdélník 9"/>
          <p:cNvSpPr/>
          <p:nvPr/>
        </p:nvSpPr>
        <p:spPr bwMode="auto">
          <a:xfrm>
            <a:off x="3832745" y="6226147"/>
            <a:ext cx="2339455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>
                <a:solidFill>
                  <a:schemeClr val="tx1"/>
                </a:solidFill>
                <a:latin typeface="Arial" charset="0"/>
              </a:rPr>
              <a:t>p</a:t>
            </a: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rotože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" name="Zaoblený obdélník 10"/>
          <p:cNvSpPr/>
          <p:nvPr/>
        </p:nvSpPr>
        <p:spPr bwMode="auto">
          <a:xfrm>
            <a:off x="2241490" y="566814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12" name="Přímá spojnice se šipkou 11"/>
          <p:cNvCxnSpPr>
            <a:stCxn id="10" idx="0"/>
            <a:endCxn id="11" idx="3"/>
          </p:cNvCxnSpPr>
          <p:nvPr/>
        </p:nvCxnSpPr>
        <p:spPr bwMode="auto">
          <a:xfrm flipH="1" flipV="1">
            <a:off x="3285490" y="5947147"/>
            <a:ext cx="1716983" cy="279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860400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46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VEDLEJŠÍ VĚTOU PŘÍSLOVEČNOU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E) ÚČELOVÁ</a:t>
            </a:r>
            <a:endParaRPr lang="cs-CZ" sz="39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04800" y="2916000"/>
            <a:ext cx="87630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Vyjadřuje účel vzhledem k ději věty řídící, to je okolnost, ke které směřuje naše jednání.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Spojovací výrazy: </a:t>
            </a:r>
            <a:r>
              <a:rPr lang="cs-CZ" sz="2800" dirty="0" smtClean="0"/>
              <a:t>aby.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288000" y="5002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Budeme se učit, abychom odmaturovali.</a:t>
            </a:r>
            <a:endParaRPr lang="cs-CZ" sz="2800" b="1" dirty="0" smtClean="0"/>
          </a:p>
        </p:txBody>
      </p:sp>
      <p:sp>
        <p:nvSpPr>
          <p:cNvPr id="9" name="TextovéPole 8"/>
          <p:cNvSpPr txBox="1"/>
          <p:nvPr/>
        </p:nvSpPr>
        <p:spPr>
          <a:xfrm>
            <a:off x="288000" y="5002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Budeme se učit, </a:t>
            </a:r>
            <a:r>
              <a:rPr lang="cs-CZ" sz="2800" dirty="0">
                <a:solidFill>
                  <a:srgbClr val="7030A0"/>
                </a:solidFill>
              </a:rPr>
              <a:t>abychom</a:t>
            </a:r>
            <a:r>
              <a:rPr lang="cs-CZ" sz="2800" dirty="0"/>
              <a:t> odmaturovali.</a:t>
            </a:r>
            <a:endParaRPr lang="cs-CZ" sz="2800" b="1" dirty="0"/>
          </a:p>
        </p:txBody>
      </p:sp>
      <p:sp>
        <p:nvSpPr>
          <p:cNvPr id="16" name="Zaoblený obdélník 15"/>
          <p:cNvSpPr/>
          <p:nvPr/>
        </p:nvSpPr>
        <p:spPr bwMode="auto">
          <a:xfrm>
            <a:off x="1371600" y="44442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sp>
        <p:nvSpPr>
          <p:cNvPr id="17" name="Zaoblený obdélník 16"/>
          <p:cNvSpPr/>
          <p:nvPr/>
        </p:nvSpPr>
        <p:spPr bwMode="auto">
          <a:xfrm>
            <a:off x="4585854" y="44442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2</a:t>
            </a:r>
          </a:p>
        </p:txBody>
      </p:sp>
      <p:sp>
        <p:nvSpPr>
          <p:cNvPr id="18" name="Zaoblený obdélník 17"/>
          <p:cNvSpPr/>
          <p:nvPr/>
        </p:nvSpPr>
        <p:spPr bwMode="auto">
          <a:xfrm>
            <a:off x="3832745" y="6226147"/>
            <a:ext cx="2644255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abychom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2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2241490" y="566814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1</a:t>
            </a:r>
          </a:p>
        </p:txBody>
      </p:sp>
      <p:cxnSp>
        <p:nvCxnSpPr>
          <p:cNvPr id="20" name="Přímá spojnice se šipkou 19"/>
          <p:cNvCxnSpPr>
            <a:stCxn id="18" idx="0"/>
            <a:endCxn id="19" idx="3"/>
          </p:cNvCxnSpPr>
          <p:nvPr/>
        </p:nvCxnSpPr>
        <p:spPr bwMode="auto">
          <a:xfrm flipH="1" flipV="1">
            <a:off x="3285490" y="5947147"/>
            <a:ext cx="1869383" cy="279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32928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46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VEDLEJŠÍ VĚTOU PŘÍSLOVEČNOU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F) PODMÍNKOVÁ</a:t>
            </a:r>
            <a:endParaRPr lang="cs-CZ" sz="39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04800" y="2916000"/>
            <a:ext cx="87630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Vyjadřuje podmínku, při které může nastat děj věty řídící.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Spojovací výrazy</a:t>
            </a:r>
            <a:r>
              <a:rPr lang="cs-CZ" sz="2800" dirty="0" smtClean="0"/>
              <a:t>: jestliže, jestli, když, kdyby, -</a:t>
            </a:r>
            <a:r>
              <a:rPr lang="cs-CZ" sz="2800" dirty="0" err="1" smtClean="0"/>
              <a:t>li</a:t>
            </a:r>
            <a:r>
              <a:rPr lang="cs-CZ" sz="2800" dirty="0" smtClean="0"/>
              <a:t>.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288000" y="5002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Jestliže přijdete v čas, vyhovím vám. </a:t>
            </a:r>
            <a:endParaRPr lang="cs-CZ" sz="2800" b="1" dirty="0" smtClean="0"/>
          </a:p>
        </p:txBody>
      </p:sp>
      <p:sp>
        <p:nvSpPr>
          <p:cNvPr id="9" name="TextovéPole 8"/>
          <p:cNvSpPr txBox="1"/>
          <p:nvPr/>
        </p:nvSpPr>
        <p:spPr>
          <a:xfrm>
            <a:off x="288000" y="50022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srgbClr val="7030A0"/>
                </a:solidFill>
              </a:rPr>
              <a:t>Jestliže</a:t>
            </a:r>
            <a:r>
              <a:rPr lang="cs-CZ" sz="2800" dirty="0"/>
              <a:t> přijdete v čas, vyhovím vám. </a:t>
            </a:r>
            <a:endParaRPr lang="cs-CZ" sz="2800" b="1" dirty="0"/>
          </a:p>
        </p:txBody>
      </p:sp>
      <p:sp>
        <p:nvSpPr>
          <p:cNvPr id="26" name="Zaoblený obdélník 25"/>
          <p:cNvSpPr/>
          <p:nvPr/>
        </p:nvSpPr>
        <p:spPr bwMode="auto">
          <a:xfrm>
            <a:off x="1842655" y="44442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1</a:t>
            </a:r>
          </a:p>
        </p:txBody>
      </p:sp>
      <p:sp>
        <p:nvSpPr>
          <p:cNvPr id="27" name="Zaoblený obdélník 26"/>
          <p:cNvSpPr/>
          <p:nvPr/>
        </p:nvSpPr>
        <p:spPr bwMode="auto">
          <a:xfrm>
            <a:off x="4572000" y="44442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28" name="Zaoblený obdélník 27"/>
          <p:cNvSpPr/>
          <p:nvPr/>
        </p:nvSpPr>
        <p:spPr bwMode="auto">
          <a:xfrm>
            <a:off x="1219200" y="6226147"/>
            <a:ext cx="25146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Jestliže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1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9" name="Zaoblený obdélník 28"/>
          <p:cNvSpPr/>
          <p:nvPr/>
        </p:nvSpPr>
        <p:spPr bwMode="auto">
          <a:xfrm>
            <a:off x="4071300" y="566814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cxnSp>
        <p:nvCxnSpPr>
          <p:cNvPr id="30" name="Přímá spojnice se šipkou 29"/>
          <p:cNvCxnSpPr>
            <a:stCxn id="28" idx="0"/>
            <a:endCxn id="29" idx="1"/>
          </p:cNvCxnSpPr>
          <p:nvPr/>
        </p:nvCxnSpPr>
        <p:spPr bwMode="auto">
          <a:xfrm flipV="1">
            <a:off x="2476500" y="5947147"/>
            <a:ext cx="1594800" cy="279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87623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26" grpId="0" animBg="1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46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VEDLEJŠÍ VĚTOU PŘÍSLOVEČNOU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9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cs-CZ" sz="39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PŘÍPUSTKOVÁ</a:t>
            </a:r>
            <a:endParaRPr lang="cs-CZ" sz="39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04800" y="2916000"/>
            <a:ext cx="87630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Vyjadřuje okolnost, která je v nesouladu s obsahem věty řídící.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Spojovací výrazy: </a:t>
            </a:r>
            <a:r>
              <a:rPr lang="cs-CZ" sz="2800" dirty="0" smtClean="0"/>
              <a:t>ač, ačkoli, třebaže, přestože.</a:t>
            </a:r>
            <a:endParaRPr lang="cs-CZ" sz="2800" b="1" dirty="0" smtClean="0"/>
          </a:p>
        </p:txBody>
      </p:sp>
      <p:sp>
        <p:nvSpPr>
          <p:cNvPr id="6" name="TextovéPole 5"/>
          <p:cNvSpPr txBox="1"/>
          <p:nvPr/>
        </p:nvSpPr>
        <p:spPr>
          <a:xfrm>
            <a:off x="152400" y="5002200"/>
            <a:ext cx="891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Přestože bylo nepříznivé počasí, vyrazili na túru do hor.</a:t>
            </a:r>
            <a:endParaRPr lang="cs-CZ" sz="2800" b="1" dirty="0" smtClean="0"/>
          </a:p>
        </p:txBody>
      </p:sp>
      <p:sp>
        <p:nvSpPr>
          <p:cNvPr id="11" name="TextovéPole 10"/>
          <p:cNvSpPr txBox="1"/>
          <p:nvPr/>
        </p:nvSpPr>
        <p:spPr>
          <a:xfrm>
            <a:off x="152400" y="5002200"/>
            <a:ext cx="891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7030A0"/>
                </a:solidFill>
              </a:rPr>
              <a:t>Přestože</a:t>
            </a:r>
            <a:r>
              <a:rPr lang="cs-CZ" sz="2800" dirty="0" smtClean="0"/>
              <a:t> bylo nepříznivé počasí, vyrazili na túru do hor.</a:t>
            </a:r>
            <a:endParaRPr lang="cs-CZ" sz="2800" b="1" dirty="0" smtClean="0"/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1842655" y="4444200"/>
            <a:ext cx="10440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1</a:t>
            </a: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934200" y="44442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14" name="Zaoblený obdélník 13"/>
          <p:cNvSpPr/>
          <p:nvPr/>
        </p:nvSpPr>
        <p:spPr bwMode="auto">
          <a:xfrm>
            <a:off x="1219200" y="6226147"/>
            <a:ext cx="2514600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Přestože VV </a:t>
            </a:r>
            <a:r>
              <a:rPr lang="cs-CZ" sz="2800" dirty="0">
                <a:solidFill>
                  <a:schemeClr val="tx1"/>
                </a:solidFill>
                <a:latin typeface="Arial" charset="0"/>
              </a:rPr>
              <a:t>1</a:t>
            </a: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" name="Zaoblený obdélník 14"/>
          <p:cNvSpPr/>
          <p:nvPr/>
        </p:nvSpPr>
        <p:spPr bwMode="auto">
          <a:xfrm>
            <a:off x="4071300" y="566814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cxnSp>
        <p:nvCxnSpPr>
          <p:cNvPr id="16" name="Přímá spojnice se šipkou 15"/>
          <p:cNvCxnSpPr>
            <a:stCxn id="14" idx="0"/>
            <a:endCxn id="15" idx="1"/>
          </p:cNvCxnSpPr>
          <p:nvPr/>
        </p:nvCxnSpPr>
        <p:spPr bwMode="auto">
          <a:xfrm flipV="1">
            <a:off x="2476500" y="5947147"/>
            <a:ext cx="1594800" cy="279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15757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Představím-li si ten okamžik, nemohu usnout.</a:t>
            </a:r>
            <a:endParaRPr lang="cs-CZ" sz="2800" b="1" dirty="0" smtClean="0"/>
          </a:p>
        </p:txBody>
      </p:sp>
      <p:sp>
        <p:nvSpPr>
          <p:cNvPr id="34" name="TextovéPole 33"/>
          <p:cNvSpPr txBox="1"/>
          <p:nvPr/>
        </p:nvSpPr>
        <p:spPr>
          <a:xfrm>
            <a:off x="288000" y="3708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Představím</a:t>
            </a:r>
            <a:r>
              <a:rPr lang="cs-CZ" sz="2800" dirty="0">
                <a:solidFill>
                  <a:srgbClr val="7030A0"/>
                </a:solidFill>
              </a:rPr>
              <a:t>-li</a:t>
            </a:r>
            <a:r>
              <a:rPr lang="cs-CZ" sz="2800" dirty="0"/>
              <a:t> si ten okamžik, nemohu usnout.</a:t>
            </a:r>
            <a:endParaRPr lang="cs-CZ" sz="2800" b="1" dirty="0"/>
          </a:p>
        </p:txBody>
      </p:sp>
      <p:sp>
        <p:nvSpPr>
          <p:cNvPr id="17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SOUVĚTÍ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PODŘADNÉ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VV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PŘÍSLOVEČNOU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609600" y="4724400"/>
            <a:ext cx="4343400" cy="1981199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912286" y="423122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7030A0"/>
                </a:solidFill>
              </a:rPr>
              <a:t>PODMÍNKOVÁ</a:t>
            </a:r>
            <a:endParaRPr lang="cs-CZ" sz="2800" b="1" dirty="0">
              <a:solidFill>
                <a:srgbClr val="7030A0"/>
              </a:solidFill>
            </a:endParaRPr>
          </a:p>
        </p:txBody>
      </p:sp>
      <p:sp>
        <p:nvSpPr>
          <p:cNvPr id="14" name="Zaoblený obdélník 13"/>
          <p:cNvSpPr/>
          <p:nvPr/>
        </p:nvSpPr>
        <p:spPr bwMode="auto">
          <a:xfrm>
            <a:off x="2057400" y="2209800"/>
            <a:ext cx="1044000" cy="558000"/>
          </a:xfrm>
          <a:prstGeom prst="round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VV 1</a:t>
            </a:r>
          </a:p>
        </p:txBody>
      </p:sp>
      <p:sp>
        <p:nvSpPr>
          <p:cNvPr id="15" name="Zaoblený obdélník 14"/>
          <p:cNvSpPr/>
          <p:nvPr/>
        </p:nvSpPr>
        <p:spPr bwMode="auto">
          <a:xfrm>
            <a:off x="5486400" y="2209800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sp>
        <p:nvSpPr>
          <p:cNvPr id="16" name="Zaoblený obdélník 15"/>
          <p:cNvSpPr/>
          <p:nvPr/>
        </p:nvSpPr>
        <p:spPr bwMode="auto">
          <a:xfrm>
            <a:off x="2057400" y="3163187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" name="Zaoblený obdélník 19"/>
          <p:cNvSpPr/>
          <p:nvPr/>
        </p:nvSpPr>
        <p:spPr bwMode="auto">
          <a:xfrm>
            <a:off x="5486400" y="3162534"/>
            <a:ext cx="1044000" cy="558000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28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3" name="Zaoblený obdélník 22"/>
          <p:cNvSpPr/>
          <p:nvPr/>
        </p:nvSpPr>
        <p:spPr bwMode="auto">
          <a:xfrm>
            <a:off x="5177563" y="5809799"/>
            <a:ext cx="1976291" cy="558000"/>
          </a:xfrm>
          <a:prstGeom prst="roundRect">
            <a:avLst/>
          </a:prstGeom>
          <a:solidFill>
            <a:srgbClr val="0099F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err="1" smtClean="0">
                <a:solidFill>
                  <a:schemeClr val="tx1"/>
                </a:solidFill>
                <a:latin typeface="Arial" charset="0"/>
              </a:rPr>
              <a:t>-li</a:t>
            </a: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 VV 1</a:t>
            </a:r>
          </a:p>
        </p:txBody>
      </p:sp>
      <p:sp>
        <p:nvSpPr>
          <p:cNvPr id="24" name="Zaoblený obdélník 23"/>
          <p:cNvSpPr/>
          <p:nvPr/>
        </p:nvSpPr>
        <p:spPr bwMode="auto">
          <a:xfrm>
            <a:off x="7384768" y="4918307"/>
            <a:ext cx="1044000" cy="558000"/>
          </a:xfrm>
          <a:prstGeom prst="roundRect">
            <a:avLst/>
          </a:prstGeom>
          <a:solidFill>
            <a:srgbClr val="FF3F3F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solidFill>
                  <a:schemeClr val="tx1"/>
                </a:solidFill>
                <a:latin typeface="Arial" charset="0"/>
              </a:rPr>
              <a:t>VH 2</a:t>
            </a:r>
          </a:p>
        </p:txBody>
      </p:sp>
      <p:cxnSp>
        <p:nvCxnSpPr>
          <p:cNvPr id="25" name="Přímá spojnice se šipkou 24"/>
          <p:cNvCxnSpPr>
            <a:stCxn id="23" idx="0"/>
            <a:endCxn id="24" idx="1"/>
          </p:cNvCxnSpPr>
          <p:nvPr/>
        </p:nvCxnSpPr>
        <p:spPr bwMode="auto">
          <a:xfrm flipV="1">
            <a:off x="6165709" y="5197307"/>
            <a:ext cx="1219059" cy="61249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3608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/>
      <p:bldP spid="2" grpId="0"/>
      <p:bldP spid="14" grpId="0" animBg="1"/>
      <p:bldP spid="15" grpId="0" animBg="1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1725</TotalTime>
  <Words>646</Words>
  <Application>Microsoft Office PowerPoint</Application>
  <PresentationFormat>Předvádění na obrazovce (4:3)</PresentationFormat>
  <Paragraphs>119</Paragraphs>
  <Slides>14</Slides>
  <Notes>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Správce</cp:lastModifiedBy>
  <cp:revision>265</cp:revision>
  <cp:lastPrinted>1601-01-01T00:00:00Z</cp:lastPrinted>
  <dcterms:created xsi:type="dcterms:W3CDTF">2013-06-25T23:31:44Z</dcterms:created>
  <dcterms:modified xsi:type="dcterms:W3CDTF">2013-12-19T11:10:25Z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