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84" r:id="rId5"/>
    <p:sldId id="285" r:id="rId6"/>
    <p:sldId id="286" r:id="rId7"/>
    <p:sldId id="283" r:id="rId8"/>
    <p:sldId id="269" r:id="rId9"/>
    <p:sldId id="260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8811E-3E0F-4A77-9147-7645FFBA14E9}" type="datetimeFigureOut">
              <a:rPr lang="cs-CZ" smtClean="0"/>
              <a:t>19.12.2013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6190F-AB1C-4D20-9CF0-4D08AFD2C9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8919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807259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VY_32_INOVACE_127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Skladba (syntax)/Souvětí souřadné odporovací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věta, souvětí,  věta hlavní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parataxe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293260"/>
            <a:ext cx="85344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vysvětluje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způsob,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jakým vzniká souřadné souvětí odporovací.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žáci zkoušejí z nabízených vět vytvořit souvětí souřadné s poměrem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odporovacím,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různá možná řešení.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Souvětí souřadné obsahuje nejméně dvě věty hlavní, které na sobě mluvnicky nezávisí a jsou ve vzájemném vztahu parataxe (přiřazování),</a:t>
            </a:r>
            <a:br>
              <a:rPr lang="cs-CZ" sz="2800" dirty="0" smtClean="0"/>
            </a:br>
            <a:r>
              <a:rPr lang="cs-CZ" sz="2800" dirty="0" smtClean="0"/>
              <a:t> a neomezený počet vět vedlejších.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973861"/>
              </p:ext>
            </p:extLst>
          </p:nvPr>
        </p:nvGraphicFramePr>
        <p:xfrm>
          <a:off x="1600200" y="3505200"/>
          <a:ext cx="6019800" cy="3167743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805940"/>
                <a:gridCol w="4213860"/>
              </a:tblGrid>
              <a:tr h="424543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ZNAČKA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POMĚR</a:t>
                      </a:r>
                      <a:endParaRPr lang="cs-CZ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slučovací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stupňovací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X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odporovací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400" dirty="0" smtClean="0"/>
                        <a:t>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vylučovací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příčinný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důsledkový</a:t>
                      </a:r>
                      <a:endParaRPr lang="cs-CZ" sz="2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Pravoúhlá spojnice 4"/>
          <p:cNvCxnSpPr>
            <a:cxnSpLocks noChangeAspect="1"/>
          </p:cNvCxnSpPr>
          <p:nvPr/>
        </p:nvCxnSpPr>
        <p:spPr bwMode="auto">
          <a:xfrm rot="5400000" flipH="1" flipV="1">
            <a:off x="2362200" y="4539095"/>
            <a:ext cx="190500" cy="190500"/>
          </a:xfrm>
          <a:prstGeom prst="bentConnector3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0" y="6366184"/>
            <a:ext cx="345470" cy="22862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340000" y="5923039"/>
            <a:ext cx="345470" cy="228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ODPOROVACÍ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244437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Obsahuje nejméně dvě věty hlavní, přičemž obsahy vět si navzájem odporují, jsou navzájem neslučitelné.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304800" y="3810000"/>
            <a:ext cx="87630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Typické spojovací prostředky: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spojky</a:t>
            </a:r>
            <a:r>
              <a:rPr lang="cs-CZ" sz="2800" dirty="0" smtClean="0"/>
              <a:t> – ale, avšak, však, jenže, leč, nýbrž;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dvojité spojovací výrazy</a:t>
            </a:r>
            <a:r>
              <a:rPr lang="cs-CZ" sz="2800" dirty="0" smtClean="0"/>
              <a:t> – sice - ale, ale přesto;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bez spojovacích výrazů</a:t>
            </a:r>
            <a:r>
              <a:rPr lang="cs-CZ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0741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90946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ODPOROVACÍ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příklady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288000" y="3220253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Byl to chlapec nadaný, neměl však trpělivost ke studiu.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1371600" y="2662253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6858000" y="2662253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sp>
        <p:nvSpPr>
          <p:cNvPr id="23" name="TextovéPole 22"/>
          <p:cNvSpPr txBox="1"/>
          <p:nvPr/>
        </p:nvSpPr>
        <p:spPr>
          <a:xfrm>
            <a:off x="4115523" y="2679643"/>
            <a:ext cx="49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x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3592514" y="2380288"/>
            <a:ext cx="186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parataxe</a:t>
            </a:r>
            <a:endParaRPr lang="cs-CZ" sz="2800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288000" y="544242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Nasbírali jsme plno hub, jenže hříbky byly jen dva.</a:t>
            </a:r>
            <a:endParaRPr lang="cs-CZ" sz="2800" b="1" dirty="0" smtClean="0"/>
          </a:p>
        </p:txBody>
      </p:sp>
      <p:sp>
        <p:nvSpPr>
          <p:cNvPr id="28" name="Zaoblený obdélník 27"/>
          <p:cNvSpPr/>
          <p:nvPr/>
        </p:nvSpPr>
        <p:spPr bwMode="auto">
          <a:xfrm>
            <a:off x="1371600" y="488442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30" name="Zaoblený obdélník 29"/>
          <p:cNvSpPr/>
          <p:nvPr/>
        </p:nvSpPr>
        <p:spPr bwMode="auto">
          <a:xfrm>
            <a:off x="6858000" y="488442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sp>
        <p:nvSpPr>
          <p:cNvPr id="32" name="TextovéPole 31"/>
          <p:cNvSpPr txBox="1"/>
          <p:nvPr/>
        </p:nvSpPr>
        <p:spPr>
          <a:xfrm>
            <a:off x="4115523" y="4901810"/>
            <a:ext cx="49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x</a:t>
            </a:r>
            <a:endParaRPr lang="cs-CZ" sz="2800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3592514" y="4495800"/>
            <a:ext cx="186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parataxe</a:t>
            </a:r>
            <a:endParaRPr lang="cs-CZ" sz="2800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22200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Byl to chlapec nadaný, neměl </a:t>
            </a:r>
            <a:r>
              <a:rPr lang="cs-CZ" sz="2800" b="1" dirty="0">
                <a:solidFill>
                  <a:srgbClr val="7030A0"/>
                </a:solidFill>
              </a:rPr>
              <a:t>však</a:t>
            </a:r>
            <a:r>
              <a:rPr lang="cs-CZ" sz="2800" dirty="0"/>
              <a:t> trpělivost ke studiu.</a:t>
            </a:r>
            <a:endParaRPr lang="cs-CZ" sz="28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288000" y="54432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Nasbírali jsme plno hub, </a:t>
            </a:r>
            <a:r>
              <a:rPr lang="cs-CZ" sz="2800" b="1" dirty="0">
                <a:solidFill>
                  <a:srgbClr val="7030A0"/>
                </a:solidFill>
              </a:rPr>
              <a:t>jenže</a:t>
            </a:r>
            <a:r>
              <a:rPr lang="cs-CZ" sz="2800" dirty="0"/>
              <a:t> hříbky byly jen dva.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4228020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5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23" grpId="0"/>
      <p:bldP spid="24" grpId="0"/>
      <p:bldP spid="25" grpId="0"/>
      <p:bldP spid="25" grpId="1"/>
      <p:bldP spid="28" grpId="0" animBg="1"/>
      <p:bldP spid="30" grpId="0" animBg="1"/>
      <p:bldP spid="32" grpId="0"/>
      <p:bldP spid="33" grpId="0"/>
      <p:bldP spid="34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90946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ODPOROVACÍ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příklady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288000" y="3220253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Slunce sice vyšlo, ale později se obloha zatáhla.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1371600" y="2662253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6858000" y="2662253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sp>
        <p:nvSpPr>
          <p:cNvPr id="23" name="TextovéPole 22"/>
          <p:cNvSpPr txBox="1"/>
          <p:nvPr/>
        </p:nvSpPr>
        <p:spPr>
          <a:xfrm>
            <a:off x="4115523" y="2679643"/>
            <a:ext cx="49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x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3592514" y="2380288"/>
            <a:ext cx="186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parataxe</a:t>
            </a:r>
            <a:endParaRPr lang="cs-CZ" sz="2800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222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Slunce </a:t>
            </a:r>
            <a:r>
              <a:rPr lang="cs-CZ" sz="2800" b="1" dirty="0">
                <a:solidFill>
                  <a:srgbClr val="7030A0"/>
                </a:solidFill>
              </a:rPr>
              <a:t>sice</a:t>
            </a:r>
            <a:r>
              <a:rPr lang="cs-CZ" sz="2800" dirty="0"/>
              <a:t> vyšlo, </a:t>
            </a:r>
            <a:r>
              <a:rPr lang="cs-CZ" sz="2800" b="1" dirty="0">
                <a:solidFill>
                  <a:srgbClr val="7030A0"/>
                </a:solidFill>
              </a:rPr>
              <a:t>ale</a:t>
            </a:r>
            <a:r>
              <a:rPr lang="cs-CZ" sz="2800" dirty="0"/>
              <a:t> později se obloha zatáhla.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317557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23" grpId="0"/>
      <p:bldP spid="24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ODPOROVACÍ -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90946" y="22098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Vytvořte souvětí souřadné – poměr odporovací: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04800" y="2733020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V1: Dostal těžký zápal plic.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V2: Nečekaně rychle se uzdravil.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290946" y="3854871"/>
            <a:ext cx="847205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Řešení: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Dostal těžký zápal plic, ale nečekaně rychle se uzdravil.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/>
              <a:t>Dostal těžký zápal </a:t>
            </a:r>
            <a:r>
              <a:rPr lang="cs-CZ" sz="2400" dirty="0" smtClean="0"/>
              <a:t>plic, avšak nečekaně </a:t>
            </a:r>
            <a:r>
              <a:rPr lang="cs-CZ" sz="2400" dirty="0"/>
              <a:t>rychle se </a:t>
            </a:r>
            <a:r>
              <a:rPr lang="cs-CZ" sz="2400" dirty="0" smtClean="0"/>
              <a:t>uzdravil.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Dostal sice </a:t>
            </a:r>
            <a:r>
              <a:rPr lang="cs-CZ" sz="2400" dirty="0"/>
              <a:t>těžký zápal </a:t>
            </a:r>
            <a:r>
              <a:rPr lang="cs-CZ" sz="2400" dirty="0" smtClean="0"/>
              <a:t>plic, ale nečekaně </a:t>
            </a:r>
            <a:r>
              <a:rPr lang="cs-CZ" sz="2400" dirty="0"/>
              <a:t>rychle se uzdravil</a:t>
            </a:r>
            <a:r>
              <a:rPr lang="cs-CZ" sz="2400" dirty="0" smtClean="0"/>
              <a:t>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/>
              <a:t>Dostal těžký zápal </a:t>
            </a:r>
            <a:r>
              <a:rPr lang="cs-CZ" sz="2400" dirty="0" smtClean="0"/>
              <a:t>plic, ale přesto se nečekaně </a:t>
            </a:r>
            <a:r>
              <a:rPr lang="cs-CZ" sz="2400" dirty="0"/>
              <a:t>rychle se uzdravil</a:t>
            </a:r>
            <a:r>
              <a:rPr lang="cs-CZ" sz="2400" dirty="0" smtClean="0"/>
              <a:t>. …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725502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Souvětí souřadné s poměrem odporovacím vzniká spojením dvou </a:t>
            </a:r>
            <a:r>
              <a:rPr lang="cs-CZ" sz="2800" smtClean="0"/>
              <a:t>hlavních vět, </a:t>
            </a:r>
            <a:r>
              <a:rPr lang="cs-CZ" sz="2800" dirty="0" smtClean="0"/>
              <a:t>jejichž obsahy si odporují, stavějí se proti sobě.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  <a:endParaRPr lang="cs-CZ" sz="2000" dirty="0" smtClean="0"/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HAVRÁNEK</a:t>
            </a:r>
            <a:r>
              <a:rPr lang="cs-CZ" sz="2000" dirty="0"/>
              <a:t>, Bohuslav a Alois JEDLIČKA. </a:t>
            </a:r>
            <a:r>
              <a:rPr lang="cs-CZ" sz="2000" i="1" dirty="0"/>
              <a:t>ČESKÁ MLUVNICE</a:t>
            </a:r>
            <a:r>
              <a:rPr lang="cs-CZ" sz="2000" dirty="0"/>
              <a:t>. 4. vydání, přepracované. PRAHA: Státní pedagogické nakladatelství, n. p., 1981, 584 s. Učebnice pro vysoké školy. č. 16-00-17/4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STYBLÍK, Vlastimil a Marie ČECHOVÁ. </a:t>
            </a:r>
            <a:r>
              <a:rPr lang="cs-CZ" sz="2000" i="1" dirty="0"/>
              <a:t>Mluvnická a slohová cvičení: k Stručné mluvnici české</a:t>
            </a:r>
            <a:r>
              <a:rPr lang="cs-CZ" sz="2000" dirty="0"/>
              <a:t>. Praha: Státní pedagogické nakladatelství, n. p., 1978, 218 s. Učebnice pro studium při zaměstnání. SNP 71-28-11.</a:t>
            </a:r>
            <a:endParaRPr lang="cs-CZ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1260</TotalTime>
  <Words>423</Words>
  <Application>Microsoft Office PowerPoint</Application>
  <PresentationFormat>Předvádění na obrazovce (4:3)</PresentationFormat>
  <Paragraphs>80</Paragraphs>
  <Slides>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Správce</cp:lastModifiedBy>
  <cp:revision>149</cp:revision>
  <cp:lastPrinted>1601-01-01T00:00:00Z</cp:lastPrinted>
  <dcterms:created xsi:type="dcterms:W3CDTF">2013-06-25T23:31:44Z</dcterms:created>
  <dcterms:modified xsi:type="dcterms:W3CDTF">2013-12-19T10:57:04Z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