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84" r:id="rId5"/>
    <p:sldId id="285" r:id="rId6"/>
    <p:sldId id="287" r:id="rId7"/>
    <p:sldId id="288" r:id="rId8"/>
    <p:sldId id="289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86129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předmětná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předmět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HAVRÁNEK,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</a:t>
            </a:r>
            <a:r>
              <a:rPr lang="cs-CZ" sz="2000"/>
              <a:t>16-00-17/4</a:t>
            </a:r>
            <a:r>
              <a:rPr lang="cs-CZ" sz="2000" smtClean="0"/>
              <a:t>.</a:t>
            </a:r>
            <a:endParaRPr lang="cs-CZ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předmětnou.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a poté znázorní graficky závislost mezi větami. 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76200" y="381000"/>
            <a:ext cx="8991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PŘEDMĚTNOU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</a:t>
            </a:r>
            <a:r>
              <a:rPr lang="cs-CZ" sz="2800" b="1" dirty="0" smtClean="0">
                <a:solidFill>
                  <a:srgbClr val="0070C0"/>
                </a:solidFill>
              </a:rPr>
              <a:t>předmět</a:t>
            </a:r>
            <a:r>
              <a:rPr lang="cs-CZ" sz="2800" dirty="0" smtClean="0"/>
              <a:t> věty řídící, závisí na slovese věty řídící nebo přídavném jménu. 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352800"/>
            <a:ext cx="8763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uvozovací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vztažná zájmena </a:t>
            </a:r>
            <a:r>
              <a:rPr lang="cs-CZ" sz="2800" dirty="0" smtClean="0"/>
              <a:t>– kdo, co ,který, jaký;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příslovce </a:t>
            </a:r>
            <a:r>
              <a:rPr lang="cs-CZ" sz="2800" dirty="0" smtClean="0"/>
              <a:t>– kde, kam, odkud, kudy, jak;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 </a:t>
            </a:r>
            <a:r>
              <a:rPr lang="cs-CZ" sz="2800" dirty="0" smtClean="0"/>
              <a:t>– že, aby, když.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28600" y="5888183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 </a:t>
            </a:r>
            <a:r>
              <a:rPr lang="cs-CZ" sz="2800" i="1" dirty="0" smtClean="0"/>
              <a:t>Větou řídící se můžeme zeptat na větu vedlejší</a:t>
            </a:r>
            <a:r>
              <a:rPr lang="cs-CZ" sz="2800" i="1" dirty="0"/>
              <a:t> </a:t>
            </a:r>
            <a:r>
              <a:rPr lang="cs-CZ" sz="2800" i="1" dirty="0" smtClean="0"/>
              <a:t>– 4. pádem Koho, co?.</a:t>
            </a:r>
            <a:endParaRPr lang="cs-CZ" sz="2800" i="1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Přeji vám, abyste dojeli ve zdraví.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188545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4126200" y="2662253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Přeji vám</a:t>
            </a:r>
            <a:r>
              <a:rPr lang="cs-CZ" sz="2800" dirty="0">
                <a:solidFill>
                  <a:srgbClr val="7030A0"/>
                </a:solidFill>
              </a:rPr>
              <a:t>, aby</a:t>
            </a:r>
            <a:r>
              <a:rPr lang="cs-CZ" sz="2800" dirty="0"/>
              <a:t>ste dojeli ve zdraví.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PŘEDMĚTNOU - příklady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3832745" y="4444200"/>
            <a:ext cx="1729856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aby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2241490" y="3886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3285490" y="4165200"/>
            <a:ext cx="14121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28600" y="541113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</a:t>
            </a:r>
            <a:br>
              <a:rPr lang="cs-CZ" sz="2800" b="1" dirty="0" smtClean="0"/>
            </a:br>
            <a:r>
              <a:rPr lang="cs-CZ" sz="2800" b="1" i="1" dirty="0" smtClean="0"/>
              <a:t>Otázka: </a:t>
            </a:r>
            <a:r>
              <a:rPr lang="cs-CZ" sz="2800" i="1" dirty="0" smtClean="0"/>
              <a:t>Co vám přeji?</a:t>
            </a:r>
            <a:br>
              <a:rPr lang="cs-CZ" sz="2800" i="1" dirty="0" smtClean="0"/>
            </a:br>
            <a:r>
              <a:rPr lang="cs-CZ" sz="2800" b="1" i="1" dirty="0" smtClean="0"/>
              <a:t>Odpověď: </a:t>
            </a:r>
            <a:r>
              <a:rPr lang="cs-CZ" sz="2800" i="1" dirty="0" smtClean="0"/>
              <a:t>Abyste dojeli ve zdraví. (dobrý dojezd)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Petr nadšeně vypravoval, jak se mu tam líbilo.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9906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507182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Petr nadšeně vypravoval, </a:t>
            </a:r>
            <a:r>
              <a:rPr lang="cs-CZ" sz="2800" dirty="0">
                <a:solidFill>
                  <a:srgbClr val="7030A0"/>
                </a:solidFill>
              </a:rPr>
              <a:t>jak</a:t>
            </a:r>
            <a:r>
              <a:rPr lang="cs-CZ" sz="2800" dirty="0"/>
              <a:t> se mu tam líbilo.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PŘEDMĚTNOU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95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jak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4349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9906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507182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Jitka zapomněla, kam chtěla vlastně jít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49672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6576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Jitka zapomněla, </a:t>
            </a:r>
            <a:r>
              <a:rPr lang="cs-CZ" sz="2800" dirty="0">
                <a:solidFill>
                  <a:srgbClr val="7030A0"/>
                </a:solidFill>
              </a:rPr>
              <a:t>kam</a:t>
            </a:r>
            <a:r>
              <a:rPr lang="cs-CZ" sz="2800" dirty="0"/>
              <a:t> chtěla vlastně </a:t>
            </a:r>
            <a:r>
              <a:rPr lang="cs-CZ" sz="2800" dirty="0" smtClean="0"/>
              <a:t>jít.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PŘEDMĚTNOU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8238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kam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5492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49672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6576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5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Jsem spokojen s tím, co jsem se včera dozvěděl.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299381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507182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Jsem spokojen s tím, </a:t>
            </a:r>
            <a:r>
              <a:rPr lang="cs-CZ" sz="2800" dirty="0">
                <a:solidFill>
                  <a:srgbClr val="7030A0"/>
                </a:solidFill>
              </a:rPr>
              <a:t>co</a:t>
            </a:r>
            <a:r>
              <a:rPr lang="cs-CZ" sz="2800" dirty="0"/>
              <a:t> jsem se včera dozvěděl.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PŘEDMĚTNOU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190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co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3968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1299381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507182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4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předmětná vyjadřuje předmět věty řídící  a bývá závislá na slovesech nebo přídavných jménech se sponou.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Předmět, který VV předmětná </a:t>
            </a:r>
            <a:r>
              <a:rPr lang="cs-CZ" sz="2800" dirty="0" smtClean="0"/>
              <a:t>nahrazuje, </a:t>
            </a:r>
            <a:r>
              <a:rPr lang="cs-CZ" sz="2800" dirty="0" smtClean="0"/>
              <a:t>bývá nejčastěji ve 4. pádě, ale může být i v pádech jiných(2., 3., a často v 7.), viz poslední </a:t>
            </a:r>
            <a:r>
              <a:rPr lang="cs-CZ" sz="2800" dirty="0" smtClean="0"/>
              <a:t>příklad.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1534</TotalTime>
  <Words>466</Words>
  <Application>Microsoft Office PowerPoint</Application>
  <PresentationFormat>Předvádění na obrazovce (4:3)</PresentationFormat>
  <Paragraphs>72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217</cp:revision>
  <cp:lastPrinted>1601-01-01T00:00:00Z</cp:lastPrinted>
  <dcterms:created xsi:type="dcterms:W3CDTF">2013-06-25T23:31:44Z</dcterms:created>
  <dcterms:modified xsi:type="dcterms:W3CDTF">2013-12-19T11:03:31Z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