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3" r:id="rId6"/>
    <p:sldId id="265" r:id="rId7"/>
    <p:sldId id="264" r:id="rId8"/>
    <p:sldId id="266" r:id="rId9"/>
    <p:sldId id="267" r:id="rId10"/>
    <p:sldId id="268" r:id="rId11"/>
    <p:sldId id="269" r:id="rId12"/>
    <p:sldId id="260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55433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VY_32_INOVACE_121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Skladba (syntax)/Věta a výpověď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Srpen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věta, výpověď, syntax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Vytvořte větu nebo začleňte do komunikační situace: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Když dočetla knihu.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277091" y="3436956"/>
            <a:ext cx="86106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Věta</a:t>
            </a:r>
            <a:r>
              <a:rPr lang="cs-CZ" sz="2800" b="1" dirty="0" smtClean="0"/>
              <a:t>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Když dočetla </a:t>
            </a:r>
            <a:r>
              <a:rPr lang="cs-CZ" sz="2800" dirty="0" smtClean="0"/>
              <a:t>knihu, šla spát.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Komunikační situace: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A: Kdy šla spát?</a:t>
            </a:r>
            <a:br>
              <a:rPr lang="cs-CZ" sz="2800" dirty="0" smtClean="0"/>
            </a:br>
            <a:r>
              <a:rPr lang="cs-CZ" sz="2800" dirty="0" smtClean="0"/>
              <a:t>B: </a:t>
            </a:r>
            <a:r>
              <a:rPr lang="cs-CZ" sz="2800" dirty="0"/>
              <a:t>Když dočetla knihu</a:t>
            </a:r>
            <a:r>
              <a:rPr lang="cs-CZ" sz="2800" dirty="0" smtClean="0"/>
              <a:t>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05489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Základní rozdíl mezi větou a výpovědí je, že věta je nezakotvena jazyková jednotka v komunikační situaci a výpověď je jednotka zakotvena v konkrétní komunikační situaci.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  <a:endParaRPr lang="cs-CZ" sz="2000" dirty="0" smtClean="0"/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BARONE, Hana. </a:t>
            </a:r>
            <a:r>
              <a:rPr lang="cs-CZ" sz="2000" i="1" dirty="0"/>
              <a:t>Cvičebnice českého jazyka, aneb, Co byste měli znát ze základní školy: [(nejen k přijímacím zkouškám na SŠ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c2007, 248 s. Průvodce (</a:t>
            </a:r>
            <a:r>
              <a:rPr lang="cs-CZ" sz="2000" dirty="0" err="1"/>
              <a:t>Didaktis</a:t>
            </a:r>
            <a:r>
              <a:rPr lang="cs-CZ" sz="2000" dirty="0"/>
              <a:t>). ISBN 978-807-3580-841. </a:t>
            </a:r>
            <a:endParaRPr lang="cs-CZ" sz="2000" dirty="0" smtClean="0"/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MAŠKOVÁ, Drahuše. </a:t>
            </a:r>
            <a:r>
              <a:rPr lang="cs-CZ" sz="2000" i="1" dirty="0"/>
              <a:t>Český jazyk: testové úlohy</a:t>
            </a:r>
            <a:r>
              <a:rPr lang="cs-CZ" sz="2000" dirty="0"/>
              <a:t>. 1. vyd. Třebíč: Vyuka.cz, 2009, 191 s. Maturita (Petra </a:t>
            </a:r>
            <a:r>
              <a:rPr lang="cs-CZ" sz="2000" dirty="0" err="1"/>
              <a:t>Velanová</a:t>
            </a:r>
            <a:r>
              <a:rPr lang="cs-CZ" sz="2000" dirty="0"/>
              <a:t>). ISBN 978-80-86873-12-1. </a:t>
            </a:r>
            <a:endParaRPr lang="cs-CZ" sz="20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293260"/>
            <a:ext cx="85344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Vysvětluje rozdíl mezi větou a vypovědí a objasňuje jejich hlavní stránky.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2773948"/>
            <a:ext cx="8305800" cy="249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Na straně 6 žáci určují, zda se jedná o větu či nikoli, po kliknutí se objeví správné odpovědi.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Na následujících stránkách si žáci vyzkoušejí začlenění textu do věty nebo komunikační situace.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VĚTA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cs-CZ" sz="2800" dirty="0" smtClean="0"/>
              <a:t>je myšlenka vyjádřená slovy, jejíž nejdůležitější částí je přísudek (převážně sloveso v určitém tvaru);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cs-CZ" sz="2800" dirty="0" smtClean="0"/>
              <a:t>nemusí být zakotvena v komunikační situaci;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cs-CZ" sz="2800" dirty="0" smtClean="0"/>
              <a:t>má stránku mluvnickou (gramatickou) – mezi jejími členy existuje soustava vztahů.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 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 eaLnBrk="0" hangingPunct="0">
              <a:lnSpc>
                <a:spcPct val="110000"/>
              </a:lnSpc>
              <a:spcBef>
                <a:spcPts val="1200"/>
              </a:spcBef>
              <a:defRPr sz="4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cs-CZ" dirty="0"/>
              <a:t>VÝPOVĚĎ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cs-CZ" sz="2800" dirty="0" smtClean="0"/>
              <a:t>je jednotka komunikace pronesená nebo napsaná v konkrétní komunikační situaci;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cs-CZ" sz="2800" dirty="0" smtClean="0"/>
              <a:t>nejčastěji bývá vyjádřena ve formě věty;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cs-CZ" sz="2800" dirty="0" smtClean="0"/>
              <a:t>má stránku obsahovou (významovou) – vypovídá o něčem ze skutečnosti;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cs-CZ" sz="2800" dirty="0" smtClean="0"/>
              <a:t>a stránku modální – podle komunikačního záměru mluvčího je míněna jako oznámení, otázka, rozkaz, přání.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4016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ctr" eaLnBrk="0" hangingPunct="0">
              <a:lnSpc>
                <a:spcPct val="110000"/>
              </a:lnSpc>
              <a:spcBef>
                <a:spcPts val="1200"/>
              </a:spcBef>
              <a:defRPr sz="4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cs-CZ" dirty="0"/>
              <a:t>PŘÍKLADY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Věta: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Venku začalo hustě pršet.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Výpověď: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Petr.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270164" y="4495800"/>
            <a:ext cx="8610600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cs-CZ" sz="2800" b="1" i="1" dirty="0">
                <a:solidFill>
                  <a:srgbClr val="000000"/>
                </a:solidFill>
              </a:rPr>
              <a:t>Komunikační situace: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srgbClr val="000000"/>
                </a:solidFill>
              </a:rPr>
              <a:t>A: Kdo přišel?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srgbClr val="000000"/>
                </a:solidFill>
              </a:rPr>
              <a:t>B: Petr. </a:t>
            </a:r>
            <a:r>
              <a:rPr lang="cs-CZ" sz="2800" i="1" dirty="0">
                <a:solidFill>
                  <a:srgbClr val="000000"/>
                </a:solidFill>
              </a:rPr>
              <a:t>(= Přišel Petr)</a:t>
            </a:r>
            <a:endParaRPr lang="cs-CZ" sz="2800" dirty="0">
              <a:solidFill>
                <a:srgbClr val="000000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144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64770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Rozhodněte, zda jde o větu či nikoli: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Prázdniny definitivně skončily.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Modré </a:t>
            </a:r>
            <a:r>
              <a:rPr lang="cs-CZ" sz="2800" dirty="0"/>
              <a:t>A</a:t>
            </a:r>
            <a:r>
              <a:rPr lang="cs-CZ" sz="2800" dirty="0" smtClean="0"/>
              <a:t>udi s tmavými skly.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Novinář nesmět svou činnost dostat dotčené osoba nesnází do.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Nic neomlouvá nepřesnost nebo neprověření informace.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Ven.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Když dočetla knihu.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/>
          </a:p>
        </p:txBody>
      </p:sp>
      <p:sp>
        <p:nvSpPr>
          <p:cNvPr id="5" name="TextovéPole 4"/>
          <p:cNvSpPr txBox="1"/>
          <p:nvPr/>
        </p:nvSpPr>
        <p:spPr>
          <a:xfrm>
            <a:off x="7647709" y="2126673"/>
            <a:ext cx="11430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 smtClean="0">
                <a:solidFill>
                  <a:srgbClr val="00B050"/>
                </a:solidFill>
              </a:rPr>
              <a:t>ANO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00B050"/>
                </a:solidFill>
              </a:rPr>
              <a:t>NE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00B050"/>
                </a:solidFill>
              </a:rPr>
              <a:t>NE</a:t>
            </a:r>
            <a:br>
              <a:rPr lang="cs-CZ" sz="2800" dirty="0" smtClean="0">
                <a:solidFill>
                  <a:srgbClr val="00B050"/>
                </a:solidFill>
              </a:rPr>
            </a:br>
            <a:endParaRPr lang="cs-CZ" sz="2800" dirty="0" smtClean="0">
              <a:solidFill>
                <a:srgbClr val="00B050"/>
              </a:solidFill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00B050"/>
                </a:solidFill>
              </a:rPr>
              <a:t>ANO</a:t>
            </a:r>
            <a:br>
              <a:rPr lang="cs-CZ" sz="2800" dirty="0" smtClean="0">
                <a:solidFill>
                  <a:srgbClr val="00B050"/>
                </a:solidFill>
              </a:rPr>
            </a:br>
            <a:endParaRPr lang="cs-CZ" sz="2800" dirty="0" smtClean="0">
              <a:solidFill>
                <a:srgbClr val="00B050"/>
              </a:solidFill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00B050"/>
                </a:solidFill>
              </a:rPr>
              <a:t>NE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00B050"/>
                </a:solidFill>
              </a:rPr>
              <a:t>NE</a:t>
            </a:r>
            <a:endParaRPr lang="cs-CZ" sz="2800" dirty="0">
              <a:solidFill>
                <a:srgbClr val="00B050"/>
              </a:solidFill>
            </a:endParaRPr>
          </a:p>
          <a:p>
            <a:pPr algn="ctr"/>
            <a:endParaRPr lang="cs-CZ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86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Vytvořte větu nebo začleňte do komunikační situace: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/>
              <a:t>Modré </a:t>
            </a:r>
            <a:r>
              <a:rPr lang="cs-CZ" sz="2800" smtClean="0"/>
              <a:t>Audi </a:t>
            </a:r>
            <a:r>
              <a:rPr lang="cs-CZ" sz="2800" dirty="0"/>
              <a:t>s tmavými skly</a:t>
            </a:r>
            <a:r>
              <a:rPr lang="cs-CZ" sz="2800" dirty="0" smtClean="0"/>
              <a:t>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3352800"/>
            <a:ext cx="861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Věta: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Modré Audi s tmavými skly vyrazilo kupředu.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Komunikační situace: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A: Jaké má Jana auto?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B: </a:t>
            </a:r>
            <a:r>
              <a:rPr lang="cs-CZ" sz="2800" dirty="0"/>
              <a:t>Modré Audi s tmavými </a:t>
            </a:r>
            <a:r>
              <a:rPr lang="cs-CZ" sz="2800" dirty="0" smtClean="0"/>
              <a:t>skly.</a:t>
            </a:r>
          </a:p>
        </p:txBody>
      </p:sp>
    </p:spTree>
    <p:extLst>
      <p:ext uri="{BB962C8B-B14F-4D97-AF65-F5344CB8AC3E}">
        <p14:creationId xmlns:p14="http://schemas.microsoft.com/office/powerpoint/2010/main" val="2292528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Vytvořte větu nebo začleňte do komunikační situace: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Novinář nesmět svou činnost dostat dotčené osoba nesnází do.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3810000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Věta: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Novinář nesmí svou činností dostat dotčené osoby do nesnází.</a:t>
            </a:r>
          </a:p>
        </p:txBody>
      </p:sp>
    </p:spTree>
    <p:extLst>
      <p:ext uri="{BB962C8B-B14F-4D97-AF65-F5344CB8AC3E}">
        <p14:creationId xmlns:p14="http://schemas.microsoft.com/office/powerpoint/2010/main" val="726996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Vytvořte větu nebo začleňte do komunikační situace: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Ven</a:t>
            </a:r>
            <a:endParaRPr lang="cs-CZ" sz="28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304800" y="3076738"/>
            <a:ext cx="861060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Výpověď podle komunikačního záměru mluvčího (modální stránka výpovědi):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A: Kam jdeš?</a:t>
            </a:r>
            <a:r>
              <a:rPr lang="cs-CZ" sz="2800" b="1" dirty="0"/>
              <a:t/>
            </a:r>
            <a:br>
              <a:rPr lang="cs-CZ" sz="2800" b="1" dirty="0"/>
            </a:br>
            <a:r>
              <a:rPr lang="cs-CZ" sz="2800" dirty="0" smtClean="0"/>
              <a:t>B: Ven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Učitel zařval: „Ven!“ a ukázal prstem na dveře.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657709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454</TotalTime>
  <Words>547</Words>
  <Application>Microsoft Office PowerPoint</Application>
  <PresentationFormat>Předvádění na obrazovce (4:3)</PresentationFormat>
  <Paragraphs>87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37</cp:revision>
  <cp:lastPrinted>1601-01-01T00:00:00Z</cp:lastPrinted>
  <dcterms:created xsi:type="dcterms:W3CDTF">2013-06-25T23:31:44Z</dcterms:created>
  <dcterms:modified xsi:type="dcterms:W3CDTF">2013-12-18T18:40:14Z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