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84" r:id="rId5"/>
    <p:sldId id="295" r:id="rId6"/>
    <p:sldId id="296" r:id="rId7"/>
    <p:sldId id="297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55619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(syntax)/Složité souvětí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parataxe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1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 lvl="0"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vznikají složitá souvětí.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 rámci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do sešitu provedou větný rozbor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určí druh vedlejší věty.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Následně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si správné řešení zkontrolují kliknutím na tabuli.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SOUVĚTÍ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Složitá souvětí vyjadřují složité myšlenkové celky,</a:t>
            </a:r>
            <a:br>
              <a:rPr lang="cs-CZ" sz="2800" dirty="0" smtClean="0"/>
            </a:br>
            <a:r>
              <a:rPr lang="cs-CZ" sz="2800" dirty="0" smtClean="0"/>
              <a:t>a proto mají i složitou stavbu. Obsahují jak vztahy přiřazování (parataxe), tak podřazování (hypotaxe).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Rozlišujeme: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lphaUcParenR"/>
            </a:pPr>
            <a:r>
              <a:rPr lang="cs-CZ" sz="2800" dirty="0" smtClean="0"/>
              <a:t>Složité </a:t>
            </a:r>
            <a:r>
              <a:rPr lang="cs-CZ" sz="2800" dirty="0" smtClean="0"/>
              <a:t>souvětí podřadné (jedna věta hlavní)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lphaUcParenR"/>
            </a:pPr>
            <a:r>
              <a:rPr lang="cs-CZ" sz="2800" dirty="0" smtClean="0"/>
              <a:t>Složité </a:t>
            </a:r>
            <a:r>
              <a:rPr lang="cs-CZ" sz="2800" dirty="0" smtClean="0"/>
              <a:t>souvětí souřadné (minimálně dvě věty hlavní)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Tato souvětí obsahují minimálně 3 věty.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</a:t>
            </a: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</a:t>
            </a: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PODŘADNÉ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88000" y="2438400"/>
            <a:ext cx="8610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Říkám vám, že by dlouho trvalo, než bych vám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vypověděl, co všechno jsme museli překonat, než jsme se dostali až sem.</a:t>
            </a:r>
            <a:endParaRPr lang="cs-CZ" sz="2800" dirty="0"/>
          </a:p>
        </p:txBody>
      </p:sp>
      <p:sp>
        <p:nvSpPr>
          <p:cNvPr id="6" name="Zaoblený obdélník 5"/>
          <p:cNvSpPr/>
          <p:nvPr/>
        </p:nvSpPr>
        <p:spPr bwMode="auto">
          <a:xfrm>
            <a:off x="762000" y="18804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7" name="Zaoblený obdélník 6"/>
          <p:cNvSpPr/>
          <p:nvPr/>
        </p:nvSpPr>
        <p:spPr bwMode="auto">
          <a:xfrm>
            <a:off x="3276600" y="1888308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2</a:t>
            </a:r>
          </a:p>
        </p:txBody>
      </p:sp>
      <p:sp>
        <p:nvSpPr>
          <p:cNvPr id="9" name="Zaoblený obdélník 8"/>
          <p:cNvSpPr/>
          <p:nvPr/>
        </p:nvSpPr>
        <p:spPr bwMode="auto">
          <a:xfrm>
            <a:off x="6324600" y="1888308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3</a:t>
            </a: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2754600" y="2947294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4</a:t>
            </a: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7543800" y="2942229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5</a:t>
            </a: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1284000" y="5007129"/>
            <a:ext cx="1611599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" name="Zaoblený obdélník 13"/>
          <p:cNvSpPr/>
          <p:nvPr/>
        </p:nvSpPr>
        <p:spPr bwMode="auto">
          <a:xfrm>
            <a:off x="152400" y="459043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15" name="Přímá spojnice se šipkou 14"/>
          <p:cNvCxnSpPr>
            <a:stCxn id="13" idx="0"/>
            <a:endCxn id="14" idx="3"/>
          </p:cNvCxnSpPr>
          <p:nvPr/>
        </p:nvCxnSpPr>
        <p:spPr bwMode="auto">
          <a:xfrm flipH="1" flipV="1">
            <a:off x="1196400" y="4869437"/>
            <a:ext cx="893400" cy="1376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Zaoblený obdélník 19"/>
          <p:cNvSpPr/>
          <p:nvPr/>
        </p:nvSpPr>
        <p:spPr bwMode="auto">
          <a:xfrm>
            <a:off x="2992800" y="5410200"/>
            <a:ext cx="18078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>
                <a:solidFill>
                  <a:schemeClr val="tx1"/>
                </a:solidFill>
                <a:latin typeface="Arial" charset="0"/>
              </a:rPr>
              <a:t>n</a:t>
            </a: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ež VV 3</a:t>
            </a:r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4959927" y="5853545"/>
            <a:ext cx="152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co VV 4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6637882" y="6300000"/>
            <a:ext cx="18078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>
                <a:solidFill>
                  <a:schemeClr val="tx1"/>
                </a:solidFill>
                <a:latin typeface="Arial" charset="0"/>
              </a:rPr>
              <a:t>n</a:t>
            </a: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ež VV 5</a:t>
            </a:r>
          </a:p>
        </p:txBody>
      </p:sp>
      <p:cxnSp>
        <p:nvCxnSpPr>
          <p:cNvPr id="23" name="Přímá spojnice se šipkou 22"/>
          <p:cNvCxnSpPr>
            <a:stCxn id="20" idx="0"/>
            <a:endCxn id="13" idx="3"/>
          </p:cNvCxnSpPr>
          <p:nvPr/>
        </p:nvCxnSpPr>
        <p:spPr bwMode="auto">
          <a:xfrm flipH="1" flipV="1">
            <a:off x="2895599" y="5286129"/>
            <a:ext cx="1001101" cy="1240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Přímá spojnice se šipkou 23"/>
          <p:cNvCxnSpPr>
            <a:stCxn id="21" idx="0"/>
            <a:endCxn id="20" idx="3"/>
          </p:cNvCxnSpPr>
          <p:nvPr/>
        </p:nvCxnSpPr>
        <p:spPr bwMode="auto">
          <a:xfrm flipH="1" flipV="1">
            <a:off x="4800600" y="5689200"/>
            <a:ext cx="921327" cy="1643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Přímá spojnice se šipkou 24"/>
          <p:cNvCxnSpPr>
            <a:stCxn id="22" idx="0"/>
            <a:endCxn id="21" idx="3"/>
          </p:cNvCxnSpPr>
          <p:nvPr/>
        </p:nvCxnSpPr>
        <p:spPr bwMode="auto">
          <a:xfrm flipH="1" flipV="1">
            <a:off x="6483927" y="6132545"/>
            <a:ext cx="1057855" cy="1674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96" name="TextovéPole 4095"/>
          <p:cNvSpPr txBox="1"/>
          <p:nvPr/>
        </p:nvSpPr>
        <p:spPr>
          <a:xfrm>
            <a:off x="1485327" y="4438948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předmětná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042518" y="4852047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podmětná</a:t>
            </a:r>
          </a:p>
        </p:txBody>
      </p:sp>
      <p:sp>
        <p:nvSpPr>
          <p:cNvPr id="35" name="TextovéPole 34"/>
          <p:cNvSpPr txBox="1"/>
          <p:nvPr/>
        </p:nvSpPr>
        <p:spPr>
          <a:xfrm>
            <a:off x="4959927" y="5248152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předmětná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6637882" y="5714026"/>
            <a:ext cx="3296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příslovečná časová</a:t>
            </a:r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1" grpId="0" animBg="1"/>
      <p:bldP spid="22" grpId="0" animBg="1"/>
      <p:bldP spid="4096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</a:t>
            </a: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</a:t>
            </a: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PODŘADNÉ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88000" y="24384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Když štěkot neustával, šli jsme směrem, odkud 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ozýval, abychom zjistili, co ten pes zase objevil.</a:t>
            </a:r>
            <a:endParaRPr lang="cs-CZ" sz="2800" dirty="0"/>
          </a:p>
        </p:txBody>
      </p:sp>
      <p:sp>
        <p:nvSpPr>
          <p:cNvPr id="6" name="Zaoblený obdélník 5"/>
          <p:cNvSpPr/>
          <p:nvPr/>
        </p:nvSpPr>
        <p:spPr bwMode="auto">
          <a:xfrm>
            <a:off x="762000" y="18804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7" name="Zaoblený obdélník 6"/>
          <p:cNvSpPr/>
          <p:nvPr/>
        </p:nvSpPr>
        <p:spPr bwMode="auto">
          <a:xfrm>
            <a:off x="4735800" y="1888308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VH 2</a:t>
            </a:r>
          </a:p>
        </p:txBody>
      </p:sp>
      <p:sp>
        <p:nvSpPr>
          <p:cNvPr id="9" name="Zaoblený obdélník 8"/>
          <p:cNvSpPr/>
          <p:nvPr/>
        </p:nvSpPr>
        <p:spPr bwMode="auto">
          <a:xfrm>
            <a:off x="7023818" y="1888308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3</a:t>
            </a: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2470800" y="2947294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4</a:t>
            </a: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231142" y="2942229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5</a:t>
            </a: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265200" y="5105400"/>
            <a:ext cx="19164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Když VV 1</a:t>
            </a:r>
          </a:p>
        </p:txBody>
      </p:sp>
      <p:sp>
        <p:nvSpPr>
          <p:cNvPr id="14" name="Zaoblený obdélník 13"/>
          <p:cNvSpPr/>
          <p:nvPr/>
        </p:nvSpPr>
        <p:spPr bwMode="auto">
          <a:xfrm>
            <a:off x="2181600" y="426192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15" name="Přímá spojnice se šipkou 14"/>
          <p:cNvCxnSpPr>
            <a:stCxn id="13" idx="0"/>
            <a:endCxn id="14" idx="1"/>
          </p:cNvCxnSpPr>
          <p:nvPr/>
        </p:nvCxnSpPr>
        <p:spPr bwMode="auto">
          <a:xfrm flipV="1">
            <a:off x="1223400" y="4540920"/>
            <a:ext cx="958200" cy="5644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Zaoblený obdélník 19"/>
          <p:cNvSpPr/>
          <p:nvPr/>
        </p:nvSpPr>
        <p:spPr bwMode="auto">
          <a:xfrm>
            <a:off x="2703600" y="5105400"/>
            <a:ext cx="21126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odkud VV 3</a:t>
            </a:r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5441442" y="5119514"/>
            <a:ext cx="2581856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abychom VV 4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7467600" y="6283858"/>
            <a:ext cx="1591718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co VV 5</a:t>
            </a:r>
          </a:p>
        </p:txBody>
      </p:sp>
      <p:cxnSp>
        <p:nvCxnSpPr>
          <p:cNvPr id="23" name="Přímá spojnice se šipkou 22"/>
          <p:cNvCxnSpPr>
            <a:stCxn id="20" idx="0"/>
            <a:endCxn id="14" idx="2"/>
          </p:cNvCxnSpPr>
          <p:nvPr/>
        </p:nvCxnSpPr>
        <p:spPr bwMode="auto">
          <a:xfrm flipH="1" flipV="1">
            <a:off x="2703600" y="4819920"/>
            <a:ext cx="1056300" cy="2854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Přímá spojnice se šipkou 23"/>
          <p:cNvCxnSpPr>
            <a:stCxn id="21" idx="0"/>
            <a:endCxn id="14" idx="3"/>
          </p:cNvCxnSpPr>
          <p:nvPr/>
        </p:nvCxnSpPr>
        <p:spPr bwMode="auto">
          <a:xfrm flipH="1" flipV="1">
            <a:off x="3225600" y="4540920"/>
            <a:ext cx="3506770" cy="57859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Přímá spojnice se šipkou 24"/>
          <p:cNvCxnSpPr>
            <a:stCxn id="22" idx="0"/>
            <a:endCxn id="21" idx="2"/>
          </p:cNvCxnSpPr>
          <p:nvPr/>
        </p:nvCxnSpPr>
        <p:spPr bwMode="auto">
          <a:xfrm flipH="1" flipV="1">
            <a:off x="6732370" y="5677514"/>
            <a:ext cx="1531089" cy="60634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96" name="TextovéPole 4095"/>
          <p:cNvSpPr txBox="1"/>
          <p:nvPr/>
        </p:nvSpPr>
        <p:spPr>
          <a:xfrm>
            <a:off x="324286" y="4630162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časová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217871" y="4705290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přívlastková</a:t>
            </a:r>
          </a:p>
        </p:txBody>
      </p:sp>
      <p:sp>
        <p:nvSpPr>
          <p:cNvPr id="35" name="TextovéPole 34"/>
          <p:cNvSpPr txBox="1"/>
          <p:nvPr/>
        </p:nvSpPr>
        <p:spPr>
          <a:xfrm>
            <a:off x="6411731" y="4705290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účelová</a:t>
            </a:r>
          </a:p>
        </p:txBody>
      </p:sp>
      <p:sp>
        <p:nvSpPr>
          <p:cNvPr id="36" name="TextovéPole 35"/>
          <p:cNvSpPr txBox="1"/>
          <p:nvPr/>
        </p:nvSpPr>
        <p:spPr>
          <a:xfrm>
            <a:off x="7671231" y="5842233"/>
            <a:ext cx="2011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předmětná</a:t>
            </a:r>
          </a:p>
        </p:txBody>
      </p:sp>
    </p:spTree>
    <p:extLst>
      <p:ext uri="{BB962C8B-B14F-4D97-AF65-F5344CB8AC3E}">
        <p14:creationId xmlns:p14="http://schemas.microsoft.com/office/powerpoint/2010/main" val="391379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1" grpId="0" animBg="1"/>
      <p:bldP spid="22" grpId="0" animBg="1"/>
      <p:bldP spid="4096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</a:t>
            </a: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</a:t>
            </a: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SOUŘADNÉ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88000" y="24384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Pověz mi, co čteš, a já ti povím, jaký jsi.</a:t>
            </a:r>
            <a:endParaRPr lang="cs-CZ" sz="2800" dirty="0"/>
          </a:p>
        </p:txBody>
      </p:sp>
      <p:sp>
        <p:nvSpPr>
          <p:cNvPr id="6" name="Zaoblený obdélník 5"/>
          <p:cNvSpPr/>
          <p:nvPr/>
        </p:nvSpPr>
        <p:spPr bwMode="auto">
          <a:xfrm>
            <a:off x="351708" y="18804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7" name="Zaoblený obdélník 6"/>
          <p:cNvSpPr/>
          <p:nvPr/>
        </p:nvSpPr>
        <p:spPr bwMode="auto">
          <a:xfrm>
            <a:off x="2034886" y="1888308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2</a:t>
            </a:r>
          </a:p>
        </p:txBody>
      </p:sp>
      <p:sp>
        <p:nvSpPr>
          <p:cNvPr id="9" name="Zaoblený obdélník 8"/>
          <p:cNvSpPr/>
          <p:nvPr/>
        </p:nvSpPr>
        <p:spPr bwMode="auto">
          <a:xfrm>
            <a:off x="3934985" y="1888308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VH 3</a:t>
            </a: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5450471" y="1888308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4</a:t>
            </a: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873708" y="3685377"/>
            <a:ext cx="1130508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14" name="Zaoblený obdélník 13"/>
          <p:cNvSpPr/>
          <p:nvPr/>
        </p:nvSpPr>
        <p:spPr bwMode="auto">
          <a:xfrm>
            <a:off x="1775343" y="4857457"/>
            <a:ext cx="1563086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co VV 2</a:t>
            </a:r>
          </a:p>
        </p:txBody>
      </p:sp>
      <p:cxnSp>
        <p:nvCxnSpPr>
          <p:cNvPr id="15" name="Přímá spojnice se šipkou 14"/>
          <p:cNvCxnSpPr>
            <a:stCxn id="14" idx="0"/>
            <a:endCxn id="13" idx="2"/>
          </p:cNvCxnSpPr>
          <p:nvPr/>
        </p:nvCxnSpPr>
        <p:spPr bwMode="auto">
          <a:xfrm flipH="1" flipV="1">
            <a:off x="1438962" y="4243377"/>
            <a:ext cx="1117924" cy="6140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Zaoblený obdélník 19"/>
          <p:cNvSpPr/>
          <p:nvPr/>
        </p:nvSpPr>
        <p:spPr bwMode="auto">
          <a:xfrm>
            <a:off x="4298785" y="3685377"/>
            <a:ext cx="13604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 VH 3</a:t>
            </a:r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5450471" y="4857457"/>
            <a:ext cx="1873758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jaký VV 4</a:t>
            </a:r>
          </a:p>
        </p:txBody>
      </p:sp>
      <p:cxnSp>
        <p:nvCxnSpPr>
          <p:cNvPr id="24" name="Přímá spojnice se šipkou 23"/>
          <p:cNvCxnSpPr>
            <a:stCxn id="21" idx="0"/>
            <a:endCxn id="20" idx="2"/>
          </p:cNvCxnSpPr>
          <p:nvPr/>
        </p:nvCxnSpPr>
        <p:spPr bwMode="auto">
          <a:xfrm flipH="1" flipV="1">
            <a:off x="4978985" y="4243377"/>
            <a:ext cx="1408365" cy="6140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96" name="TextovéPole 4095"/>
          <p:cNvSpPr txBox="1"/>
          <p:nvPr/>
        </p:nvSpPr>
        <p:spPr>
          <a:xfrm>
            <a:off x="2310371" y="4454035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předmětná</a:t>
            </a:r>
            <a:endParaRPr lang="cs-CZ" sz="2000" b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207929" y="4454035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předmětná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843129" y="3720157"/>
            <a:ext cx="495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+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818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9" grpId="0" animBg="1"/>
      <p:bldP spid="11" grpId="0" animBg="1"/>
      <p:bldP spid="13" grpId="0" animBg="1"/>
      <p:bldP spid="14" grpId="0" animBg="1"/>
      <p:bldP spid="20" grpId="0" animBg="1"/>
      <p:bldP spid="21" grpId="0" animBg="1"/>
      <p:bldP spid="4096" grpId="0"/>
      <p:bldP spid="34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SLOŽITÉ SOUVĚTÍ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88000" y="24384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Obávám se, že bych vám neporozuměl, i kdybyste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se snažili sebevíc mi vysvětlit, kdo to zavinil.</a:t>
            </a:r>
            <a:endParaRPr lang="cs-CZ" sz="2800" dirty="0"/>
          </a:p>
        </p:txBody>
      </p:sp>
      <p:sp>
        <p:nvSpPr>
          <p:cNvPr id="6" name="Zaoblený obdélník 5"/>
          <p:cNvSpPr/>
          <p:nvPr/>
        </p:nvSpPr>
        <p:spPr bwMode="auto">
          <a:xfrm>
            <a:off x="351708" y="18804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7" name="Zaoblený obdélník 6"/>
          <p:cNvSpPr/>
          <p:nvPr/>
        </p:nvSpPr>
        <p:spPr bwMode="auto">
          <a:xfrm>
            <a:off x="3918827" y="1888308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2</a:t>
            </a:r>
          </a:p>
        </p:txBody>
      </p:sp>
      <p:sp>
        <p:nvSpPr>
          <p:cNvPr id="9" name="Zaoblený obdélník 8"/>
          <p:cNvSpPr/>
          <p:nvPr/>
        </p:nvSpPr>
        <p:spPr bwMode="auto">
          <a:xfrm>
            <a:off x="7162800" y="1888308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3</a:t>
            </a: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5691670" y="296162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VV 4</a:t>
            </a: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2027079" y="5022774"/>
            <a:ext cx="1611599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33400" y="4606082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22" name="Přímá spojnice se šipkou 21"/>
          <p:cNvCxnSpPr>
            <a:stCxn id="18" idx="0"/>
            <a:endCxn id="19" idx="3"/>
          </p:cNvCxnSpPr>
          <p:nvPr/>
        </p:nvCxnSpPr>
        <p:spPr bwMode="auto">
          <a:xfrm flipH="1" flipV="1">
            <a:off x="1577400" y="4885082"/>
            <a:ext cx="1255479" cy="1376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Zaoblený obdélník 22"/>
          <p:cNvSpPr/>
          <p:nvPr/>
        </p:nvSpPr>
        <p:spPr bwMode="auto">
          <a:xfrm>
            <a:off x="3735878" y="5425845"/>
            <a:ext cx="274112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i kdybyste VV 3</a:t>
            </a:r>
          </a:p>
        </p:txBody>
      </p:sp>
      <p:sp>
        <p:nvSpPr>
          <p:cNvPr id="25" name="Zaoblený obdélník 24"/>
          <p:cNvSpPr/>
          <p:nvPr/>
        </p:nvSpPr>
        <p:spPr bwMode="auto">
          <a:xfrm>
            <a:off x="7362603" y="5869190"/>
            <a:ext cx="1688394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kdo VV 4</a:t>
            </a:r>
          </a:p>
        </p:txBody>
      </p:sp>
      <p:cxnSp>
        <p:nvCxnSpPr>
          <p:cNvPr id="26" name="Přímá spojnice se šipkou 25"/>
          <p:cNvCxnSpPr>
            <a:stCxn id="23" idx="0"/>
            <a:endCxn id="18" idx="3"/>
          </p:cNvCxnSpPr>
          <p:nvPr/>
        </p:nvCxnSpPr>
        <p:spPr bwMode="auto">
          <a:xfrm flipH="1" flipV="1">
            <a:off x="3638678" y="5301774"/>
            <a:ext cx="1467761" cy="1240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Přímá spojnice se šipkou 27"/>
          <p:cNvCxnSpPr>
            <a:stCxn id="25" idx="0"/>
            <a:endCxn id="23" idx="3"/>
          </p:cNvCxnSpPr>
          <p:nvPr/>
        </p:nvCxnSpPr>
        <p:spPr bwMode="auto">
          <a:xfrm flipH="1" flipV="1">
            <a:off x="6476999" y="5704845"/>
            <a:ext cx="1729801" cy="1643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ovéPole 28"/>
          <p:cNvSpPr txBox="1"/>
          <p:nvPr/>
        </p:nvSpPr>
        <p:spPr>
          <a:xfrm>
            <a:off x="2522378" y="4622664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předmětná</a:t>
            </a:r>
            <a:endParaRPr lang="cs-CZ" sz="2000" b="1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4754978" y="4985233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podmínková</a:t>
            </a:r>
          </a:p>
        </p:txBody>
      </p:sp>
      <p:sp>
        <p:nvSpPr>
          <p:cNvPr id="31" name="TextovéPole 30"/>
          <p:cNvSpPr txBox="1"/>
          <p:nvPr/>
        </p:nvSpPr>
        <p:spPr>
          <a:xfrm>
            <a:off x="7670945" y="5418625"/>
            <a:ext cx="223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předmětná</a:t>
            </a:r>
          </a:p>
        </p:txBody>
      </p:sp>
    </p:spTree>
    <p:extLst>
      <p:ext uri="{BB962C8B-B14F-4D97-AF65-F5344CB8AC3E}">
        <p14:creationId xmlns:p14="http://schemas.microsoft.com/office/powerpoint/2010/main" val="368448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9" grpId="0" animBg="1"/>
      <p:bldP spid="11" grpId="0" animBg="1"/>
      <p:bldP spid="18" grpId="0" animBg="1"/>
      <p:bldP spid="19" grpId="0" animBg="1"/>
      <p:bldP spid="23" grpId="0" animBg="1"/>
      <p:bldP spid="25" grpId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 složitém souvětí se setkává vyšší počet vět (minimálně 3) a komplikovaně se kombinují vztahy parataxe a hypotaxe na </a:t>
            </a:r>
            <a:r>
              <a:rPr lang="cs-CZ" sz="2800" smtClean="0"/>
              <a:t>různých úrovních.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Český jazyk v kostce</a:t>
            </a:r>
            <a:r>
              <a:rPr lang="cs-CZ" sz="2000" dirty="0"/>
              <a:t>. 1. vyd. Havlíčkův Brod: Fragment, 1996, 104 s. ISBN 80-720-0041-1.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1832</TotalTime>
  <Words>390</Words>
  <Application>Microsoft Office PowerPoint</Application>
  <PresentationFormat>Předvádění na obrazovce (4:3)</PresentationFormat>
  <Paragraphs>106</Paragraphs>
  <Slides>9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279</cp:revision>
  <cp:lastPrinted>1601-01-01T00:00:00Z</cp:lastPrinted>
  <dcterms:created xsi:type="dcterms:W3CDTF">2013-06-25T23:31:44Z</dcterms:created>
  <dcterms:modified xsi:type="dcterms:W3CDTF">2013-12-19T11:11:53Z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