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84" r:id="rId5"/>
    <p:sldId id="298" r:id="rId6"/>
    <p:sldId id="299" r:id="rId7"/>
    <p:sldId id="300" r:id="rId8"/>
    <p:sldId id="301" r:id="rId9"/>
    <p:sldId id="302" r:id="rId10"/>
    <p:sldId id="269" r:id="rId11"/>
    <p:sldId id="260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F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88811E-3E0F-4A77-9147-7645FFBA14E9}" type="datetimeFigureOut">
              <a:rPr lang="cs-CZ" smtClean="0"/>
              <a:t>19.12.2013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06190F-AB1C-4D20-9CF0-4D08AFD2C9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8919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90F-AB1C-4D20-9CF0-4D08AFD2C991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88006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90F-AB1C-4D20-9CF0-4D08AFD2C991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88006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90F-AB1C-4D20-9CF0-4D08AFD2C991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88006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90F-AB1C-4D20-9CF0-4D08AFD2C991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88006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90F-AB1C-4D20-9CF0-4D08AFD2C991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88006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90F-AB1C-4D20-9CF0-4D08AFD2C991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8800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2698913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VY_32_INOVACE_139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Skladba (syntax)/Zvláštnosti větné stavby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Říjen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větná stavba, větný celek, vsuvka, samostatný větný člen 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Zvláštnosti větného členění se chápou jako prostředky uvolněné větné stavby. Do věty nejsou syntakticky začleněny, ale pokud jsou </a:t>
            </a:r>
            <a:r>
              <a:rPr lang="cs-CZ" sz="2800" smtClean="0"/>
              <a:t>užity </a:t>
            </a:r>
            <a:r>
              <a:rPr lang="cs-CZ" sz="2800" smtClean="0"/>
              <a:t>úmyslně, </a:t>
            </a:r>
            <a:r>
              <a:rPr lang="cs-CZ" sz="2800" dirty="0" smtClean="0"/>
              <a:t>nepovažujeme je za chyby.</a:t>
            </a:r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1029"/>
            <a:ext cx="8610600" cy="7793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 POUŽITÝCH 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276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MUŽÍKOVÁ, Olga. </a:t>
            </a:r>
            <a:r>
              <a:rPr lang="cs-CZ" sz="2000" i="1" dirty="0"/>
              <a:t>Odmaturuj! z českého jazyka</a:t>
            </a:r>
            <a:r>
              <a:rPr lang="cs-CZ" sz="2000" dirty="0"/>
              <a:t>. Vyd. 2. Brno: </a:t>
            </a:r>
            <a:r>
              <a:rPr lang="cs-CZ" sz="2000" dirty="0" err="1"/>
              <a:t>Didaktis</a:t>
            </a:r>
            <a:r>
              <a:rPr lang="cs-CZ" sz="2000" dirty="0"/>
              <a:t>, c2002, 104 s. ISBN 80-862-8536-7. </a:t>
            </a:r>
            <a:endParaRPr lang="cs-CZ" sz="2000" dirty="0" smtClean="0"/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SOCHROVÁ, Marie. </a:t>
            </a:r>
            <a:r>
              <a:rPr lang="cs-CZ" sz="2000" i="1" dirty="0"/>
              <a:t>Český jazyk v kostce</a:t>
            </a:r>
            <a:r>
              <a:rPr lang="cs-CZ" sz="2000" dirty="0"/>
              <a:t>. 1. vyd. Havlíčkův Brod: Fragment, 1996, 104 s. ISBN 80-720-0041-1</a:t>
            </a:r>
            <a:r>
              <a:rPr lang="cs-CZ" sz="2000" dirty="0" smtClean="0"/>
              <a:t>.</a:t>
            </a:r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HAVRÁNEK, Bohuslav a Alois JEDLIČKA. </a:t>
            </a:r>
            <a:r>
              <a:rPr lang="cs-CZ" sz="2000" i="1" dirty="0"/>
              <a:t>ČESKÁ MLUVNICE</a:t>
            </a:r>
            <a:r>
              <a:rPr lang="cs-CZ" sz="2000" dirty="0"/>
              <a:t>. 4. vydání, přepracované. PRAHA: Státní pedagogické nakladatelství, n. p., 1981, 584 s. Učebnice pro vysoké školy. č. </a:t>
            </a:r>
            <a:r>
              <a:rPr lang="cs-CZ" sz="2000"/>
              <a:t>16-00-17/4</a:t>
            </a:r>
            <a:r>
              <a:rPr lang="cs-CZ" sz="2000" smtClean="0"/>
              <a:t>.</a:t>
            </a:r>
            <a:endParaRPr lang="cs-CZ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4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 lvl="0"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vysvětluje úmyslné zvláštnosti větné stavby, které slouží ke stylistickému ozvláštnění textu.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189445"/>
            <a:ext cx="83058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Ve cvičení žáci doplňují čárku ve větě a zdůvodnění zapisují do prázdného pole. Po kliknutí se objeví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správné řešení.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ZVLÁŠTNOSTI VĚTNÉ STAVBY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Vedle pravidelného členění vět se vyskytují některé odchylky, které se nezačleňují do mluvnické stavby věty.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Do věty není mluvnicky začleněno: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oslovení;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citoslovce;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samostatný větný člen;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vsuvka.</a:t>
            </a:r>
            <a:endParaRPr lang="cs-CZ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651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ZVLÁŠTNOSTI VĚTNÉ STAVBY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OSLOVENÍ</a:t>
            </a:r>
            <a:endParaRPr lang="cs-CZ" sz="39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304800" y="2209800"/>
            <a:ext cx="8610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Oslovení je slovo nebo skupina slov v pátém pádu (v prvním pádu), které upozorňuje, ale mluvnicky s větou nesouvisí. Odděluje vždy čárkou.</a:t>
            </a:r>
          </a:p>
        </p:txBody>
      </p:sp>
      <p:sp>
        <p:nvSpPr>
          <p:cNvPr id="27" name="TextovéPole 26"/>
          <p:cNvSpPr txBox="1"/>
          <p:nvPr/>
        </p:nvSpPr>
        <p:spPr>
          <a:xfrm>
            <a:off x="266700" y="4343400"/>
            <a:ext cx="8610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chemeClr val="accent2"/>
                </a:solidFill>
              </a:rPr>
              <a:t>Příklad: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A </a:t>
            </a:r>
            <a:r>
              <a:rPr lang="cs-CZ" sz="2800" dirty="0"/>
              <a:t>nyní vám, </a:t>
            </a:r>
            <a:r>
              <a:rPr lang="cs-CZ" sz="2800" dirty="0">
                <a:solidFill>
                  <a:srgbClr val="7030A0"/>
                </a:solidFill>
              </a:rPr>
              <a:t>vážení diváci</a:t>
            </a:r>
            <a:r>
              <a:rPr lang="cs-CZ" sz="2800" dirty="0"/>
              <a:t>, přestavím autora</a:t>
            </a:r>
            <a:r>
              <a:rPr lang="cs-CZ" sz="2800" dirty="0" smtClean="0"/>
              <a:t>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507415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651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ZVLÁŠTNOSTI VĚTNÉ STAVBY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CITOSLOVCE</a:t>
            </a:r>
            <a:endParaRPr lang="cs-CZ" sz="39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304800" y="2209800"/>
            <a:ext cx="8610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Citoslovce má ve větě funkci expresivní nebo kontaktovou. Mluvnicky s větou nesouvisí. Odděluje se vždy čárkou.</a:t>
            </a:r>
          </a:p>
        </p:txBody>
      </p:sp>
      <p:sp>
        <p:nvSpPr>
          <p:cNvPr id="27" name="TextovéPole 26"/>
          <p:cNvSpPr txBox="1"/>
          <p:nvPr/>
        </p:nvSpPr>
        <p:spPr>
          <a:xfrm>
            <a:off x="266700" y="3594795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chemeClr val="accent2"/>
                </a:solidFill>
              </a:rPr>
              <a:t>Příklad: </a:t>
            </a:r>
            <a:r>
              <a:rPr lang="cs-CZ" sz="2800" dirty="0" smtClean="0">
                <a:solidFill>
                  <a:srgbClr val="7030A0"/>
                </a:solidFill>
              </a:rPr>
              <a:t>Hej</a:t>
            </a:r>
            <a:r>
              <a:rPr lang="cs-CZ" sz="2800" dirty="0" smtClean="0"/>
              <a:t>, pojď sem!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266700" y="4343400"/>
            <a:ext cx="86106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>
                <a:solidFill>
                  <a:srgbClr val="FF0000"/>
                </a:solidFill>
              </a:rPr>
              <a:t>Pozor: </a:t>
            </a:r>
            <a:r>
              <a:rPr lang="cs-CZ" sz="2800" dirty="0"/>
              <a:t>výjimečně zastupuje jiný slovní druh a </a:t>
            </a:r>
            <a:r>
              <a:rPr lang="cs-CZ" sz="2800" dirty="0" smtClean="0"/>
              <a:t>stává </a:t>
            </a:r>
            <a:r>
              <a:rPr lang="cs-CZ" sz="2800" dirty="0"/>
              <a:t>se větným členem.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8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>
                <a:solidFill>
                  <a:schemeClr val="accent2"/>
                </a:solidFill>
              </a:rPr>
              <a:t>Příklad: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Dítě </a:t>
            </a:r>
            <a:r>
              <a:rPr lang="cs-CZ" sz="2800" dirty="0">
                <a:solidFill>
                  <a:srgbClr val="7030A0"/>
                </a:solidFill>
              </a:rPr>
              <a:t>bác </a:t>
            </a:r>
            <a:r>
              <a:rPr lang="cs-CZ" sz="2800" dirty="0"/>
              <a:t>na zem.  Hlasité </a:t>
            </a:r>
            <a:r>
              <a:rPr lang="cs-CZ" sz="2800" dirty="0">
                <a:solidFill>
                  <a:srgbClr val="7030A0"/>
                </a:solidFill>
              </a:rPr>
              <a:t>hurá </a:t>
            </a:r>
            <a:r>
              <a:rPr lang="cs-CZ" sz="2800" dirty="0"/>
              <a:t>zaznělo sálem</a:t>
            </a:r>
          </a:p>
        </p:txBody>
      </p:sp>
    </p:spTree>
    <p:extLst>
      <p:ext uri="{BB962C8B-B14F-4D97-AF65-F5344CB8AC3E}">
        <p14:creationId xmlns:p14="http://schemas.microsoft.com/office/powerpoint/2010/main" val="3594278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651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ZVLÁŠTNOSTI VĚTNÉ STAVBY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SAMOSTATNÝ VĚTNÝ ČLEN</a:t>
            </a:r>
            <a:endParaRPr lang="cs-CZ" sz="39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304800" y="2209800"/>
            <a:ext cx="8610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SVČ stojí mimo základní větu, k níž náleží. Je buď předem vytčen nebo dodatečně připojen. V základní větě na něj odkazuje ukazovací zájmeno.</a:t>
            </a:r>
          </a:p>
        </p:txBody>
      </p:sp>
      <p:sp>
        <p:nvSpPr>
          <p:cNvPr id="27" name="TextovéPole 26"/>
          <p:cNvSpPr txBox="1"/>
          <p:nvPr/>
        </p:nvSpPr>
        <p:spPr>
          <a:xfrm>
            <a:off x="266700" y="4343400"/>
            <a:ext cx="8610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chemeClr val="accent2"/>
                </a:solidFill>
              </a:rPr>
              <a:t>Příklad: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>
                <a:solidFill>
                  <a:srgbClr val="7030A0"/>
                </a:solidFill>
              </a:rPr>
              <a:t>Knihy, ty </a:t>
            </a:r>
            <a:r>
              <a:rPr lang="cs-CZ" sz="2800" dirty="0" smtClean="0"/>
              <a:t>mám ráda.</a:t>
            </a:r>
          </a:p>
        </p:txBody>
      </p:sp>
    </p:spTree>
    <p:extLst>
      <p:ext uri="{BB962C8B-B14F-4D97-AF65-F5344CB8AC3E}">
        <p14:creationId xmlns:p14="http://schemas.microsoft.com/office/powerpoint/2010/main" val="2662441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651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ZVLÁŠTNOSTI VĚTNÉ STAVBY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VSUVKA</a:t>
            </a:r>
            <a:endParaRPr lang="cs-CZ" sz="39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304800" y="2209800"/>
            <a:ext cx="8610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Vsuvka je věta nebo slovní výraz, které </a:t>
            </a:r>
            <a:r>
              <a:rPr lang="cs-CZ" sz="2800" dirty="0" smtClean="0"/>
              <a:t>významově</a:t>
            </a:r>
            <a:br>
              <a:rPr lang="cs-CZ" sz="2800" dirty="0" smtClean="0"/>
            </a:br>
            <a:r>
              <a:rPr lang="cs-CZ" sz="2800" dirty="0" smtClean="0"/>
              <a:t>s </a:t>
            </a:r>
            <a:r>
              <a:rPr lang="cs-CZ" sz="2800" dirty="0" smtClean="0"/>
              <a:t>větou souvisí, ale nejsou do ní začleněny mluvnicky. Má povahu odboček, doplňujících informací apod.. Oddělujeme různými interpunkčními znaménky (čárka, pomlčka).</a:t>
            </a:r>
          </a:p>
        </p:txBody>
      </p:sp>
      <p:sp>
        <p:nvSpPr>
          <p:cNvPr id="27" name="TextovéPole 26"/>
          <p:cNvSpPr txBox="1"/>
          <p:nvPr/>
        </p:nvSpPr>
        <p:spPr>
          <a:xfrm>
            <a:off x="266700" y="4572000"/>
            <a:ext cx="86106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chemeClr val="accent2"/>
                </a:solidFill>
              </a:rPr>
              <a:t>Příklad: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Jan Neruda, </a:t>
            </a:r>
            <a:r>
              <a:rPr lang="cs-CZ" sz="2800" dirty="0" smtClean="0">
                <a:solidFill>
                  <a:srgbClr val="7030A0"/>
                </a:solidFill>
              </a:rPr>
              <a:t>a to by vás mohlo zajímat</a:t>
            </a:r>
            <a:r>
              <a:rPr lang="cs-CZ" sz="2800" dirty="0" smtClean="0"/>
              <a:t>, se zamiloval do Karolíny Světlé.</a:t>
            </a:r>
          </a:p>
        </p:txBody>
      </p:sp>
    </p:spTree>
    <p:extLst>
      <p:ext uri="{BB962C8B-B14F-4D97-AF65-F5344CB8AC3E}">
        <p14:creationId xmlns:p14="http://schemas.microsoft.com/office/powerpoint/2010/main" val="460102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651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ZVLÁŠTNOSTI VĚTNÉ STAVBY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CVIČENÍ</a:t>
            </a:r>
            <a:endParaRPr lang="cs-CZ" sz="39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245918" y="2032221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chemeClr val="accent2"/>
                </a:solidFill>
              </a:rPr>
              <a:t>Doplňte čárky ve větě a zdůvodněte: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245918" y="29718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Lekla se jí té postavy.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245918" y="36576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Lekla se jí, </a:t>
            </a:r>
            <a:r>
              <a:rPr lang="cs-CZ" sz="2800" dirty="0" smtClean="0">
                <a:solidFill>
                  <a:schemeClr val="accent2"/>
                </a:solidFill>
              </a:rPr>
              <a:t>té postavy</a:t>
            </a:r>
            <a:r>
              <a:rPr lang="cs-CZ" sz="2800" dirty="0" smtClean="0"/>
              <a:t>.				</a:t>
            </a:r>
            <a:r>
              <a:rPr lang="cs-CZ" sz="2800" b="1" dirty="0" smtClean="0"/>
              <a:t>SVČ</a:t>
            </a:r>
          </a:p>
        </p:txBody>
      </p:sp>
      <p:sp>
        <p:nvSpPr>
          <p:cNvPr id="2" name="Zaoblený obdélník 1"/>
          <p:cNvSpPr/>
          <p:nvPr/>
        </p:nvSpPr>
        <p:spPr bwMode="auto">
          <a:xfrm>
            <a:off x="5943600" y="2971800"/>
            <a:ext cx="2912918" cy="533400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245918" y="46482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Lidičky to byste </a:t>
            </a:r>
            <a:r>
              <a:rPr lang="cs-CZ" sz="2800" dirty="0" smtClean="0"/>
              <a:t>nevěřili.</a:t>
            </a:r>
            <a:endParaRPr lang="cs-CZ" sz="28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245918" y="5334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>
                <a:solidFill>
                  <a:schemeClr val="accent2"/>
                </a:solidFill>
              </a:rPr>
              <a:t>Lidičky</a:t>
            </a:r>
            <a:r>
              <a:rPr lang="cs-CZ" sz="2800" dirty="0" smtClean="0"/>
              <a:t>, </a:t>
            </a:r>
            <a:r>
              <a:rPr lang="cs-CZ" sz="2800" dirty="0"/>
              <a:t>to byste </a:t>
            </a:r>
            <a:r>
              <a:rPr lang="cs-CZ" sz="2800" dirty="0" smtClean="0"/>
              <a:t>nevěřili.			</a:t>
            </a:r>
            <a:r>
              <a:rPr lang="cs-CZ" sz="2800" b="1" dirty="0" smtClean="0"/>
              <a:t>Oslovení</a:t>
            </a:r>
            <a:endParaRPr lang="cs-CZ" sz="2800" b="1" dirty="0"/>
          </a:p>
        </p:txBody>
      </p:sp>
      <p:sp>
        <p:nvSpPr>
          <p:cNvPr id="13" name="Zaoblený obdélník 12"/>
          <p:cNvSpPr/>
          <p:nvPr/>
        </p:nvSpPr>
        <p:spPr bwMode="auto">
          <a:xfrm>
            <a:off x="5943600" y="4648200"/>
            <a:ext cx="2912918" cy="533400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8878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651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ZVLÁŠTNOSTI VĚTNÉ STAVBY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CVIČENÍ</a:t>
            </a:r>
            <a:endParaRPr lang="cs-CZ" sz="39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245918" y="2032221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chemeClr val="accent2"/>
                </a:solidFill>
              </a:rPr>
              <a:t>Doplňte čárky ve větě a zdůvodněte: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245918" y="29718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Ach je to bída.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245918" y="36576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>
                <a:solidFill>
                  <a:schemeClr val="accent2"/>
                </a:solidFill>
              </a:rPr>
              <a:t>Ach</a:t>
            </a:r>
            <a:r>
              <a:rPr lang="cs-CZ" sz="2800" dirty="0" smtClean="0"/>
              <a:t>, </a:t>
            </a:r>
            <a:r>
              <a:rPr lang="cs-CZ" sz="2800" dirty="0"/>
              <a:t>je to bída</a:t>
            </a:r>
            <a:r>
              <a:rPr lang="cs-CZ" sz="2800" dirty="0" smtClean="0"/>
              <a:t>.					</a:t>
            </a:r>
            <a:r>
              <a:rPr lang="cs-CZ" sz="2800" b="1" dirty="0" smtClean="0"/>
              <a:t>Citoslovce</a:t>
            </a:r>
          </a:p>
        </p:txBody>
      </p:sp>
      <p:sp>
        <p:nvSpPr>
          <p:cNvPr id="2" name="Zaoblený obdélník 1"/>
          <p:cNvSpPr/>
          <p:nvPr/>
        </p:nvSpPr>
        <p:spPr bwMode="auto">
          <a:xfrm>
            <a:off x="5943600" y="2971800"/>
            <a:ext cx="2912918" cy="533400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245918" y="46482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Bylo to zdá se mi před pěti lety.</a:t>
            </a:r>
            <a:endParaRPr lang="cs-CZ" sz="28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245918" y="5334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Bylo </a:t>
            </a:r>
            <a:r>
              <a:rPr lang="cs-CZ" sz="2800" dirty="0" smtClean="0"/>
              <a:t>to, </a:t>
            </a:r>
            <a:r>
              <a:rPr lang="cs-CZ" sz="2800" dirty="0">
                <a:solidFill>
                  <a:schemeClr val="accent2"/>
                </a:solidFill>
              </a:rPr>
              <a:t>zdá se </a:t>
            </a:r>
            <a:r>
              <a:rPr lang="cs-CZ" sz="2800" dirty="0" smtClean="0">
                <a:solidFill>
                  <a:schemeClr val="accent2"/>
                </a:solidFill>
              </a:rPr>
              <a:t>mi</a:t>
            </a:r>
            <a:r>
              <a:rPr lang="cs-CZ" sz="2800" dirty="0" smtClean="0"/>
              <a:t>, </a:t>
            </a:r>
            <a:r>
              <a:rPr lang="cs-CZ" sz="2800" dirty="0"/>
              <a:t>před pěti lety</a:t>
            </a:r>
            <a:r>
              <a:rPr lang="cs-CZ" sz="2800" dirty="0" smtClean="0"/>
              <a:t>.		</a:t>
            </a:r>
            <a:r>
              <a:rPr lang="cs-CZ" sz="2800" b="1" dirty="0" smtClean="0"/>
              <a:t>Vsuvka</a:t>
            </a:r>
            <a:endParaRPr lang="cs-CZ" sz="2800" b="1" dirty="0"/>
          </a:p>
        </p:txBody>
      </p:sp>
      <p:sp>
        <p:nvSpPr>
          <p:cNvPr id="13" name="Zaoblený obdélník 12"/>
          <p:cNvSpPr/>
          <p:nvPr/>
        </p:nvSpPr>
        <p:spPr bwMode="auto">
          <a:xfrm>
            <a:off x="5943600" y="4648200"/>
            <a:ext cx="2912918" cy="533400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157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/>
      <p:bldP spid="13" grpId="0" animBg="1"/>
    </p:bldLst>
  </p:timing>
</p:sld>
</file>

<file path=ppt/theme/theme1.xml><?xml version="1.0" encoding="utf-8"?>
<a:theme xmlns:a="http://schemas.openxmlformats.org/drawingml/2006/main" name="Motiv sady Office">
  <a:themeElements>
    <a:clrScheme name="Motiv sady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1993</TotalTime>
  <Words>463</Words>
  <Application>Microsoft Office PowerPoint</Application>
  <PresentationFormat>Předvádění na obrazovce (4:3)</PresentationFormat>
  <Paragraphs>77</Paragraphs>
  <Slides>11</Slides>
  <Notes>6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Správce</cp:lastModifiedBy>
  <cp:revision>299</cp:revision>
  <cp:lastPrinted>1601-01-01T00:00:00Z</cp:lastPrinted>
  <dcterms:created xsi:type="dcterms:W3CDTF">2013-06-25T23:31:44Z</dcterms:created>
  <dcterms:modified xsi:type="dcterms:W3CDTF">2013-12-19T11:13:03Z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