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4" r:id="rId5"/>
    <p:sldId id="285" r:id="rId6"/>
    <p:sldId id="286" r:id="rId7"/>
    <p:sldId id="287" r:id="rId8"/>
    <p:sldId id="288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96690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podmětná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podmět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podmětnou.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poté znázorní graficky závislost mezi větami.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PODMĚTNOU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Nahrazuje větný člen </a:t>
            </a:r>
            <a:r>
              <a:rPr lang="cs-CZ" sz="2800" b="1" dirty="0" smtClean="0">
                <a:solidFill>
                  <a:srgbClr val="0070C0"/>
                </a:solidFill>
              </a:rPr>
              <a:t>podmět</a:t>
            </a:r>
            <a:r>
              <a:rPr lang="cs-CZ" sz="2800" dirty="0" smtClean="0"/>
              <a:t> věty řídící.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124200"/>
            <a:ext cx="8763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uvozovací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zájmena </a:t>
            </a:r>
            <a:r>
              <a:rPr lang="cs-CZ" sz="2800" dirty="0" smtClean="0"/>
              <a:t>– kdo, co;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vztažná příslovce </a:t>
            </a:r>
            <a:r>
              <a:rPr lang="cs-CZ" sz="2800" dirty="0"/>
              <a:t>–</a:t>
            </a:r>
            <a:r>
              <a:rPr lang="cs-CZ" sz="2800" dirty="0" smtClean="0"/>
              <a:t> kdy, kde;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</a:t>
            </a:r>
            <a:r>
              <a:rPr lang="cs-CZ" sz="2800" dirty="0" smtClean="0"/>
              <a:t>– že, aby, kdyby.</a:t>
            </a:r>
            <a:endParaRPr lang="cs-CZ" sz="2800" b="1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228600" y="588818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 </a:t>
            </a:r>
            <a:r>
              <a:rPr lang="cs-CZ" sz="2800" i="1" dirty="0" smtClean="0"/>
              <a:t>Větou řídící se můžeme zeptat na větu vedlejší - 1. pádem Kdo, co?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Kdo se bojí, nesmí do lesa.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315709" y="2662253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40129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Kdo</a:t>
            </a:r>
            <a:r>
              <a:rPr lang="cs-CZ" sz="2800" dirty="0"/>
              <a:t> se bojí, nesmí do lesa.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VV PODMĚTNOU - příklady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1066800" y="4444200"/>
            <a:ext cx="17526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Kdo VV 1</a:t>
            </a: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3276600" y="3886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1"/>
          </p:cNvCxnSpPr>
          <p:nvPr/>
        </p:nvCxnSpPr>
        <p:spPr bwMode="auto">
          <a:xfrm flipV="1">
            <a:off x="1943100" y="4165200"/>
            <a:ext cx="1333500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ovéPole 19"/>
          <p:cNvSpPr txBox="1"/>
          <p:nvPr/>
        </p:nvSpPr>
        <p:spPr>
          <a:xfrm>
            <a:off x="228600" y="541113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Pomůcka:</a:t>
            </a:r>
            <a:br>
              <a:rPr lang="cs-CZ" sz="2800" b="1" dirty="0" smtClean="0"/>
            </a:br>
            <a:r>
              <a:rPr lang="cs-CZ" sz="2800" b="1" i="1" dirty="0" smtClean="0"/>
              <a:t>Otázka: </a:t>
            </a:r>
            <a:r>
              <a:rPr lang="cs-CZ" sz="2800" i="1" dirty="0" smtClean="0"/>
              <a:t>Kdo, co nesmí do lesa?</a:t>
            </a:r>
            <a:br>
              <a:rPr lang="cs-CZ" sz="2800" i="1" dirty="0" smtClean="0"/>
            </a:br>
            <a:r>
              <a:rPr lang="cs-CZ" sz="2800" b="1" i="1" dirty="0" smtClean="0"/>
              <a:t>Odpověď: </a:t>
            </a:r>
            <a:r>
              <a:rPr lang="cs-CZ" sz="2800" i="1" dirty="0" smtClean="0"/>
              <a:t>Kdo se bojí. </a:t>
            </a:r>
            <a:r>
              <a:rPr lang="cs-CZ" sz="2800" i="1" smtClean="0"/>
              <a:t>(zbabělec</a:t>
            </a:r>
            <a:r>
              <a:rPr lang="cs-CZ" sz="2800" i="1" dirty="0" smtClean="0"/>
              <a:t>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Komu není </a:t>
            </a:r>
            <a:r>
              <a:rPr lang="cs-CZ" sz="2800" dirty="0"/>
              <a:t>s</a:t>
            </a:r>
            <a:r>
              <a:rPr lang="cs-CZ" sz="2800" dirty="0" smtClean="0"/>
              <a:t>hůry dáno, v apatyce nekoupí.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285527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1663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Komu</a:t>
            </a:r>
            <a:r>
              <a:rPr lang="cs-CZ" sz="2800" dirty="0"/>
              <a:t> není shůry dáno, v apatyce nekoupí.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VV PODMĚTNOU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5334000" y="5809799"/>
            <a:ext cx="20574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Komu VV 1</a:t>
            </a: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7543800" y="5251799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1"/>
          </p:cNvCxnSpPr>
          <p:nvPr/>
        </p:nvCxnSpPr>
        <p:spPr bwMode="auto">
          <a:xfrm flipV="1">
            <a:off x="6362700" y="5530799"/>
            <a:ext cx="1181100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1285527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1663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60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Zdálo se mi, že jsem dostal jedničku.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49672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6576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Zdálo se mi, </a:t>
            </a:r>
            <a:r>
              <a:rPr lang="cs-CZ" sz="2800" dirty="0">
                <a:solidFill>
                  <a:srgbClr val="7030A0"/>
                </a:solidFill>
              </a:rPr>
              <a:t>že</a:t>
            </a:r>
            <a:r>
              <a:rPr lang="cs-CZ" sz="2800" dirty="0"/>
              <a:t> jsem dostal jedničku.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VV PODMĚTNOU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7167709" y="5809799"/>
            <a:ext cx="15190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396855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49672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6576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Kdo si zamiloval svou práci, ten vyhrál půl života.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285527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51663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Kdo</a:t>
            </a:r>
            <a:r>
              <a:rPr lang="cs-CZ" sz="2800" dirty="0"/>
              <a:t> si zamiloval svou práci, </a:t>
            </a:r>
            <a:r>
              <a:rPr lang="cs-CZ" sz="2800" dirty="0">
                <a:solidFill>
                  <a:srgbClr val="7030A0"/>
                </a:solidFill>
              </a:rPr>
              <a:t>ten</a:t>
            </a:r>
            <a:r>
              <a:rPr lang="cs-CZ" sz="2800" dirty="0"/>
              <a:t> vyhrál půl života.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VV PODMĚTNOU - 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5334000" y="5809799"/>
            <a:ext cx="1787236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Kdo VV 1</a:t>
            </a: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7391400" y="5251799"/>
            <a:ext cx="16764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smtClean="0">
                <a:solidFill>
                  <a:schemeClr val="tx1"/>
                </a:solidFill>
                <a:latin typeface="Arial" charset="0"/>
              </a:rPr>
              <a:t>ten </a:t>
            </a: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1"/>
          </p:cNvCxnSpPr>
          <p:nvPr/>
        </p:nvCxnSpPr>
        <p:spPr bwMode="auto">
          <a:xfrm flipV="1">
            <a:off x="6227618" y="5530799"/>
            <a:ext cx="1163782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1285527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1663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9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podmětná zastupuje podmět věty řídící. Ve větě hlavní (řídící) bývá odkazovací výraz </a:t>
            </a:r>
            <a:r>
              <a:rPr lang="cs-CZ" sz="2800" b="1" dirty="0" smtClean="0">
                <a:solidFill>
                  <a:srgbClr val="0070C0"/>
                </a:solidFill>
              </a:rPr>
              <a:t>ten</a:t>
            </a:r>
            <a:r>
              <a:rPr lang="cs-CZ" sz="2800" dirty="0" smtClean="0"/>
              <a:t>, </a:t>
            </a:r>
            <a:r>
              <a:rPr lang="cs-CZ" sz="2800" b="1" dirty="0" smtClean="0">
                <a:solidFill>
                  <a:srgbClr val="0070C0"/>
                </a:solidFill>
              </a:rPr>
              <a:t>to</a:t>
            </a:r>
            <a:r>
              <a:rPr lang="cs-CZ" sz="2800" dirty="0" smtClean="0"/>
              <a:t>, který formálně zastupuje podmět.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</TotalTime>
  <Words>427</Words>
  <Application>Microsoft Office PowerPoint</Application>
  <PresentationFormat>Předvádění na obrazovce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198</cp:revision>
  <cp:lastPrinted>1601-01-01T00:00:00Z</cp:lastPrinted>
  <dcterms:created xsi:type="dcterms:W3CDTF">2013-06-25T23:31:44Z</dcterms:created>
  <dcterms:modified xsi:type="dcterms:W3CDTF">2013-12-19T11:00:49Z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