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84" r:id="rId5"/>
    <p:sldId id="303" r:id="rId6"/>
    <p:sldId id="304" r:id="rId7"/>
    <p:sldId id="305" r:id="rId8"/>
    <p:sldId id="301" r:id="rId9"/>
    <p:sldId id="302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54630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VY_32_INOVACE_140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(syntax)/Odchylky od větné stavby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anakolut, zeugma, kontaminace, atrakce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 spisovných projevech, </a:t>
            </a:r>
            <a:r>
              <a:rPr lang="cs-CZ" sz="2800" smtClean="0"/>
              <a:t>zejména </a:t>
            </a:r>
            <a:r>
              <a:rPr lang="cs-CZ" sz="2800" smtClean="0"/>
              <a:t>mluvených,</a:t>
            </a:r>
            <a:br>
              <a:rPr lang="cs-CZ" sz="2800" smtClean="0"/>
            </a:br>
            <a:r>
              <a:rPr lang="cs-CZ" sz="2800" smtClean="0"/>
              <a:t>se </a:t>
            </a:r>
            <a:r>
              <a:rPr lang="cs-CZ" sz="2800" dirty="0" smtClean="0"/>
              <a:t>často objevují odchylky od pravidelné větné stavby, které se z pravidla považují za chyby. Jsou důsledkem nepřipravenosti a neobratnosti.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Český jazyk v kostce</a:t>
            </a:r>
            <a:r>
              <a:rPr lang="cs-CZ" sz="2000" dirty="0"/>
              <a:t>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HAVRÁNEK,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16-00-17/4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4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 lvl="0"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syntaktické chyby nebo neobratnosti, které se vyskytují v pravidelné větné stavbě.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žáci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opravují chyby ve větě a určují druh odchylky od větné stavby.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objeví správné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152400" y="381000"/>
            <a:ext cx="88392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ODCHYLKY OD VĚTNÉ STAVBY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Vedle pravidelného členění vět se vyskytují některé odchylky, které se ve spisovných projevech považují za chyby. Nejčastěji se vyskytují v projevech mluvených.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Jsou to: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anakolut;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zeugma;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kontaminace;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atrakce.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12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ODCHYLKY OD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ANAKOLUT</a:t>
            </a:r>
            <a:b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(vyšinutí z větné vazby)</a:t>
            </a:r>
            <a:endParaRPr lang="cs-CZ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04800" y="259469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Anakolut vzniká tím, že se uprostřed věty změní započaté větné schéma.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66700" y="3573958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Příklad: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Nutné je splnění pěti úkolů, z toho tři teoretické a dva praktické.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66700" y="5307296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Správně: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Nutné je splnění pěti úkolů, z toho </a:t>
            </a:r>
            <a:r>
              <a:rPr lang="cs-CZ" sz="2800" dirty="0" smtClean="0">
                <a:solidFill>
                  <a:srgbClr val="7030A0"/>
                </a:solidFill>
              </a:rPr>
              <a:t>třech</a:t>
            </a:r>
            <a:r>
              <a:rPr lang="cs-CZ" sz="2800" dirty="0" smtClean="0"/>
              <a:t> teoretických a </a:t>
            </a:r>
            <a:r>
              <a:rPr lang="cs-CZ" sz="2800" dirty="0" smtClean="0">
                <a:solidFill>
                  <a:srgbClr val="7030A0"/>
                </a:solidFill>
              </a:rPr>
              <a:t>dvou</a:t>
            </a:r>
            <a:r>
              <a:rPr lang="cs-CZ" sz="2800" dirty="0" smtClean="0"/>
              <a:t> praktických.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12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ODCHYLKY OD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ZEUGMA</a:t>
            </a:r>
            <a:b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(spřažení vazeb)</a:t>
            </a:r>
            <a:endParaRPr lang="cs-CZ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04800" y="259469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Dva větné členy, které vyžadují jinou </a:t>
            </a:r>
            <a:r>
              <a:rPr lang="cs-CZ" sz="2800" dirty="0" smtClean="0"/>
              <a:t>vazbu,</a:t>
            </a:r>
            <a:br>
              <a:rPr lang="cs-CZ" sz="2800" dirty="0" smtClean="0"/>
            </a:br>
            <a:r>
              <a:rPr lang="cs-CZ" sz="2800" dirty="0" smtClean="0"/>
              <a:t>se </a:t>
            </a:r>
            <a:r>
              <a:rPr lang="cs-CZ" sz="2800" dirty="0" smtClean="0"/>
              <a:t>spojují vazbou společnou.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66700" y="3573958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Příklad: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Udržujte čistotu uvnitř i před budovou.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66700" y="5307296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Správně: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Udržujte čistotu </a:t>
            </a:r>
            <a:r>
              <a:rPr lang="cs-CZ" sz="2800" dirty="0" smtClean="0">
                <a:solidFill>
                  <a:srgbClr val="7030A0"/>
                </a:solidFill>
              </a:rPr>
              <a:t>uvnitř budovy i před ní </a:t>
            </a:r>
            <a:r>
              <a:rPr lang="cs-CZ" sz="2800" dirty="0" smtClean="0"/>
              <a:t>(budovou).</a:t>
            </a:r>
            <a:endParaRPr lang="cs-CZ" sz="2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238500" y="5358134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2.pád</a:t>
            </a:r>
            <a:endParaRPr lang="cs-CZ" sz="2800" b="1" dirty="0">
              <a:solidFill>
                <a:srgbClr val="7030A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638800" y="5358134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7.pád</a:t>
            </a:r>
            <a:endParaRPr lang="cs-CZ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94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" grpId="0"/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12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ODCHYLKY OD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KONTAMINACE</a:t>
            </a:r>
            <a:b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(křížení vazeb)</a:t>
            </a:r>
            <a:endParaRPr lang="cs-CZ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04800" y="259469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Správná vazba je zaměněna s jinou, převzatou od slova podobného významu.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66700" y="3573958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Příklad: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cenit si něčeho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66700" y="5307296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Správně: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cenit si něco - vážit si něčeho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3003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125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ODCHYLKY OD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ATRAKCE</a:t>
            </a:r>
            <a:b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(větná spodoba)</a:t>
            </a:r>
            <a:endParaRPr lang="cs-CZ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04800" y="259469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Slovo ve větě je v jiném </a:t>
            </a:r>
            <a:r>
              <a:rPr lang="cs-CZ" sz="2800" dirty="0" smtClean="0"/>
              <a:t>tvaru, než </a:t>
            </a:r>
            <a:r>
              <a:rPr lang="cs-CZ" sz="2800" dirty="0" smtClean="0"/>
              <a:t>který mu podle mluvnické závislosti náleží.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66700" y="3573958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Příklad: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 většině případech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66700" y="5307296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Správně: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 většině </a:t>
            </a:r>
            <a:r>
              <a:rPr lang="cs-CZ" sz="2800" dirty="0" smtClean="0">
                <a:solidFill>
                  <a:srgbClr val="7030A0"/>
                </a:solidFill>
              </a:rPr>
              <a:t>případů</a:t>
            </a:r>
            <a:endParaRPr lang="cs-CZ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90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ODCHYLKY OD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45918" y="2032221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Najděte chyby a opravte je: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45918" y="2971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Hrálo se před deseti tisíci diváky.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45918" y="36576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Hrálo se před deseti tisíci </a:t>
            </a:r>
            <a:r>
              <a:rPr lang="cs-CZ" sz="2800" dirty="0" smtClean="0">
                <a:solidFill>
                  <a:srgbClr val="7030A0"/>
                </a:solidFill>
              </a:rPr>
              <a:t>diváků.</a:t>
            </a:r>
            <a:r>
              <a:rPr lang="cs-CZ" sz="2800" dirty="0" smtClean="0"/>
              <a:t>		</a:t>
            </a:r>
            <a:r>
              <a:rPr lang="cs-CZ" sz="2800" b="1" dirty="0" smtClean="0"/>
              <a:t>Atrakce</a:t>
            </a:r>
          </a:p>
        </p:txBody>
      </p:sp>
      <p:sp>
        <p:nvSpPr>
          <p:cNvPr id="2" name="Zaoblený obdélník 1"/>
          <p:cNvSpPr/>
          <p:nvPr/>
        </p:nvSpPr>
        <p:spPr bwMode="auto">
          <a:xfrm>
            <a:off x="5943600" y="2971800"/>
            <a:ext cx="2912918" cy="5334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45918" y="4492117"/>
            <a:ext cx="5545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Mimo tohoto případu, už dnes žádný řešit nebudeme.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45918" y="5529590"/>
            <a:ext cx="5697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7030A0"/>
                </a:solidFill>
              </a:rPr>
              <a:t>Kromě</a:t>
            </a:r>
            <a:r>
              <a:rPr lang="cs-CZ" sz="2400" dirty="0" smtClean="0"/>
              <a:t> </a:t>
            </a:r>
            <a:r>
              <a:rPr lang="cs-CZ" sz="2400" dirty="0"/>
              <a:t>tohoto případu, už dnes žádný řešit nebudeme</a:t>
            </a:r>
            <a:r>
              <a:rPr lang="cs-CZ" sz="2400" dirty="0" smtClean="0"/>
              <a:t>.</a:t>
            </a:r>
            <a:endParaRPr lang="cs-CZ" sz="2400" b="1" dirty="0"/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5943600" y="4648200"/>
            <a:ext cx="2912918" cy="5334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57200" y="418082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</a:rPr>
              <a:t>4. pád</a:t>
            </a:r>
            <a:endParaRPr lang="cs-CZ" sz="2000" b="1" dirty="0">
              <a:solidFill>
                <a:srgbClr val="7030A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57200" y="5283368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</a:rPr>
              <a:t>2. pád</a:t>
            </a:r>
            <a:endParaRPr lang="cs-CZ" sz="2000" b="1" dirty="0">
              <a:solidFill>
                <a:srgbClr val="7030A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45918" y="5683478"/>
            <a:ext cx="8898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							</a:t>
            </a:r>
            <a:r>
              <a:rPr lang="cs-CZ" sz="2800" b="1" dirty="0" smtClean="0"/>
              <a:t>Kontaminace</a:t>
            </a:r>
          </a:p>
        </p:txBody>
      </p:sp>
    </p:spTree>
    <p:extLst>
      <p:ext uri="{BB962C8B-B14F-4D97-AF65-F5344CB8AC3E}">
        <p14:creationId xmlns:p14="http://schemas.microsoft.com/office/powerpoint/2010/main" val="203887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 animBg="1"/>
      <p:bldP spid="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ovéPole 14"/>
          <p:cNvSpPr txBox="1"/>
          <p:nvPr/>
        </p:nvSpPr>
        <p:spPr>
          <a:xfrm>
            <a:off x="245918" y="5791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							</a:t>
            </a:r>
            <a:r>
              <a:rPr lang="cs-CZ" sz="2800" b="1" dirty="0" smtClean="0"/>
              <a:t>Anakolut</a:t>
            </a:r>
          </a:p>
        </p:txBody>
      </p:sp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ODCHYLKY OD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45918" y="2032221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>
                <a:solidFill>
                  <a:schemeClr val="accent2"/>
                </a:solidFill>
              </a:rPr>
              <a:t>Najděte chyby a opravte je: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45918" y="29718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Ničení a šlapání po trávníku se zakazuje.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45918" y="36576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Ničení </a:t>
            </a:r>
            <a:r>
              <a:rPr lang="cs-CZ" sz="2400" dirty="0" smtClean="0"/>
              <a:t>trávníku a </a:t>
            </a:r>
            <a:r>
              <a:rPr lang="cs-CZ" sz="2400" dirty="0"/>
              <a:t>šlapání po </a:t>
            </a:r>
            <a:r>
              <a:rPr lang="cs-CZ" sz="2400" dirty="0" smtClean="0"/>
              <a:t>něm se </a:t>
            </a:r>
            <a:r>
              <a:rPr lang="cs-CZ" sz="2400" dirty="0"/>
              <a:t>zakazuje</a:t>
            </a:r>
            <a:r>
              <a:rPr lang="cs-CZ" sz="2400" dirty="0" smtClean="0"/>
              <a:t>.</a:t>
            </a:r>
            <a:r>
              <a:rPr lang="cs-CZ" sz="2800" dirty="0" smtClean="0"/>
              <a:t>	</a:t>
            </a:r>
            <a:r>
              <a:rPr lang="cs-CZ" sz="2800" b="1" dirty="0" smtClean="0"/>
              <a:t>Zeugma</a:t>
            </a:r>
          </a:p>
        </p:txBody>
      </p:sp>
      <p:sp>
        <p:nvSpPr>
          <p:cNvPr id="2" name="Zaoblený obdélník 1"/>
          <p:cNvSpPr/>
          <p:nvPr/>
        </p:nvSpPr>
        <p:spPr bwMode="auto">
          <a:xfrm>
            <a:off x="5943600" y="2971800"/>
            <a:ext cx="2912918" cy="5334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45918" y="4395281"/>
            <a:ext cx="56976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Pes, pokud se k němu člověk chová dobře, lze považovat za nejvěrnějšího přítele.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66700" y="5595610"/>
            <a:ext cx="5676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7030A0"/>
                </a:solidFill>
              </a:rPr>
              <a:t>Psa</a:t>
            </a:r>
            <a:r>
              <a:rPr lang="cs-CZ" sz="2400" dirty="0" smtClean="0"/>
              <a:t>, </a:t>
            </a:r>
            <a:r>
              <a:rPr lang="cs-CZ" sz="2400" dirty="0"/>
              <a:t>pokud se k němu člověk chová dobře, lze považovat za nejvěrnějšího přítele.</a:t>
            </a:r>
            <a:endParaRPr lang="cs-CZ" sz="2400" b="1" dirty="0"/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5943600" y="4648200"/>
            <a:ext cx="2912918" cy="5334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85800" y="3433465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</a:rPr>
              <a:t>2. pád</a:t>
            </a:r>
            <a:endParaRPr lang="cs-CZ" sz="2000" b="1" dirty="0">
              <a:solidFill>
                <a:srgbClr val="7030A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971800" y="3433465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7030A0"/>
                </a:solidFill>
              </a:rPr>
              <a:t>6. pád</a:t>
            </a:r>
            <a:endParaRPr lang="cs-CZ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15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  <p:bldP spid="11" grpId="0"/>
      <p:bldP spid="12" grpId="0"/>
      <p:bldP spid="13" grpId="0" animBg="1"/>
      <p:bldP spid="10" grpId="0"/>
      <p:bldP spid="14" grpId="0"/>
    </p:bld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</TotalTime>
  <Words>466</Words>
  <Application>Microsoft Office PowerPoint</Application>
  <PresentationFormat>Předvádění na obrazovce (4:3)</PresentationFormat>
  <Paragraphs>91</Paragraphs>
  <Slides>11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315</cp:revision>
  <cp:lastPrinted>1601-01-01T00:00:00Z</cp:lastPrinted>
  <dcterms:created xsi:type="dcterms:W3CDTF">2013-06-25T23:31:44Z</dcterms:created>
  <dcterms:modified xsi:type="dcterms:W3CDTF">2013-12-19T11:14:57Z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