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84" r:id="rId5"/>
    <p:sldId id="288" r:id="rId6"/>
    <p:sldId id="289" r:id="rId7"/>
    <p:sldId id="290" r:id="rId8"/>
    <p:sldId id="287" r:id="rId9"/>
    <p:sldId id="291" r:id="rId10"/>
    <p:sldId id="292" r:id="rId11"/>
    <p:sldId id="293" r:id="rId12"/>
    <p:sldId id="269" r:id="rId13"/>
    <p:sldId id="26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8811E-3E0F-4A77-9147-7645FFBA14E9}" type="datetimeFigureOut">
              <a:rPr lang="cs-CZ" smtClean="0"/>
              <a:t>19.12.2013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90F-AB1C-4D20-9CF0-4D08AFD2C9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158749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VY_32_INOVACE_136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(syntax)/Souvětí podřadné, vedlejší věta příslovečná - místní, časová, způsobová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Říjen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souvětí,  věta hlavní,  věta vedlejší, hypotaxe,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příslovečné určení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Odešla, když odbila půlnoc.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288000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2514600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Odešla, </a:t>
            </a:r>
            <a:r>
              <a:rPr lang="cs-CZ" sz="2800" dirty="0">
                <a:solidFill>
                  <a:srgbClr val="7030A0"/>
                </a:solidFill>
              </a:rPr>
              <a:t>když</a:t>
            </a:r>
            <a:r>
              <a:rPr lang="cs-CZ" sz="2800" dirty="0"/>
              <a:t> odbila půlnoc.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PŘÍSLOVEČNOU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6934200" y="5809799"/>
            <a:ext cx="1964399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když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5486400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6530400" y="5197307"/>
            <a:ext cx="1386000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288000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2514600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912286" y="423122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7030A0"/>
                </a:solidFill>
              </a:rPr>
              <a:t>ČASOVÁ</a:t>
            </a:r>
            <a:endParaRPr lang="cs-CZ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55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Když se vracela, pršelo.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762000" y="2209800"/>
            <a:ext cx="1044000" cy="558000"/>
          </a:xfrm>
          <a:prstGeom prst="round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3048000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srgbClr val="7030A0"/>
                </a:solidFill>
              </a:rPr>
              <a:t>Když</a:t>
            </a:r>
            <a:r>
              <a:rPr lang="cs-CZ" sz="2800" dirty="0"/>
              <a:t> se vracela, pršelo.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PŘÍSLOVEČNOU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5177563" y="5809799"/>
            <a:ext cx="197629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Když VV 1</a:t>
            </a: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7384768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1"/>
          </p:cNvCxnSpPr>
          <p:nvPr/>
        </p:nvCxnSpPr>
        <p:spPr bwMode="auto">
          <a:xfrm flipV="1">
            <a:off x="6165709" y="5197307"/>
            <a:ext cx="1219059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762000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3048000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912286" y="423122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7030A0"/>
                </a:solidFill>
              </a:rPr>
              <a:t>ČASOVÁ</a:t>
            </a:r>
            <a:endParaRPr lang="cs-CZ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36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Věta vedlejší příslovečná vyjadřuje </a:t>
            </a:r>
            <a:r>
              <a:rPr lang="cs-CZ" sz="2800" dirty="0"/>
              <a:t>příslovečné </a:t>
            </a:r>
            <a:r>
              <a:rPr lang="cs-CZ" sz="2800" dirty="0" smtClean="0"/>
              <a:t>určení věty </a:t>
            </a:r>
            <a:r>
              <a:rPr lang="cs-CZ" sz="2800" dirty="0"/>
              <a:t>řídící, </a:t>
            </a:r>
            <a:r>
              <a:rPr lang="cs-CZ" sz="2800" dirty="0" smtClean="0"/>
              <a:t>různé okolnosti jejího děje, např. místo, čas, způsob.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Rozvíjí přísudek </a:t>
            </a:r>
            <a:r>
              <a:rPr lang="cs-CZ" sz="2800" smtClean="0"/>
              <a:t>věty řídící</a:t>
            </a:r>
            <a:r>
              <a:rPr lang="cs-CZ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 </a:t>
            </a:r>
            <a:r>
              <a:rPr lang="cs-CZ" sz="2000" i="1" dirty="0"/>
              <a:t>Český jazyk v kostce</a:t>
            </a:r>
            <a:r>
              <a:rPr lang="cs-CZ" sz="2000" dirty="0"/>
              <a:t>. 1. vyd. Havlíčkův Brod: Fragment, 1996, 104 s. ISBN 80-720-0041-1.</a:t>
            </a: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způsob,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jakým vzniká souvětí podřadné s vedlejší větou příslovečnou - místní, časovou a způsobovou.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8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 rámci cvičení žáci určují větu hlavní a vedlejší, vyznačí je do prázdných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polí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a poté znázorní graficky závislost mezi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větami a zároveň určí druh vedlejší věty příslovečné.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objeví správné řešení.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podřadné obsahuje pouze jednu větu hlavní a jednu či více vět vedlejších. Vedlejší věta závisí na větě řídící (stejně jako větný člen).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Řídící větou může být věta hlavní nebo kterékoli věta vedlejší.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65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VEDLEJŠÍ VĚTOU PŘÍSLOVEČNOU</a:t>
            </a:r>
            <a:endParaRPr lang="cs-CZ" sz="39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244437"/>
            <a:ext cx="86106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Vyjadřuje příslovečné určení rozvíjející přísudek věty řídící.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Podle okolností a vztahů rozeznáváme různé druhy příslovečných vět: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5074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46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VEDLEJŠÍ VĚTOU PŘÍSLOVEČNOU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 MÍSTNÍ</a:t>
            </a:r>
            <a:endParaRPr lang="cs-CZ" sz="39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04800" y="2916000"/>
            <a:ext cx="876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Vyjadřuje místní určení.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Spojovací výrazy: </a:t>
            </a:r>
            <a:r>
              <a:rPr lang="cs-CZ" sz="2800" dirty="0" smtClean="0"/>
              <a:t>kde, odkud, kudy, kam.</a:t>
            </a:r>
            <a:endParaRPr lang="cs-CZ" sz="2800" b="1" dirty="0" smtClean="0"/>
          </a:p>
        </p:txBody>
      </p:sp>
      <p:sp>
        <p:nvSpPr>
          <p:cNvPr id="6" name="TextovéPole 5"/>
          <p:cNvSpPr txBox="1"/>
          <p:nvPr/>
        </p:nvSpPr>
        <p:spPr>
          <a:xfrm>
            <a:off x="288000" y="5002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Šla, kam ji nohy nesly.</a:t>
            </a:r>
            <a:endParaRPr lang="cs-CZ" sz="2800" b="1" dirty="0" smtClean="0"/>
          </a:p>
        </p:txBody>
      </p:sp>
      <p:sp>
        <p:nvSpPr>
          <p:cNvPr id="7" name="Zaoblený obdélník 6"/>
          <p:cNvSpPr/>
          <p:nvPr/>
        </p:nvSpPr>
        <p:spPr bwMode="auto">
          <a:xfrm>
            <a:off x="20782" y="44442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8" name="Zaoblený obdélník 7"/>
          <p:cNvSpPr/>
          <p:nvPr/>
        </p:nvSpPr>
        <p:spPr bwMode="auto">
          <a:xfrm>
            <a:off x="1981200" y="44442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288000" y="5002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Šla, </a:t>
            </a:r>
            <a:r>
              <a:rPr lang="cs-CZ" sz="2800" dirty="0">
                <a:solidFill>
                  <a:srgbClr val="7030A0"/>
                </a:solidFill>
              </a:rPr>
              <a:t>kam</a:t>
            </a:r>
            <a:r>
              <a:rPr lang="cs-CZ" sz="2800" dirty="0"/>
              <a:t> ji nohy nesly.</a:t>
            </a:r>
            <a:endParaRPr lang="cs-CZ" sz="2800" b="1" dirty="0"/>
          </a:p>
        </p:txBody>
      </p:sp>
      <p:sp>
        <p:nvSpPr>
          <p:cNvPr id="10" name="Zaoblený obdélník 9"/>
          <p:cNvSpPr/>
          <p:nvPr/>
        </p:nvSpPr>
        <p:spPr bwMode="auto">
          <a:xfrm>
            <a:off x="3832745" y="6226147"/>
            <a:ext cx="2110855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kam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" name="Zaoblený obdélník 10"/>
          <p:cNvSpPr/>
          <p:nvPr/>
        </p:nvSpPr>
        <p:spPr bwMode="auto">
          <a:xfrm>
            <a:off x="2241490" y="566814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12" name="Přímá spojnice se šipkou 11"/>
          <p:cNvCxnSpPr>
            <a:stCxn id="10" idx="0"/>
            <a:endCxn id="11" idx="3"/>
          </p:cNvCxnSpPr>
          <p:nvPr/>
        </p:nvCxnSpPr>
        <p:spPr bwMode="auto">
          <a:xfrm flipH="1" flipV="1">
            <a:off x="3285490" y="5947147"/>
            <a:ext cx="1602683" cy="279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860400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46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VEDLEJŠÍ VĚTOU PŘÍSLOVEČNOU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cs-CZ" sz="39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ČASOVÁ</a:t>
            </a:r>
            <a:endParaRPr lang="cs-CZ" sz="39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04800" y="2916000"/>
            <a:ext cx="87630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Vyjadřuje časovou okolnost týkající se věty řídící.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Spojovací výrazy: </a:t>
            </a:r>
            <a:r>
              <a:rPr lang="cs-CZ" sz="2800" dirty="0" smtClean="0"/>
              <a:t>když, až, jakmile, kdykoli, pokud, dokud...</a:t>
            </a:r>
            <a:endParaRPr lang="cs-CZ" sz="2800" b="1" dirty="0" smtClean="0"/>
          </a:p>
        </p:txBody>
      </p:sp>
      <p:sp>
        <p:nvSpPr>
          <p:cNvPr id="6" name="TextovéPole 5"/>
          <p:cNvSpPr txBox="1"/>
          <p:nvPr/>
        </p:nvSpPr>
        <p:spPr>
          <a:xfrm>
            <a:off x="288000" y="5002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Až se vrátíš, bude vše hotovo.</a:t>
            </a:r>
            <a:endParaRPr lang="cs-CZ" sz="2800" b="1" dirty="0" smtClean="0"/>
          </a:p>
        </p:txBody>
      </p:sp>
      <p:sp>
        <p:nvSpPr>
          <p:cNvPr id="7" name="Zaoblený obdélník 6"/>
          <p:cNvSpPr/>
          <p:nvPr/>
        </p:nvSpPr>
        <p:spPr bwMode="auto">
          <a:xfrm>
            <a:off x="798655" y="44442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1</a:t>
            </a:r>
          </a:p>
        </p:txBody>
      </p:sp>
      <p:sp>
        <p:nvSpPr>
          <p:cNvPr id="8" name="Zaoblený obdélník 7"/>
          <p:cNvSpPr/>
          <p:nvPr/>
        </p:nvSpPr>
        <p:spPr bwMode="auto">
          <a:xfrm>
            <a:off x="3344414" y="44442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288000" y="5002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srgbClr val="7030A0"/>
                </a:solidFill>
              </a:rPr>
              <a:t>Až</a:t>
            </a:r>
            <a:r>
              <a:rPr lang="cs-CZ" sz="2800" dirty="0"/>
              <a:t> se vrátíš, bude vše hotovo.</a:t>
            </a:r>
            <a:endParaRPr lang="cs-CZ" sz="2800" b="1" dirty="0"/>
          </a:p>
        </p:txBody>
      </p:sp>
      <p:sp>
        <p:nvSpPr>
          <p:cNvPr id="10" name="Zaoblený obdélník 9"/>
          <p:cNvSpPr/>
          <p:nvPr/>
        </p:nvSpPr>
        <p:spPr bwMode="auto">
          <a:xfrm>
            <a:off x="1828800" y="6226147"/>
            <a:ext cx="1577455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Až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1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" name="Zaoblený obdélník 10"/>
          <p:cNvSpPr/>
          <p:nvPr/>
        </p:nvSpPr>
        <p:spPr bwMode="auto">
          <a:xfrm>
            <a:off x="4071300" y="566814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cxnSp>
        <p:nvCxnSpPr>
          <p:cNvPr id="12" name="Přímá spojnice se šipkou 11"/>
          <p:cNvCxnSpPr>
            <a:stCxn id="10" idx="0"/>
            <a:endCxn id="11" idx="1"/>
          </p:cNvCxnSpPr>
          <p:nvPr/>
        </p:nvCxnSpPr>
        <p:spPr bwMode="auto">
          <a:xfrm flipV="1">
            <a:off x="2617528" y="5947147"/>
            <a:ext cx="1453772" cy="279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32928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46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VEDLEJŠÍ VĚTOU PŘÍSLOVEČNOU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C) ZPŮSOBOVÁ</a:t>
            </a:r>
            <a:endParaRPr lang="cs-CZ" sz="39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04800" y="2916000"/>
            <a:ext cx="87630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Vyjadřuje příslovečné určení způsobu, míry nebo prostředku.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Spojovací výrazy: </a:t>
            </a:r>
            <a:r>
              <a:rPr lang="cs-CZ" sz="2800" dirty="0" smtClean="0"/>
              <a:t>jak, co, jako, že.</a:t>
            </a:r>
            <a:endParaRPr lang="cs-CZ" sz="2800" b="1" dirty="0" smtClean="0"/>
          </a:p>
        </p:txBody>
      </p:sp>
      <p:sp>
        <p:nvSpPr>
          <p:cNvPr id="6" name="TextovéPole 5"/>
          <p:cNvSpPr txBox="1"/>
          <p:nvPr/>
        </p:nvSpPr>
        <p:spPr>
          <a:xfrm>
            <a:off x="288000" y="5002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Jezte, co hrdlo ráčí.</a:t>
            </a:r>
            <a:endParaRPr lang="cs-CZ" sz="2800" b="1" dirty="0" smtClean="0"/>
          </a:p>
        </p:txBody>
      </p:sp>
      <p:sp>
        <p:nvSpPr>
          <p:cNvPr id="9" name="TextovéPole 8"/>
          <p:cNvSpPr txBox="1"/>
          <p:nvPr/>
        </p:nvSpPr>
        <p:spPr>
          <a:xfrm>
            <a:off x="288000" y="5002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Jezte, </a:t>
            </a:r>
            <a:r>
              <a:rPr lang="cs-CZ" sz="2800" dirty="0">
                <a:solidFill>
                  <a:srgbClr val="7030A0"/>
                </a:solidFill>
              </a:rPr>
              <a:t>co</a:t>
            </a:r>
            <a:r>
              <a:rPr lang="cs-CZ" sz="2800" dirty="0"/>
              <a:t> hrdlo ráčí.</a:t>
            </a:r>
            <a:endParaRPr lang="cs-CZ" sz="2800" b="1" dirty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304800" y="44442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2133600" y="44442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23" name="Zaoblený obdélník 22"/>
          <p:cNvSpPr/>
          <p:nvPr/>
        </p:nvSpPr>
        <p:spPr bwMode="auto">
          <a:xfrm>
            <a:off x="3832745" y="6226147"/>
            <a:ext cx="1501255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co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4" name="Zaoblený obdélník 23"/>
          <p:cNvSpPr/>
          <p:nvPr/>
        </p:nvSpPr>
        <p:spPr bwMode="auto">
          <a:xfrm>
            <a:off x="2241490" y="566814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25" name="Přímá spojnice se šipkou 24"/>
          <p:cNvCxnSpPr>
            <a:stCxn id="23" idx="0"/>
            <a:endCxn id="24" idx="3"/>
          </p:cNvCxnSpPr>
          <p:nvPr/>
        </p:nvCxnSpPr>
        <p:spPr bwMode="auto">
          <a:xfrm flipH="1" flipV="1">
            <a:off x="3285490" y="5947147"/>
            <a:ext cx="1297883" cy="279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87623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21" grpId="0" animBg="1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Vykonával práci, jak nejlépe uměl.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990600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3909000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Vykonával práci, </a:t>
            </a:r>
            <a:r>
              <a:rPr lang="cs-CZ" sz="2800" dirty="0">
                <a:solidFill>
                  <a:srgbClr val="7030A0"/>
                </a:solidFill>
              </a:rPr>
              <a:t>jak</a:t>
            </a:r>
            <a:r>
              <a:rPr lang="cs-CZ" sz="2800" dirty="0"/>
              <a:t> nejlépe uměl.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PŘÍSLOVEČNOU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7167709" y="5809799"/>
            <a:ext cx="159529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jak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5486400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6530400" y="5197307"/>
            <a:ext cx="1434955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990600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3909000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912286" y="423122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7030A0"/>
                </a:solidFill>
              </a:rPr>
              <a:t>ZPŮSOBOVÁ</a:t>
            </a:r>
            <a:endParaRPr lang="cs-CZ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08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Vraťte se, odkud jste přišli.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440891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2667000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Vraťte se, </a:t>
            </a:r>
            <a:r>
              <a:rPr lang="cs-CZ" sz="2800" dirty="0">
                <a:solidFill>
                  <a:srgbClr val="7030A0"/>
                </a:solidFill>
              </a:rPr>
              <a:t>odkud</a:t>
            </a:r>
            <a:r>
              <a:rPr lang="cs-CZ" sz="2800" dirty="0"/>
              <a:t> jste přišli.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PŘÍSLOVEČNOU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6705600" y="5809799"/>
            <a:ext cx="2209799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odkud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5486400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6530400" y="5197307"/>
            <a:ext cx="1280100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440891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2667000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912286" y="423122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7030A0"/>
                </a:solidFill>
              </a:rPr>
              <a:t>MÍSTNÍ</a:t>
            </a:r>
            <a:endParaRPr lang="cs-CZ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71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1675</TotalTime>
  <Words>548</Words>
  <Application>Microsoft Office PowerPoint</Application>
  <PresentationFormat>Předvádění na obrazovce (4:3)</PresentationFormat>
  <Paragraphs>107</Paragraphs>
  <Slides>13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251</cp:revision>
  <cp:lastPrinted>1601-01-01T00:00:00Z</cp:lastPrinted>
  <dcterms:created xsi:type="dcterms:W3CDTF">2013-06-25T23:31:44Z</dcterms:created>
  <dcterms:modified xsi:type="dcterms:W3CDTF">2013-12-19T11:06:00Z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