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84" r:id="rId5"/>
    <p:sldId id="285" r:id="rId6"/>
    <p:sldId id="287" r:id="rId7"/>
    <p:sldId id="269" r:id="rId8"/>
    <p:sldId id="260" r:id="rId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F3F"/>
    <a:srgbClr val="00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45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88811E-3E0F-4A77-9147-7645FFBA14E9}" type="datetimeFigureOut">
              <a:rPr lang="cs-CZ" smtClean="0"/>
              <a:t>19.12.2013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06190F-AB1C-4D20-9CF0-4D08AFD2C99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389198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06190F-AB1C-4D20-9CF0-4D08AFD2C991}" type="slidenum">
              <a:rPr lang="cs-CZ" smtClean="0"/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388006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D286AB-D78E-4072-81EA-AB8E692EDF7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D37B8D-57B5-40F5-86BA-98AFFAA7FF64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1BE92E-2DDB-4A83-9D50-D39B567A099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DE3B35-8E17-44F4-8CB6-6A86E416E541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178001-727F-41F8-9580-E1F848C48DC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2A3FCD-8911-4877-8D72-9398C117C481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7C87CD-C8DB-4712-898E-DCC5F234DBB0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52A53E-80CD-4908-B247-B40BAD68017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4BB763-9966-49DF-88DA-E5A4745DAB0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A9B478-80F4-47A0-A005-9F630F7F772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cs-CZ" noProof="0" smtClean="0"/>
              <a:t>Klepnutím na ikonu přidáte obrázek.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82A38D-A0C1-4819-9290-EF293F96FD7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 smtClean="0"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 smtClean="0"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smtClean="0">
                <a:cs typeface="+mn-cs"/>
              </a:defRPr>
            </a:lvl1pPr>
          </a:lstStyle>
          <a:p>
            <a:pPr>
              <a:defRPr/>
            </a:pPr>
            <a:fld id="{6596B2CB-0DA5-4421-81F8-531D473D3C97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73" name="Obrázek 4" descr="OPVK_hor_zakladni_logolink_CMYK_cz.t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304800"/>
            <a:ext cx="802005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515" name="Group 46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7116811"/>
              </p:ext>
            </p:extLst>
          </p:nvPr>
        </p:nvGraphicFramePr>
        <p:xfrm>
          <a:off x="533400" y="2209800"/>
          <a:ext cx="8001000" cy="3735391"/>
        </p:xfrm>
        <a:graphic>
          <a:graphicData uri="http://schemas.openxmlformats.org/drawingml/2006/table">
            <a:tbl>
              <a:tblPr/>
              <a:tblGrid>
                <a:gridCol w="2535238"/>
                <a:gridCol w="5465762"/>
              </a:tblGrid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ŠKOLA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Střední škola elektrotechnická, Ostrava, Na Jízdárně 30, p. o.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ČÍSLO PROJEKTU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CZ.1.07/1.5.00/34.0965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ČÍSLO VM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VY_32_INOVACE_135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NÁZEV VM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Skladba (syntax)/Souvětí podřadné, vedlejší věta doplňková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AUTOR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Mgr. Pavla Zdražilová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DATUM VYTVOŘENÍ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Září 2013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ROČNÍK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3. ročník maturitního oboru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VZDĚLÁVACÍ OBLAST/</a:t>
                      </a:r>
                      <a:b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</a:b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KLÍČOVÁ SLOVA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ČESKÝ JAZYK A LITERATURA – věta, souvětí,  věta hlavní,  věta vedlejší, hypotaxe, </a:t>
                      </a:r>
                      <a:r>
                        <a:rPr kumimoji="0" lang="cs-CZ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doplňěk</a:t>
                      </a:r>
                      <a:endParaRPr kumimoji="0" lang="cs-CZ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512" name="Text Box 464"/>
          <p:cNvSpPr txBox="1">
            <a:spLocks noChangeArrowheads="1"/>
          </p:cNvSpPr>
          <p:nvPr/>
        </p:nvSpPr>
        <p:spPr bwMode="auto">
          <a:xfrm>
            <a:off x="533400" y="6172200"/>
            <a:ext cx="8001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/>
            <a:r>
              <a:rPr lang="cs-CZ" b="1" dirty="0">
                <a:latin typeface="Times New Roman" pitchFamily="18" charset="0"/>
                <a:cs typeface="Times New Roman" pitchFamily="18" charset="0"/>
              </a:rPr>
              <a:t>Autor prohlašuje, že řádně uvedl všechny použité zdroje.</a:t>
            </a:r>
            <a:br>
              <a:rPr lang="cs-CZ" b="1" dirty="0">
                <a:latin typeface="Times New Roman" pitchFamily="18" charset="0"/>
                <a:cs typeface="Times New Roman" pitchFamily="18" charset="0"/>
              </a:rPr>
            </a:br>
            <a:r>
              <a:rPr lang="cs-CZ" b="1" dirty="0">
                <a:latin typeface="Times New Roman" pitchFamily="18" charset="0"/>
                <a:cs typeface="Times New Roman" pitchFamily="18" charset="0"/>
              </a:rPr>
              <a:t>Pokud není uvedeno jinak, použitý materiál je z vlastních zdrojů autora.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"/>
          <p:cNvSpPr>
            <a:spLocks noChangeArrowheads="1"/>
          </p:cNvSpPr>
          <p:nvPr/>
        </p:nvSpPr>
        <p:spPr bwMode="auto">
          <a:xfrm>
            <a:off x="304800" y="123983"/>
            <a:ext cx="8534400" cy="1668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ANOTACE</a:t>
            </a:r>
          </a:p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Učební materiál vysvětluje </a:t>
            </a: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způsob, </a:t>
            </a: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jakým vzniká souvětí podřadné s vedlejší větou doplňkovou.</a:t>
            </a:r>
            <a:endParaRPr lang="cs-CZ" sz="2000" dirty="0">
              <a:latin typeface="Times New Roman" pitchFamily="18" charset="0"/>
              <a:ea typeface="Calibri" pitchFamily="34" charset="0"/>
            </a:endParaRPr>
          </a:p>
        </p:txBody>
      </p:sp>
      <p:sp>
        <p:nvSpPr>
          <p:cNvPr id="3075" name="Rectangle 2"/>
          <p:cNvSpPr>
            <a:spLocks noChangeArrowheads="1"/>
          </p:cNvSpPr>
          <p:nvPr/>
        </p:nvSpPr>
        <p:spPr bwMode="auto">
          <a:xfrm>
            <a:off x="304800" y="3020168"/>
            <a:ext cx="8305800" cy="20067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METODICKÝ POKYN</a:t>
            </a:r>
          </a:p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cs-CZ" sz="2000" dirty="0">
                <a:latin typeface="Times New Roman" pitchFamily="18" charset="0"/>
                <a:ea typeface="Calibri" pitchFamily="34" charset="0"/>
              </a:rPr>
              <a:t>V rámci cvičení žáci určují větu hlavní a vedlejší, vyznačí je do prázdných </a:t>
            </a: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polí </a:t>
            </a:r>
            <a:r>
              <a:rPr lang="cs-CZ" sz="2000" dirty="0">
                <a:latin typeface="Times New Roman" pitchFamily="18" charset="0"/>
                <a:ea typeface="Calibri" pitchFamily="34" charset="0"/>
              </a:rPr>
              <a:t>a poté znázorní graficky závislost mezi větami. Po kliknutí se objeví správné řešení.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779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SOUVĚTÍ </a:t>
            </a: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PODŘADNÉ</a:t>
            </a:r>
            <a:endParaRPr lang="cs-CZ" sz="44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304800" y="1524000"/>
            <a:ext cx="86106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Souvětí podřadné obsahuje pouze jednu větu hlavní a jednu či více vět vedlejších. Vedlejší věta závisí na větě řídící (stejně jako větný člen).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Řídící větou může být věta hlavní nebo kterékoli věta vedlejší.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76200" y="381000"/>
            <a:ext cx="8991600" cy="1668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SOUVĚTÍ </a:t>
            </a: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PODŘADNÉ</a:t>
            </a:r>
            <a:endParaRPr lang="cs-CZ" sz="44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0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 VEDLEJŠÍ VĚTOU DOPLŇKOVOU</a:t>
            </a:r>
            <a:endParaRPr lang="cs-CZ" sz="40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304800" y="2244437"/>
            <a:ext cx="86106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Vyjadřuje </a:t>
            </a:r>
            <a:r>
              <a:rPr lang="cs-CZ" sz="2800" b="1" dirty="0" smtClean="0">
                <a:solidFill>
                  <a:srgbClr val="0070C0"/>
                </a:solidFill>
              </a:rPr>
              <a:t>doplněk</a:t>
            </a:r>
            <a:r>
              <a:rPr lang="cs-CZ" sz="2800" dirty="0" smtClean="0"/>
              <a:t> věty řídící, závisí jak na slovese (často smyslového vnímaní - vidět slyšet, …), tak na podmětu nebo předmětu věty řídící. </a:t>
            </a:r>
            <a:endParaRPr lang="cs-CZ" sz="2800" dirty="0"/>
          </a:p>
        </p:txBody>
      </p:sp>
      <p:sp>
        <p:nvSpPr>
          <p:cNvPr id="2" name="TextovéPole 1"/>
          <p:cNvSpPr txBox="1"/>
          <p:nvPr/>
        </p:nvSpPr>
        <p:spPr>
          <a:xfrm>
            <a:off x="304800" y="4142325"/>
            <a:ext cx="8763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Typické uvozovací prostředky: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Spojky </a:t>
            </a:r>
            <a:r>
              <a:rPr lang="cs-CZ" sz="2800" dirty="0" smtClean="0"/>
              <a:t>– jak, kterak.</a:t>
            </a:r>
          </a:p>
        </p:txBody>
      </p:sp>
    </p:spTree>
    <p:extLst>
      <p:ext uri="{BB962C8B-B14F-4D97-AF65-F5344CB8AC3E}">
        <p14:creationId xmlns:p14="http://schemas.microsoft.com/office/powerpoint/2010/main" val="507415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ovéPole 3"/>
          <p:cNvSpPr txBox="1"/>
          <p:nvPr/>
        </p:nvSpPr>
        <p:spPr>
          <a:xfrm>
            <a:off x="288000" y="3220253"/>
            <a:ext cx="8610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Zahlédli jsme srnku, kterak se mihla mezi stromy.</a:t>
            </a:r>
            <a:endParaRPr lang="cs-CZ" sz="2800" b="1" dirty="0" smtClean="0"/>
          </a:p>
        </p:txBody>
      </p:sp>
      <p:sp>
        <p:nvSpPr>
          <p:cNvPr id="21" name="Zaoblený obdélník 20"/>
          <p:cNvSpPr/>
          <p:nvPr/>
        </p:nvSpPr>
        <p:spPr bwMode="auto">
          <a:xfrm>
            <a:off x="1188545" y="2662253"/>
            <a:ext cx="1044000" cy="558000"/>
          </a:xfrm>
          <a:prstGeom prst="roundRect">
            <a:avLst/>
          </a:prstGeom>
          <a:solidFill>
            <a:srgbClr val="FF3F3F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s-CZ" sz="2800" dirty="0" smtClean="0">
                <a:solidFill>
                  <a:schemeClr val="tx1"/>
                </a:solidFill>
                <a:latin typeface="Arial" charset="0"/>
              </a:rPr>
              <a:t>VH 1</a:t>
            </a:r>
          </a:p>
        </p:txBody>
      </p:sp>
      <p:sp>
        <p:nvSpPr>
          <p:cNvPr id="22" name="Zaoblený obdélník 21"/>
          <p:cNvSpPr/>
          <p:nvPr/>
        </p:nvSpPr>
        <p:spPr bwMode="auto">
          <a:xfrm>
            <a:off x="5562601" y="2662253"/>
            <a:ext cx="1044000" cy="558000"/>
          </a:xfrm>
          <a:prstGeom prst="roundRect">
            <a:avLst/>
          </a:prstGeom>
          <a:solidFill>
            <a:srgbClr val="0099FF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s-CZ" sz="2800" dirty="0" smtClean="0">
                <a:solidFill>
                  <a:schemeClr val="tx1"/>
                </a:solidFill>
                <a:latin typeface="Arial" charset="0"/>
              </a:rPr>
              <a:t>VV 2</a:t>
            </a:r>
          </a:p>
        </p:txBody>
      </p:sp>
      <p:sp>
        <p:nvSpPr>
          <p:cNvPr id="34" name="TextovéPole 33"/>
          <p:cNvSpPr txBox="1"/>
          <p:nvPr/>
        </p:nvSpPr>
        <p:spPr>
          <a:xfrm>
            <a:off x="288000" y="3222000"/>
            <a:ext cx="8610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/>
              <a:t>Zahlédli jsme srnku, </a:t>
            </a:r>
            <a:r>
              <a:rPr lang="cs-CZ" sz="2800" dirty="0">
                <a:solidFill>
                  <a:srgbClr val="7030A0"/>
                </a:solidFill>
              </a:rPr>
              <a:t>kterak</a:t>
            </a:r>
            <a:r>
              <a:rPr lang="cs-CZ" sz="2800" dirty="0"/>
              <a:t> se mihla mezi stromy.</a:t>
            </a:r>
            <a:endParaRPr lang="cs-CZ" sz="2800" b="1" dirty="0"/>
          </a:p>
        </p:txBody>
      </p:sp>
      <p:sp>
        <p:nvSpPr>
          <p:cNvPr id="17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1668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SOUVĚTÍ </a:t>
            </a: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PODŘADNÉ</a:t>
            </a:r>
            <a:endParaRPr lang="cs-CZ" sz="44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0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 </a:t>
            </a:r>
            <a:r>
              <a:rPr lang="cs-CZ" sz="40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VV DOPLŇKOVOU - </a:t>
            </a:r>
            <a:r>
              <a:rPr lang="cs-CZ" sz="40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příklady</a:t>
            </a:r>
            <a:endParaRPr lang="cs-CZ" sz="40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Zaoblený obdélník 17"/>
          <p:cNvSpPr/>
          <p:nvPr/>
        </p:nvSpPr>
        <p:spPr bwMode="auto">
          <a:xfrm>
            <a:off x="3832745" y="4444200"/>
            <a:ext cx="2110855" cy="558000"/>
          </a:xfrm>
          <a:prstGeom prst="roundRect">
            <a:avLst/>
          </a:prstGeom>
          <a:solidFill>
            <a:srgbClr val="0099FF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s-CZ" sz="2800" dirty="0" smtClean="0">
                <a:solidFill>
                  <a:schemeClr val="tx1"/>
                </a:solidFill>
                <a:latin typeface="Arial" charset="0"/>
              </a:rPr>
              <a:t>kterak VV </a:t>
            </a:r>
            <a:r>
              <a:rPr lang="cs-CZ" sz="2800" dirty="0">
                <a:solidFill>
                  <a:schemeClr val="tx1"/>
                </a:solidFill>
                <a:latin typeface="Arial" charset="0"/>
              </a:rPr>
              <a:t>2</a:t>
            </a:r>
            <a:endParaRPr lang="cs-CZ" sz="2800" dirty="0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" name="Zaoblený obdélník 18"/>
          <p:cNvSpPr/>
          <p:nvPr/>
        </p:nvSpPr>
        <p:spPr bwMode="auto">
          <a:xfrm>
            <a:off x="2241490" y="3886200"/>
            <a:ext cx="1044000" cy="558000"/>
          </a:xfrm>
          <a:prstGeom prst="roundRect">
            <a:avLst/>
          </a:prstGeom>
          <a:solidFill>
            <a:srgbClr val="FF3F3F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s-CZ" sz="2800" dirty="0" smtClean="0">
                <a:solidFill>
                  <a:schemeClr val="tx1"/>
                </a:solidFill>
                <a:latin typeface="Arial" charset="0"/>
              </a:rPr>
              <a:t>VH 1</a:t>
            </a:r>
          </a:p>
        </p:txBody>
      </p:sp>
      <p:cxnSp>
        <p:nvCxnSpPr>
          <p:cNvPr id="3" name="Přímá spojnice se šipkou 2"/>
          <p:cNvCxnSpPr>
            <a:stCxn id="18" idx="0"/>
            <a:endCxn id="19" idx="3"/>
          </p:cNvCxnSpPr>
          <p:nvPr/>
        </p:nvCxnSpPr>
        <p:spPr bwMode="auto">
          <a:xfrm flipH="1" flipV="1">
            <a:off x="3285490" y="4165200"/>
            <a:ext cx="1602683" cy="27900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42280205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250"/>
                            </p:stCondLst>
                            <p:childTnLst>
                              <p:par>
                                <p:cTn id="17" presetID="1" presetClass="exit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25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75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1" grpId="0" animBg="1"/>
      <p:bldP spid="22" grpId="0" animBg="1"/>
      <p:bldP spid="34" grpId="0"/>
      <p:bldP spid="18" grpId="0" animBg="1"/>
      <p:bldP spid="1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ovéPole 3"/>
          <p:cNvSpPr txBox="1"/>
          <p:nvPr/>
        </p:nvSpPr>
        <p:spPr>
          <a:xfrm>
            <a:off x="288000" y="3708000"/>
            <a:ext cx="8610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Často slyším sestru, jak šramotí v kuchyni.</a:t>
            </a:r>
            <a:endParaRPr lang="cs-CZ" sz="2800" b="1" dirty="0" smtClean="0"/>
          </a:p>
        </p:txBody>
      </p:sp>
      <p:sp>
        <p:nvSpPr>
          <p:cNvPr id="21" name="Zaoblený obdélník 20"/>
          <p:cNvSpPr/>
          <p:nvPr/>
        </p:nvSpPr>
        <p:spPr bwMode="auto">
          <a:xfrm>
            <a:off x="990600" y="2209800"/>
            <a:ext cx="1044000" cy="558000"/>
          </a:xfrm>
          <a:prstGeom prst="roundRect">
            <a:avLst/>
          </a:prstGeom>
          <a:solidFill>
            <a:srgbClr val="FF3F3F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s-CZ" sz="2800" dirty="0" smtClean="0">
                <a:solidFill>
                  <a:schemeClr val="tx1"/>
                </a:solidFill>
                <a:latin typeface="Arial" charset="0"/>
              </a:rPr>
              <a:t>VH 1</a:t>
            </a:r>
          </a:p>
        </p:txBody>
      </p:sp>
      <p:sp>
        <p:nvSpPr>
          <p:cNvPr id="22" name="Zaoblený obdélník 21"/>
          <p:cNvSpPr/>
          <p:nvPr/>
        </p:nvSpPr>
        <p:spPr bwMode="auto">
          <a:xfrm>
            <a:off x="5507182" y="2209800"/>
            <a:ext cx="1044000" cy="558000"/>
          </a:xfrm>
          <a:prstGeom prst="roundRect">
            <a:avLst/>
          </a:prstGeom>
          <a:solidFill>
            <a:srgbClr val="0099FF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s-CZ" sz="2800" dirty="0" smtClean="0">
                <a:solidFill>
                  <a:schemeClr val="tx1"/>
                </a:solidFill>
                <a:latin typeface="Arial" charset="0"/>
              </a:rPr>
              <a:t>VV 2</a:t>
            </a:r>
          </a:p>
        </p:txBody>
      </p:sp>
      <p:sp>
        <p:nvSpPr>
          <p:cNvPr id="34" name="TextovéPole 33"/>
          <p:cNvSpPr txBox="1"/>
          <p:nvPr/>
        </p:nvSpPr>
        <p:spPr>
          <a:xfrm>
            <a:off x="288000" y="3708000"/>
            <a:ext cx="8610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/>
              <a:t>Často slyším sestru, </a:t>
            </a:r>
            <a:r>
              <a:rPr lang="cs-CZ" sz="2800" dirty="0">
                <a:solidFill>
                  <a:srgbClr val="7030A0"/>
                </a:solidFill>
              </a:rPr>
              <a:t>jak</a:t>
            </a:r>
            <a:r>
              <a:rPr lang="cs-CZ" sz="2800" dirty="0"/>
              <a:t> šramotí v kuchyni.</a:t>
            </a:r>
            <a:endParaRPr lang="cs-CZ" sz="2800" b="1" dirty="0"/>
          </a:p>
        </p:txBody>
      </p:sp>
      <p:sp>
        <p:nvSpPr>
          <p:cNvPr id="17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1668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SOUVĚTÍ </a:t>
            </a: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PODŘADNÉ</a:t>
            </a:r>
            <a:endParaRPr lang="cs-CZ" sz="44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0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 </a:t>
            </a:r>
            <a:r>
              <a:rPr lang="cs-CZ" sz="40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VV PŘÍVLASTKOVOU - </a:t>
            </a:r>
            <a:r>
              <a:rPr lang="cs-CZ" sz="40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cvičení</a:t>
            </a:r>
            <a:endParaRPr lang="cs-CZ" sz="40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Zaoblený obdélník 17"/>
          <p:cNvSpPr/>
          <p:nvPr/>
        </p:nvSpPr>
        <p:spPr bwMode="auto">
          <a:xfrm>
            <a:off x="7167709" y="5809799"/>
            <a:ext cx="1595291" cy="558000"/>
          </a:xfrm>
          <a:prstGeom prst="roundRect">
            <a:avLst/>
          </a:prstGeom>
          <a:solidFill>
            <a:srgbClr val="0099FF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s-CZ" sz="2800" dirty="0" smtClean="0">
                <a:solidFill>
                  <a:schemeClr val="tx1"/>
                </a:solidFill>
                <a:latin typeface="Arial" charset="0"/>
              </a:rPr>
              <a:t>jak VV </a:t>
            </a:r>
            <a:r>
              <a:rPr lang="cs-CZ" sz="2800" dirty="0">
                <a:solidFill>
                  <a:schemeClr val="tx1"/>
                </a:solidFill>
                <a:latin typeface="Arial" charset="0"/>
              </a:rPr>
              <a:t>2</a:t>
            </a:r>
            <a:endParaRPr lang="cs-CZ" sz="2800" dirty="0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" name="Zaoblený obdélník 18"/>
          <p:cNvSpPr/>
          <p:nvPr/>
        </p:nvSpPr>
        <p:spPr bwMode="auto">
          <a:xfrm>
            <a:off x="5486400" y="4918307"/>
            <a:ext cx="1044000" cy="558000"/>
          </a:xfrm>
          <a:prstGeom prst="roundRect">
            <a:avLst/>
          </a:prstGeom>
          <a:solidFill>
            <a:srgbClr val="FF3F3F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s-CZ" sz="2800" dirty="0" smtClean="0">
                <a:solidFill>
                  <a:schemeClr val="tx1"/>
                </a:solidFill>
                <a:latin typeface="Arial" charset="0"/>
              </a:rPr>
              <a:t>VH 1</a:t>
            </a:r>
          </a:p>
        </p:txBody>
      </p:sp>
      <p:cxnSp>
        <p:nvCxnSpPr>
          <p:cNvPr id="3" name="Přímá spojnice se šipkou 2"/>
          <p:cNvCxnSpPr>
            <a:stCxn id="18" idx="0"/>
            <a:endCxn id="19" idx="3"/>
          </p:cNvCxnSpPr>
          <p:nvPr/>
        </p:nvCxnSpPr>
        <p:spPr bwMode="auto">
          <a:xfrm flipH="1" flipV="1">
            <a:off x="6530400" y="5197307"/>
            <a:ext cx="1434955" cy="612492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1" name="Zaoblený obdélník 10"/>
          <p:cNvSpPr/>
          <p:nvPr/>
        </p:nvSpPr>
        <p:spPr bwMode="auto">
          <a:xfrm>
            <a:off x="990600" y="3163187"/>
            <a:ext cx="1044000" cy="558000"/>
          </a:xfrm>
          <a:prstGeom prst="roundRect">
            <a:avLst/>
          </a:prstGeom>
          <a:noFill/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cs-CZ" sz="2800" dirty="0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2" name="Zaoblený obdélník 11"/>
          <p:cNvSpPr/>
          <p:nvPr/>
        </p:nvSpPr>
        <p:spPr bwMode="auto">
          <a:xfrm>
            <a:off x="5507182" y="3162534"/>
            <a:ext cx="1044000" cy="558000"/>
          </a:xfrm>
          <a:prstGeom prst="roundRect">
            <a:avLst/>
          </a:prstGeom>
          <a:noFill/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cs-CZ" sz="2800" dirty="0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3" name="Zaoblený obdélník 12"/>
          <p:cNvSpPr/>
          <p:nvPr/>
        </p:nvSpPr>
        <p:spPr bwMode="auto">
          <a:xfrm>
            <a:off x="609600" y="4724400"/>
            <a:ext cx="4343400" cy="1981199"/>
          </a:xfrm>
          <a:prstGeom prst="roundRect">
            <a:avLst/>
          </a:prstGeom>
          <a:noFill/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cs-CZ" sz="2800" dirty="0" smtClean="0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60807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250"/>
                            </p:stCondLst>
                            <p:childTnLst>
                              <p:par>
                                <p:cTn id="17" presetID="1" presetClass="exit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1" grpId="0" animBg="1"/>
      <p:bldP spid="22" grpId="0" animBg="1"/>
      <p:bldP spid="34" grpId="0"/>
      <p:bldP spid="18" grpId="0" animBg="1"/>
      <p:bldP spid="1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779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ZÁVĚR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304800" y="1524000"/>
            <a:ext cx="86106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Věta vedlejší doplňková vyjadřuje doplněk věty řídící. Ve větě řídící bývá nejčastěji sloveso smyslového vnímání s vyjádřeným předmětem.</a:t>
            </a:r>
          </a:p>
        </p:txBody>
      </p:sp>
    </p:spTree>
    <p:extLst>
      <p:ext uri="{BB962C8B-B14F-4D97-AF65-F5344CB8AC3E}">
        <p14:creationId xmlns:p14="http://schemas.microsoft.com/office/powerpoint/2010/main" val="1840988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ovéPole 3"/>
          <p:cNvSpPr txBox="1">
            <a:spLocks noChangeArrowheads="1"/>
          </p:cNvSpPr>
          <p:nvPr/>
        </p:nvSpPr>
        <p:spPr bwMode="auto">
          <a:xfrm>
            <a:off x="304800" y="281029"/>
            <a:ext cx="8610600" cy="77938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SEZNAM POUŽITÝCH ZDROJŮ</a:t>
            </a:r>
          </a:p>
        </p:txBody>
      </p:sp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685800" y="1371600"/>
            <a:ext cx="8001000" cy="1912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lnSpc>
                <a:spcPct val="110000"/>
              </a:lnSpc>
              <a:spcBef>
                <a:spcPct val="50000"/>
              </a:spcBef>
              <a:buFont typeface="Times New Roman" pitchFamily="18" charset="0"/>
              <a:buChar char="•"/>
            </a:pPr>
            <a:r>
              <a:rPr lang="cs-CZ" sz="2000" dirty="0"/>
              <a:t>MUŽÍKOVÁ, Olga. </a:t>
            </a:r>
            <a:r>
              <a:rPr lang="cs-CZ" sz="2000" i="1" dirty="0"/>
              <a:t>Odmaturuj! z českého jazyka</a:t>
            </a:r>
            <a:r>
              <a:rPr lang="cs-CZ" sz="2000" dirty="0"/>
              <a:t>. Vyd. 2. Brno: </a:t>
            </a:r>
            <a:r>
              <a:rPr lang="cs-CZ" sz="2000" dirty="0" err="1"/>
              <a:t>Didaktis</a:t>
            </a:r>
            <a:r>
              <a:rPr lang="cs-CZ" sz="2000" dirty="0"/>
              <a:t>, c2002, 104 s. ISBN 80-862-8536-7. </a:t>
            </a:r>
            <a:endParaRPr lang="cs-CZ" sz="2000" dirty="0" smtClean="0"/>
          </a:p>
          <a:p>
            <a:pPr marL="342900" lvl="0" indent="-342900">
              <a:lnSpc>
                <a:spcPct val="110000"/>
              </a:lnSpc>
              <a:spcBef>
                <a:spcPct val="50000"/>
              </a:spcBef>
              <a:buFont typeface="Times New Roman" pitchFamily="18" charset="0"/>
              <a:buChar char="•"/>
            </a:pPr>
            <a:r>
              <a:rPr lang="cs-CZ" sz="2000" dirty="0"/>
              <a:t>HAVRÁNEK, Bohuslav a Alois JEDLIČKA. </a:t>
            </a:r>
            <a:r>
              <a:rPr lang="cs-CZ" sz="2000" i="1" dirty="0"/>
              <a:t>ČESKÁ MLUVNICE</a:t>
            </a:r>
            <a:r>
              <a:rPr lang="cs-CZ" sz="2000" dirty="0"/>
              <a:t>. 4. vydání, přepracované. PRAHA: Státní pedagogické nakladatelství, n. p., 1981, 584 s. Učebnice pro vysoké školy. č. 16-00-17/4</a:t>
            </a:r>
            <a:r>
              <a:rPr lang="cs-CZ" sz="2000" dirty="0" smtClean="0"/>
              <a:t>.</a:t>
            </a:r>
            <a:endParaRPr lang="cs-CZ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ady Office">
  <a:themeElements>
    <a:clrScheme name="Motiv sady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otiv sady Off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Motiv sady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1584</TotalTime>
  <Words>335</Words>
  <Application>Microsoft Office PowerPoint</Application>
  <PresentationFormat>Předvádění na obrazovce (4:3)</PresentationFormat>
  <Paragraphs>51</Paragraphs>
  <Slides>8</Slides>
  <Notes>1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8</vt:i4>
      </vt:variant>
    </vt:vector>
  </HeadingPairs>
  <TitlesOfParts>
    <vt:vector size="9" baseType="lpstr">
      <vt:lpstr>Motiv sady Office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Erda</dc:creator>
  <cp:lastModifiedBy>Správce</cp:lastModifiedBy>
  <cp:revision>238</cp:revision>
  <cp:lastPrinted>1601-01-01T00:00:00Z</cp:lastPrinted>
  <dcterms:created xsi:type="dcterms:W3CDTF">2013-06-25T23:31:44Z</dcterms:created>
  <dcterms:modified xsi:type="dcterms:W3CDTF">2013-12-19T11:05:28Z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