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58" r:id="rId4"/>
    <p:sldId id="284" r:id="rId5"/>
    <p:sldId id="282" r:id="rId6"/>
    <p:sldId id="285" r:id="rId7"/>
    <p:sldId id="283" r:id="rId8"/>
    <p:sldId id="286" r:id="rId9"/>
    <p:sldId id="269" r:id="rId10"/>
    <p:sldId id="260" r:id="rId11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FF"/>
    <a:srgbClr val="FF3F3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7292A2E-F333-43FB-9621-5CBBE7FDCDCB}" styleName="Světlý styl 2 – zvýraznění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45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588811E-3E0F-4A77-9147-7645FFBA14E9}" type="datetimeFigureOut">
              <a:rPr lang="cs-CZ" smtClean="0"/>
              <a:t>19.12.2013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F06190F-AB1C-4D20-9CF0-4D08AFD2C99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389198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06190F-AB1C-4D20-9CF0-4D08AFD2C991}" type="slidenum">
              <a:rPr lang="cs-CZ" smtClean="0"/>
              <a:t>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388006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D286AB-D78E-4072-81EA-AB8E692EDF79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D37B8D-57B5-40F5-86BA-98AFFAA7FF64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1BE92E-2DDB-4A83-9D50-D39B567A099B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DE3B35-8E17-44F4-8CB6-6A86E416E541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178001-727F-41F8-9580-E1F848C48DCA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2A3FCD-8911-4877-8D72-9398C117C481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7C87CD-C8DB-4712-898E-DCC5F234DBB0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52A53E-80CD-4908-B247-B40BAD68017F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4BB763-9966-49DF-88DA-E5A4745DAB0B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A9B478-80F4-47A0-A005-9F630F7F772A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cs-CZ" noProof="0" smtClean="0"/>
              <a:t>Klepnutím na ikonu přidáte obrázek.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82A38D-A0C1-4819-9290-EF293F96FD7B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 předlohy nadpisů.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 smtClean="0">
                <a:cs typeface="+mn-cs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 smtClean="0">
                <a:cs typeface="+mn-cs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 smtClean="0">
                <a:cs typeface="+mn-cs"/>
              </a:defRPr>
            </a:lvl1pPr>
          </a:lstStyle>
          <a:p>
            <a:pPr>
              <a:defRPr/>
            </a:pPr>
            <a:fld id="{6596B2CB-0DA5-4421-81F8-531D473D3C97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73" name="Obrázek 4" descr="OPVK_hor_zakladni_logolink_CMYK_cz.t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304800"/>
            <a:ext cx="802005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2515" name="Group 46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5321641"/>
              </p:ext>
            </p:extLst>
          </p:nvPr>
        </p:nvGraphicFramePr>
        <p:xfrm>
          <a:off x="533400" y="2209800"/>
          <a:ext cx="8001000" cy="3735391"/>
        </p:xfrm>
        <a:graphic>
          <a:graphicData uri="http://schemas.openxmlformats.org/drawingml/2006/table">
            <a:tbl>
              <a:tblPr/>
              <a:tblGrid>
                <a:gridCol w="2535238"/>
                <a:gridCol w="5465762"/>
              </a:tblGrid>
              <a:tr h="457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ŠKOLA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Střední škola elektrotechnická, Ostrava, Na Jízdárně 30, p. o.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ČÍSLO PROJEKTU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CZ.1.07/1.5.00/34.0965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ČÍSLO VM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VY_32_INOVACE_125</a:t>
                      </a:r>
                      <a:endParaRPr kumimoji="0" lang="cs-CZ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NÁZEV VM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Skladba (syntax)/Souvětí souřadné slučovací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AUTOR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Mgr. Pavla Zdražilová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DATUM VYTVOŘENÍ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Srpen 2013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ROČNÍK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3. ročník maturitního oboru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VZDĚLÁVACÍ OBLAST/</a:t>
                      </a:r>
                      <a:b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</a:b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KLÍČOVÁ SLOVA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ČESKÝ JAZYK A LITERATURA – věta, souvětí,  věta </a:t>
                      </a:r>
                      <a:r>
                        <a:rPr kumimoji="0" lang="cs-CZ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hlavní, </a:t>
                      </a: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parataxe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512" name="Text Box 464"/>
          <p:cNvSpPr txBox="1">
            <a:spLocks noChangeArrowheads="1"/>
          </p:cNvSpPr>
          <p:nvPr/>
        </p:nvSpPr>
        <p:spPr bwMode="auto">
          <a:xfrm>
            <a:off x="533400" y="6172200"/>
            <a:ext cx="80010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/>
            <a:r>
              <a:rPr lang="cs-CZ" b="1" dirty="0">
                <a:latin typeface="Times New Roman" pitchFamily="18" charset="0"/>
                <a:cs typeface="Times New Roman" pitchFamily="18" charset="0"/>
              </a:rPr>
              <a:t>Autor prohlašuje, že řádně uvedl všechny použité zdroje.</a:t>
            </a:r>
            <a:br>
              <a:rPr lang="cs-CZ" b="1" dirty="0">
                <a:latin typeface="Times New Roman" pitchFamily="18" charset="0"/>
                <a:cs typeface="Times New Roman" pitchFamily="18" charset="0"/>
              </a:rPr>
            </a:br>
            <a:r>
              <a:rPr lang="cs-CZ" b="1" dirty="0">
                <a:latin typeface="Times New Roman" pitchFamily="18" charset="0"/>
                <a:cs typeface="Times New Roman" pitchFamily="18" charset="0"/>
              </a:rPr>
              <a:t>Pokud není uvedeno jinak, použitý materiál je z vlastních zdrojů autora.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ovéPole 3"/>
          <p:cNvSpPr txBox="1">
            <a:spLocks noChangeArrowheads="1"/>
          </p:cNvSpPr>
          <p:nvPr/>
        </p:nvSpPr>
        <p:spPr bwMode="auto">
          <a:xfrm>
            <a:off x="304800" y="281029"/>
            <a:ext cx="8610600" cy="77938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SEZNAM POUŽITÝCH ZDROJŮ</a:t>
            </a:r>
          </a:p>
        </p:txBody>
      </p:sp>
      <p:sp>
        <p:nvSpPr>
          <p:cNvPr id="17411" name="Text Box 3"/>
          <p:cNvSpPr txBox="1">
            <a:spLocks noChangeArrowheads="1"/>
          </p:cNvSpPr>
          <p:nvPr/>
        </p:nvSpPr>
        <p:spPr bwMode="auto">
          <a:xfrm>
            <a:off x="685800" y="1371600"/>
            <a:ext cx="8001000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>
              <a:lnSpc>
                <a:spcPct val="110000"/>
              </a:lnSpc>
              <a:spcBef>
                <a:spcPct val="50000"/>
              </a:spcBef>
              <a:buFont typeface="Times New Roman" pitchFamily="18" charset="0"/>
              <a:buChar char="•"/>
            </a:pPr>
            <a:r>
              <a:rPr lang="cs-CZ" sz="2000" dirty="0"/>
              <a:t>MUŽÍKOVÁ, Olga. </a:t>
            </a:r>
            <a:r>
              <a:rPr lang="cs-CZ" sz="2000" i="1" dirty="0"/>
              <a:t>Odmaturuj! z českého jazyka</a:t>
            </a:r>
            <a:r>
              <a:rPr lang="cs-CZ" sz="2000" dirty="0"/>
              <a:t>. Vyd. 2. Brno: </a:t>
            </a:r>
            <a:r>
              <a:rPr lang="cs-CZ" sz="2000" dirty="0" err="1"/>
              <a:t>Didaktis</a:t>
            </a:r>
            <a:r>
              <a:rPr lang="cs-CZ" sz="2000" dirty="0"/>
              <a:t>, c2002, 104 s. ISBN 80-862-8536-7. </a:t>
            </a:r>
            <a:endParaRPr lang="cs-CZ" sz="2000" dirty="0" smtClean="0"/>
          </a:p>
          <a:p>
            <a:pPr marL="342900" indent="-342900">
              <a:lnSpc>
                <a:spcPct val="110000"/>
              </a:lnSpc>
              <a:spcBef>
                <a:spcPct val="50000"/>
              </a:spcBef>
              <a:buFont typeface="Times New Roman" pitchFamily="18" charset="0"/>
              <a:buChar char="•"/>
            </a:pPr>
            <a:r>
              <a:rPr lang="cs-CZ" sz="2000" dirty="0" smtClean="0"/>
              <a:t>HAVRÁNEK</a:t>
            </a:r>
            <a:r>
              <a:rPr lang="cs-CZ" sz="2000" dirty="0"/>
              <a:t>, Bohuslav a Alois JEDLIČKA. </a:t>
            </a:r>
            <a:r>
              <a:rPr lang="cs-CZ" sz="2000" i="1" dirty="0"/>
              <a:t>ČESKÁ MLUVNICE</a:t>
            </a:r>
            <a:r>
              <a:rPr lang="cs-CZ" sz="2000" dirty="0"/>
              <a:t>. 4. vydání, přepracované. PRAHA: Státní pedagogické nakladatelství, n. p., 1981, 584 s. Učebnice pro vysoké školy. č. 16-00-17/4.</a:t>
            </a:r>
            <a:endParaRPr lang="cs-CZ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1"/>
          <p:cNvSpPr>
            <a:spLocks noChangeArrowheads="1"/>
          </p:cNvSpPr>
          <p:nvPr/>
        </p:nvSpPr>
        <p:spPr bwMode="auto">
          <a:xfrm>
            <a:off x="304800" y="293260"/>
            <a:ext cx="8534400" cy="13295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ANOTACE</a:t>
            </a:r>
          </a:p>
          <a:p>
            <a:pPr>
              <a:lnSpc>
                <a:spcPct val="110000"/>
              </a:lnSpc>
              <a:spcBef>
                <a:spcPts val="1200"/>
              </a:spcBef>
            </a:pPr>
            <a:r>
              <a:rPr lang="cs-CZ" sz="2000" dirty="0" smtClean="0">
                <a:latin typeface="Times New Roman" pitchFamily="18" charset="0"/>
                <a:ea typeface="Calibri" pitchFamily="34" charset="0"/>
              </a:rPr>
              <a:t>Učební materiál vysvětluje </a:t>
            </a:r>
            <a:r>
              <a:rPr lang="cs-CZ" sz="2000" dirty="0" smtClean="0">
                <a:latin typeface="Times New Roman" pitchFamily="18" charset="0"/>
                <a:ea typeface="Calibri" pitchFamily="34" charset="0"/>
              </a:rPr>
              <a:t>způsob, </a:t>
            </a:r>
            <a:r>
              <a:rPr lang="cs-CZ" sz="2000" dirty="0" smtClean="0">
                <a:latin typeface="Times New Roman" pitchFamily="18" charset="0"/>
                <a:ea typeface="Calibri" pitchFamily="34" charset="0"/>
              </a:rPr>
              <a:t>jakým vzniká souřadné souvětí slučovací.</a:t>
            </a:r>
            <a:endParaRPr lang="cs-CZ" sz="2000" dirty="0">
              <a:latin typeface="Times New Roman" pitchFamily="18" charset="0"/>
              <a:ea typeface="Calibri" pitchFamily="34" charset="0"/>
            </a:endParaRPr>
          </a:p>
        </p:txBody>
      </p:sp>
      <p:sp>
        <p:nvSpPr>
          <p:cNvPr id="3075" name="Rectangle 2"/>
          <p:cNvSpPr>
            <a:spLocks noChangeArrowheads="1"/>
          </p:cNvSpPr>
          <p:nvPr/>
        </p:nvSpPr>
        <p:spPr bwMode="auto">
          <a:xfrm>
            <a:off x="304800" y="3189445"/>
            <a:ext cx="8305800" cy="16681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METODICKÝ POKYN</a:t>
            </a:r>
          </a:p>
          <a:p>
            <a:pPr>
              <a:lnSpc>
                <a:spcPct val="110000"/>
              </a:lnSpc>
              <a:spcBef>
                <a:spcPts val="1200"/>
              </a:spcBef>
            </a:pPr>
            <a:r>
              <a:rPr lang="cs-CZ" sz="2000" dirty="0" smtClean="0">
                <a:latin typeface="Times New Roman" pitchFamily="18" charset="0"/>
                <a:ea typeface="Calibri" pitchFamily="34" charset="0"/>
              </a:rPr>
              <a:t>Ve cvičení žáci zkoušejí z nabízených vět vytvořit souvětí souřadné s poměrem slučovacím, po kliknutí se jim zobrazí různá možná </a:t>
            </a:r>
            <a:r>
              <a:rPr lang="cs-CZ" sz="2000" smtClean="0">
                <a:latin typeface="Times New Roman" pitchFamily="18" charset="0"/>
                <a:ea typeface="Calibri" pitchFamily="34" charset="0"/>
              </a:rPr>
              <a:t>řešení.</a:t>
            </a:r>
            <a:endParaRPr lang="cs-CZ" sz="2000" dirty="0">
              <a:latin typeface="Times New Roman" pitchFamily="18" charset="0"/>
              <a:ea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04800" y="381000"/>
            <a:ext cx="8610600" cy="7793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SOUVĚTÍ SOUŘADNÉ</a:t>
            </a:r>
          </a:p>
        </p:txBody>
      </p:sp>
      <p:sp>
        <p:nvSpPr>
          <p:cNvPr id="3" name="TextovéPole 2"/>
          <p:cNvSpPr txBox="1"/>
          <p:nvPr/>
        </p:nvSpPr>
        <p:spPr>
          <a:xfrm>
            <a:off x="304800" y="1524000"/>
            <a:ext cx="86106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Souvětí souřadné obsahuje nejméně dvě věty hlavní, které na sobě mluvnicky nezávisí a jsou ve vzájemném vztahu parataxe (přiřazování),</a:t>
            </a:r>
            <a:br>
              <a:rPr lang="cs-CZ" sz="2800" dirty="0" smtClean="0"/>
            </a:br>
            <a:r>
              <a:rPr lang="cs-CZ" sz="2800" dirty="0" smtClean="0"/>
              <a:t> a neomezený počet vět vedlejších.</a:t>
            </a:r>
          </a:p>
        </p:txBody>
      </p:sp>
      <p:graphicFrame>
        <p:nvGraphicFramePr>
          <p:cNvPr id="2" name="Tabulk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1487442"/>
              </p:ext>
            </p:extLst>
          </p:nvPr>
        </p:nvGraphicFramePr>
        <p:xfrm>
          <a:off x="1600200" y="3505200"/>
          <a:ext cx="6019800" cy="3167743"/>
        </p:xfrm>
        <a:graphic>
          <a:graphicData uri="http://schemas.openxmlformats.org/drawingml/2006/table">
            <a:tbl>
              <a:tblPr firstRow="1" bandRow="1">
                <a:tableStyleId>{17292A2E-F333-43FB-9621-5CBBE7FDCDCB}</a:tableStyleId>
              </a:tblPr>
              <a:tblGrid>
                <a:gridCol w="1805940"/>
                <a:gridCol w="4213860"/>
              </a:tblGrid>
              <a:tr h="424543">
                <a:tc>
                  <a:txBody>
                    <a:bodyPr/>
                    <a:lstStyle/>
                    <a:p>
                      <a:pPr algn="ctr"/>
                      <a:r>
                        <a:rPr lang="cs-CZ" dirty="0" smtClean="0"/>
                        <a:t>ZNAČKA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 smtClean="0"/>
                        <a:t>POMĚR</a:t>
                      </a:r>
                      <a:endParaRPr lang="cs-CZ" dirty="0"/>
                    </a:p>
                  </a:txBody>
                  <a:tcPr/>
                </a:tc>
              </a:tr>
              <a:tr h="424543">
                <a:tc>
                  <a:txBody>
                    <a:bodyPr/>
                    <a:lstStyle/>
                    <a:p>
                      <a:pPr algn="ctr"/>
                      <a:r>
                        <a:rPr lang="cs-CZ" sz="2400" dirty="0" smtClean="0"/>
                        <a:t>+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900000"/>
                      <a:r>
                        <a:rPr lang="cs-CZ" sz="2400" dirty="0" smtClean="0"/>
                        <a:t>slučovací</a:t>
                      </a:r>
                      <a:endParaRPr lang="cs-CZ" sz="2400" dirty="0"/>
                    </a:p>
                  </a:txBody>
                  <a:tcPr/>
                </a:tc>
              </a:tr>
              <a:tr h="424543">
                <a:tc>
                  <a:txBody>
                    <a:bodyPr/>
                    <a:lstStyle/>
                    <a:p>
                      <a:pPr algn="ctr"/>
                      <a:endParaRPr lang="cs-CZ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900000"/>
                      <a:r>
                        <a:rPr lang="cs-CZ" sz="2400" dirty="0" smtClean="0"/>
                        <a:t>stupňovací</a:t>
                      </a:r>
                      <a:endParaRPr lang="cs-CZ" sz="2400" dirty="0"/>
                    </a:p>
                  </a:txBody>
                  <a:tcPr/>
                </a:tc>
              </a:tr>
              <a:tr h="424543">
                <a:tc>
                  <a:txBody>
                    <a:bodyPr/>
                    <a:lstStyle/>
                    <a:p>
                      <a:pPr algn="ctr"/>
                      <a:r>
                        <a:rPr lang="cs-CZ" sz="2400" dirty="0" smtClean="0"/>
                        <a:t>X</a:t>
                      </a:r>
                      <a:endParaRPr lang="cs-CZ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900000"/>
                      <a:r>
                        <a:rPr lang="cs-CZ" sz="2400" dirty="0" smtClean="0"/>
                        <a:t>odporovací</a:t>
                      </a:r>
                      <a:endParaRPr lang="cs-CZ" sz="2400" dirty="0"/>
                    </a:p>
                  </a:txBody>
                  <a:tcPr/>
                </a:tc>
              </a:tr>
              <a:tr h="424543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2400" dirty="0" smtClean="0"/>
                        <a:t>Ø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900000"/>
                      <a:r>
                        <a:rPr lang="cs-CZ" sz="2400" dirty="0" smtClean="0"/>
                        <a:t>vylučovací</a:t>
                      </a:r>
                      <a:endParaRPr lang="cs-CZ" sz="2400" dirty="0"/>
                    </a:p>
                  </a:txBody>
                  <a:tcPr/>
                </a:tc>
              </a:tr>
              <a:tr h="424543">
                <a:tc>
                  <a:txBody>
                    <a:bodyPr/>
                    <a:lstStyle/>
                    <a:p>
                      <a:pPr algn="ctr"/>
                      <a:endParaRPr lang="cs-CZ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900000"/>
                      <a:r>
                        <a:rPr lang="cs-CZ" sz="2400" dirty="0" smtClean="0"/>
                        <a:t>příčinný</a:t>
                      </a:r>
                      <a:endParaRPr lang="cs-CZ" sz="2400" dirty="0"/>
                    </a:p>
                  </a:txBody>
                  <a:tcPr/>
                </a:tc>
              </a:tr>
              <a:tr h="424543">
                <a:tc>
                  <a:txBody>
                    <a:bodyPr/>
                    <a:lstStyle/>
                    <a:p>
                      <a:pPr algn="ctr"/>
                      <a:endParaRPr lang="cs-CZ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900000"/>
                      <a:r>
                        <a:rPr lang="cs-CZ" sz="2400" dirty="0" smtClean="0"/>
                        <a:t>důsledkový</a:t>
                      </a:r>
                      <a:endParaRPr lang="cs-CZ" sz="2400" dirty="0"/>
                    </a:p>
                  </a:txBody>
                  <a:tcPr/>
                </a:tc>
              </a:tr>
            </a:tbl>
          </a:graphicData>
        </a:graphic>
      </p:graphicFrame>
      <p:cxnSp>
        <p:nvCxnSpPr>
          <p:cNvPr id="5" name="Pravoúhlá spojnice 4"/>
          <p:cNvCxnSpPr>
            <a:cxnSpLocks noChangeAspect="1"/>
          </p:cNvCxnSpPr>
          <p:nvPr/>
        </p:nvCxnSpPr>
        <p:spPr bwMode="auto">
          <a:xfrm rot="5400000" flipH="1" flipV="1">
            <a:off x="2362200" y="4539095"/>
            <a:ext cx="190500" cy="190500"/>
          </a:xfrm>
          <a:prstGeom prst="bentConnector3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6" name="Obrázek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0000" y="6366184"/>
            <a:ext cx="345470" cy="228620"/>
          </a:xfrm>
          <a:prstGeom prst="rect">
            <a:avLst/>
          </a:prstGeom>
        </p:spPr>
      </p:pic>
      <p:pic>
        <p:nvPicPr>
          <p:cNvPr id="7" name="Obrázek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2340000" y="5923039"/>
            <a:ext cx="345470" cy="2286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04800" y="381000"/>
            <a:ext cx="8610600" cy="16681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SOUVĚTÍ SOUŘADNÉ</a:t>
            </a:r>
          </a:p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0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SLUČOVACÍ</a:t>
            </a:r>
          </a:p>
        </p:txBody>
      </p:sp>
      <p:sp>
        <p:nvSpPr>
          <p:cNvPr id="3" name="TextovéPole 2"/>
          <p:cNvSpPr txBox="1"/>
          <p:nvPr/>
        </p:nvSpPr>
        <p:spPr>
          <a:xfrm>
            <a:off x="304800" y="2244437"/>
            <a:ext cx="86106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Obsahuje nejméně dvě věty hlavní, které jsou si rovné, obě platí.</a:t>
            </a:r>
            <a:endParaRPr lang="cs-CZ" sz="2800" dirty="0"/>
          </a:p>
        </p:txBody>
      </p:sp>
      <p:sp>
        <p:nvSpPr>
          <p:cNvPr id="2" name="TextovéPole 1"/>
          <p:cNvSpPr txBox="1"/>
          <p:nvPr/>
        </p:nvSpPr>
        <p:spPr>
          <a:xfrm>
            <a:off x="304800" y="3810000"/>
            <a:ext cx="87630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b="1" dirty="0" smtClean="0"/>
              <a:t>Typické spojovací prostředky: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b="1" dirty="0" smtClean="0"/>
              <a:t>spojky</a:t>
            </a:r>
            <a:r>
              <a:rPr lang="cs-CZ" sz="2800" dirty="0" smtClean="0"/>
              <a:t> – a, i, ani, nebo</a:t>
            </a:r>
            <a:r>
              <a:rPr lang="cs-CZ" sz="2800" smtClean="0"/>
              <a:t>, či;</a:t>
            </a:r>
            <a:endParaRPr lang="cs-CZ" sz="2800" dirty="0" smtClean="0"/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b="1" dirty="0" smtClean="0"/>
              <a:t>příslovce</a:t>
            </a:r>
            <a:r>
              <a:rPr lang="cs-CZ" sz="2800" dirty="0" smtClean="0"/>
              <a:t> – také, pak, potom;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b="1" dirty="0" smtClean="0"/>
              <a:t>dvojité spojovací výrazy</a:t>
            </a:r>
            <a:r>
              <a:rPr lang="cs-CZ" sz="2800" dirty="0" smtClean="0"/>
              <a:t> – i-i, jednak-jednak, jak-tak;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b="1" dirty="0" smtClean="0"/>
              <a:t>bez spojek.</a:t>
            </a:r>
            <a:endParaRPr lang="cs-CZ" sz="2800" b="1" dirty="0"/>
          </a:p>
        </p:txBody>
      </p:sp>
    </p:spTree>
    <p:extLst>
      <p:ext uri="{BB962C8B-B14F-4D97-AF65-F5344CB8AC3E}">
        <p14:creationId xmlns:p14="http://schemas.microsoft.com/office/powerpoint/2010/main" val="507415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290946" y="381000"/>
            <a:ext cx="8610600" cy="16681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SOUVĚTÍ SOUŘADNÉ</a:t>
            </a:r>
          </a:p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0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SLUČOVACÍ - příklady</a:t>
            </a:r>
          </a:p>
        </p:txBody>
      </p:sp>
      <p:sp>
        <p:nvSpPr>
          <p:cNvPr id="4" name="TextovéPole 3"/>
          <p:cNvSpPr txBox="1"/>
          <p:nvPr/>
        </p:nvSpPr>
        <p:spPr>
          <a:xfrm>
            <a:off x="288000" y="3220253"/>
            <a:ext cx="8610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Venku hustě sněžilo a foukal ledový vítr.</a:t>
            </a:r>
            <a:endParaRPr lang="cs-CZ" sz="2800" b="1" dirty="0" smtClean="0"/>
          </a:p>
        </p:txBody>
      </p:sp>
      <p:sp>
        <p:nvSpPr>
          <p:cNvPr id="21" name="Zaoblený obdélník 20"/>
          <p:cNvSpPr/>
          <p:nvPr/>
        </p:nvSpPr>
        <p:spPr bwMode="auto">
          <a:xfrm>
            <a:off x="1371600" y="2662253"/>
            <a:ext cx="1044000" cy="558000"/>
          </a:xfrm>
          <a:prstGeom prst="roundRect">
            <a:avLst/>
          </a:prstGeom>
          <a:solidFill>
            <a:srgbClr val="FF3F3F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cs-CZ" sz="2800" dirty="0" smtClean="0">
                <a:solidFill>
                  <a:schemeClr val="tx1"/>
                </a:solidFill>
                <a:latin typeface="Arial" charset="0"/>
              </a:rPr>
              <a:t>VH 1</a:t>
            </a:r>
          </a:p>
        </p:txBody>
      </p:sp>
      <p:sp>
        <p:nvSpPr>
          <p:cNvPr id="22" name="Zaoblený obdélník 21"/>
          <p:cNvSpPr/>
          <p:nvPr/>
        </p:nvSpPr>
        <p:spPr bwMode="auto">
          <a:xfrm>
            <a:off x="4876800" y="2662253"/>
            <a:ext cx="1044000" cy="558000"/>
          </a:xfrm>
          <a:prstGeom prst="roundRect">
            <a:avLst/>
          </a:prstGeom>
          <a:solidFill>
            <a:srgbClr val="FF3F3F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cs-CZ" sz="2800" dirty="0" smtClean="0">
                <a:solidFill>
                  <a:schemeClr val="tx1"/>
                </a:solidFill>
                <a:latin typeface="Arial" charset="0"/>
              </a:rPr>
              <a:t>VH 2</a:t>
            </a:r>
          </a:p>
        </p:txBody>
      </p:sp>
      <p:sp>
        <p:nvSpPr>
          <p:cNvPr id="23" name="TextovéPole 22"/>
          <p:cNvSpPr txBox="1"/>
          <p:nvPr/>
        </p:nvSpPr>
        <p:spPr>
          <a:xfrm>
            <a:off x="3505200" y="2679643"/>
            <a:ext cx="4953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dirty="0" smtClean="0"/>
              <a:t>+</a:t>
            </a:r>
            <a:endParaRPr lang="cs-CZ" sz="2800" dirty="0"/>
          </a:p>
        </p:txBody>
      </p:sp>
      <p:sp>
        <p:nvSpPr>
          <p:cNvPr id="24" name="TextovéPole 23"/>
          <p:cNvSpPr txBox="1"/>
          <p:nvPr/>
        </p:nvSpPr>
        <p:spPr>
          <a:xfrm>
            <a:off x="2982191" y="2380288"/>
            <a:ext cx="18669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dirty="0" smtClean="0"/>
              <a:t>parataxe</a:t>
            </a:r>
            <a:endParaRPr lang="cs-CZ" sz="2800" dirty="0"/>
          </a:p>
        </p:txBody>
      </p:sp>
      <p:sp>
        <p:nvSpPr>
          <p:cNvPr id="25" name="TextovéPole 24"/>
          <p:cNvSpPr txBox="1"/>
          <p:nvPr/>
        </p:nvSpPr>
        <p:spPr>
          <a:xfrm>
            <a:off x="288000" y="5442420"/>
            <a:ext cx="8610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Ani nezavolal, ani nepřišel.</a:t>
            </a:r>
            <a:endParaRPr lang="cs-CZ" sz="2800" b="1" dirty="0" smtClean="0"/>
          </a:p>
        </p:txBody>
      </p:sp>
      <p:sp>
        <p:nvSpPr>
          <p:cNvPr id="28" name="Zaoblený obdélník 27"/>
          <p:cNvSpPr/>
          <p:nvPr/>
        </p:nvSpPr>
        <p:spPr bwMode="auto">
          <a:xfrm>
            <a:off x="828818" y="4884420"/>
            <a:ext cx="1044000" cy="558000"/>
          </a:xfrm>
          <a:prstGeom prst="roundRect">
            <a:avLst/>
          </a:prstGeom>
          <a:solidFill>
            <a:srgbClr val="FF3F3F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cs-CZ" sz="2800" dirty="0" smtClean="0">
                <a:solidFill>
                  <a:schemeClr val="tx1"/>
                </a:solidFill>
                <a:latin typeface="Arial" charset="0"/>
              </a:rPr>
              <a:t>VH 1</a:t>
            </a:r>
          </a:p>
        </p:txBody>
      </p:sp>
      <p:sp>
        <p:nvSpPr>
          <p:cNvPr id="30" name="Zaoblený obdélník 29"/>
          <p:cNvSpPr/>
          <p:nvPr/>
        </p:nvSpPr>
        <p:spPr bwMode="auto">
          <a:xfrm>
            <a:off x="3393641" y="4884420"/>
            <a:ext cx="1044000" cy="558000"/>
          </a:xfrm>
          <a:prstGeom prst="roundRect">
            <a:avLst/>
          </a:prstGeom>
          <a:solidFill>
            <a:srgbClr val="FF3F3F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cs-CZ" sz="2800" dirty="0" smtClean="0">
                <a:solidFill>
                  <a:schemeClr val="tx1"/>
                </a:solidFill>
                <a:latin typeface="Arial" charset="0"/>
              </a:rPr>
              <a:t>VH 2</a:t>
            </a:r>
          </a:p>
        </p:txBody>
      </p:sp>
      <p:sp>
        <p:nvSpPr>
          <p:cNvPr id="32" name="TextovéPole 31"/>
          <p:cNvSpPr txBox="1"/>
          <p:nvPr/>
        </p:nvSpPr>
        <p:spPr>
          <a:xfrm>
            <a:off x="2368118" y="4901810"/>
            <a:ext cx="4953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dirty="0" smtClean="0"/>
              <a:t>+</a:t>
            </a:r>
            <a:endParaRPr lang="cs-CZ" sz="2800" dirty="0"/>
          </a:p>
        </p:txBody>
      </p:sp>
      <p:sp>
        <p:nvSpPr>
          <p:cNvPr id="33" name="TextovéPole 32"/>
          <p:cNvSpPr txBox="1"/>
          <p:nvPr/>
        </p:nvSpPr>
        <p:spPr>
          <a:xfrm>
            <a:off x="1845109" y="4602455"/>
            <a:ext cx="18669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dirty="0" smtClean="0"/>
              <a:t>parataxe</a:t>
            </a:r>
            <a:endParaRPr lang="cs-CZ" sz="2800" dirty="0"/>
          </a:p>
        </p:txBody>
      </p:sp>
      <p:sp>
        <p:nvSpPr>
          <p:cNvPr id="34" name="TextovéPole 33"/>
          <p:cNvSpPr txBox="1"/>
          <p:nvPr/>
        </p:nvSpPr>
        <p:spPr>
          <a:xfrm>
            <a:off x="288000" y="3222000"/>
            <a:ext cx="8610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Venku hustě sněžilo </a:t>
            </a:r>
            <a:r>
              <a:rPr lang="cs-CZ" sz="2800" b="1" dirty="0" smtClean="0">
                <a:solidFill>
                  <a:srgbClr val="7030A0"/>
                </a:solidFill>
              </a:rPr>
              <a:t>a</a:t>
            </a:r>
            <a:r>
              <a:rPr lang="cs-CZ" sz="2800" dirty="0" smtClean="0"/>
              <a:t> foukal ledový vítr.</a:t>
            </a:r>
            <a:endParaRPr lang="cs-CZ" sz="2800" b="1" dirty="0" smtClean="0"/>
          </a:p>
        </p:txBody>
      </p:sp>
      <p:sp>
        <p:nvSpPr>
          <p:cNvPr id="36" name="TextovéPole 35"/>
          <p:cNvSpPr txBox="1"/>
          <p:nvPr/>
        </p:nvSpPr>
        <p:spPr>
          <a:xfrm>
            <a:off x="288000" y="5443200"/>
            <a:ext cx="8610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Ani nezavolal, </a:t>
            </a:r>
            <a:r>
              <a:rPr lang="cs-CZ" sz="2800" b="1" dirty="0" smtClean="0">
                <a:solidFill>
                  <a:srgbClr val="7030A0"/>
                </a:solidFill>
              </a:rPr>
              <a:t>ani</a:t>
            </a:r>
            <a:r>
              <a:rPr lang="cs-CZ" sz="2800" dirty="0" smtClean="0"/>
              <a:t> nepřišel.</a:t>
            </a:r>
            <a:endParaRPr lang="cs-CZ" sz="2800" b="1" dirty="0" smtClean="0"/>
          </a:p>
        </p:txBody>
      </p:sp>
    </p:spTree>
    <p:extLst>
      <p:ext uri="{BB962C8B-B14F-4D97-AF65-F5344CB8AC3E}">
        <p14:creationId xmlns:p14="http://schemas.microsoft.com/office/powerpoint/2010/main" val="1842577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25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1" presetClass="exit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750"/>
                            </p:stCondLst>
                            <p:childTnLst>
                              <p:par>
                                <p:cTn id="3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00"/>
                            </p:stCondLst>
                            <p:childTnLst>
                              <p:par>
                                <p:cTn id="46" presetID="53" presetClass="entr" presetSubtype="16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250"/>
                            </p:stCondLst>
                            <p:childTnLst>
                              <p:par>
                                <p:cTn id="52" presetID="53" presetClass="entr" presetSubtype="16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2000"/>
                            </p:stCondLst>
                            <p:childTnLst>
                              <p:par>
                                <p:cTn id="5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2500"/>
                            </p:stCondLst>
                            <p:childTnLst>
                              <p:par>
                                <p:cTn id="64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2500"/>
                            </p:stCondLst>
                            <p:childTnLst>
                              <p:par>
                                <p:cTn id="6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21" grpId="0" animBg="1"/>
      <p:bldP spid="22" grpId="0" animBg="1"/>
      <p:bldP spid="23" grpId="0"/>
      <p:bldP spid="24" grpId="0"/>
      <p:bldP spid="25" grpId="0"/>
      <p:bldP spid="25" grpId="1"/>
      <p:bldP spid="28" grpId="0" animBg="1"/>
      <p:bldP spid="30" grpId="0" animBg="1"/>
      <p:bldP spid="32" grpId="0"/>
      <p:bldP spid="33" grpId="0"/>
      <p:bldP spid="34" grpId="0"/>
      <p:bldP spid="3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290946" y="381000"/>
            <a:ext cx="8610600" cy="16681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SOUVĚTÍ SOUŘADNÉ</a:t>
            </a:r>
          </a:p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0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SLUČOVACÍ - příklady</a:t>
            </a:r>
          </a:p>
        </p:txBody>
      </p:sp>
      <p:sp>
        <p:nvSpPr>
          <p:cNvPr id="4" name="TextovéPole 3"/>
          <p:cNvSpPr txBox="1"/>
          <p:nvPr/>
        </p:nvSpPr>
        <p:spPr>
          <a:xfrm>
            <a:off x="290946" y="3220253"/>
            <a:ext cx="8610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Pavel šel domů, cestou si pískal.</a:t>
            </a:r>
            <a:endParaRPr lang="cs-CZ" sz="2800" b="1" dirty="0" smtClean="0"/>
          </a:p>
        </p:txBody>
      </p:sp>
      <p:sp>
        <p:nvSpPr>
          <p:cNvPr id="21" name="Zaoblený obdélník 20"/>
          <p:cNvSpPr/>
          <p:nvPr/>
        </p:nvSpPr>
        <p:spPr bwMode="auto">
          <a:xfrm>
            <a:off x="533400" y="2662253"/>
            <a:ext cx="1044000" cy="558000"/>
          </a:xfrm>
          <a:prstGeom prst="roundRect">
            <a:avLst/>
          </a:prstGeom>
          <a:solidFill>
            <a:srgbClr val="FF3F3F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cs-CZ" sz="2800" dirty="0" smtClean="0">
                <a:solidFill>
                  <a:schemeClr val="tx1"/>
                </a:solidFill>
                <a:latin typeface="Arial" charset="0"/>
              </a:rPr>
              <a:t>VH 1</a:t>
            </a:r>
          </a:p>
        </p:txBody>
      </p:sp>
      <p:sp>
        <p:nvSpPr>
          <p:cNvPr id="22" name="Zaoblený obdélník 21"/>
          <p:cNvSpPr/>
          <p:nvPr/>
        </p:nvSpPr>
        <p:spPr bwMode="auto">
          <a:xfrm>
            <a:off x="3915641" y="2662253"/>
            <a:ext cx="1044000" cy="558000"/>
          </a:xfrm>
          <a:prstGeom prst="roundRect">
            <a:avLst/>
          </a:prstGeom>
          <a:solidFill>
            <a:srgbClr val="FF3F3F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cs-CZ" sz="2800" dirty="0" smtClean="0">
                <a:solidFill>
                  <a:schemeClr val="tx1"/>
                </a:solidFill>
                <a:latin typeface="Arial" charset="0"/>
              </a:rPr>
              <a:t>VH 2</a:t>
            </a:r>
          </a:p>
        </p:txBody>
      </p:sp>
      <p:sp>
        <p:nvSpPr>
          <p:cNvPr id="23" name="TextovéPole 22"/>
          <p:cNvSpPr txBox="1"/>
          <p:nvPr/>
        </p:nvSpPr>
        <p:spPr>
          <a:xfrm>
            <a:off x="2571750" y="2679643"/>
            <a:ext cx="4953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dirty="0" smtClean="0"/>
              <a:t>+</a:t>
            </a:r>
            <a:endParaRPr lang="cs-CZ" sz="2800" dirty="0"/>
          </a:p>
        </p:txBody>
      </p:sp>
      <p:sp>
        <p:nvSpPr>
          <p:cNvPr id="24" name="TextovéPole 23"/>
          <p:cNvSpPr txBox="1"/>
          <p:nvPr/>
        </p:nvSpPr>
        <p:spPr>
          <a:xfrm>
            <a:off x="2048741" y="2380288"/>
            <a:ext cx="18669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dirty="0" smtClean="0"/>
              <a:t>parataxe</a:t>
            </a:r>
            <a:endParaRPr lang="cs-CZ" sz="2800" dirty="0"/>
          </a:p>
        </p:txBody>
      </p:sp>
      <p:sp>
        <p:nvSpPr>
          <p:cNvPr id="25" name="TextovéPole 24"/>
          <p:cNvSpPr txBox="1"/>
          <p:nvPr/>
        </p:nvSpPr>
        <p:spPr>
          <a:xfrm>
            <a:off x="288000" y="5442420"/>
            <a:ext cx="86106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Maminka se na ni dlouze zadívala, pak ji vzala za ruku.</a:t>
            </a:r>
            <a:endParaRPr lang="cs-CZ" sz="2800" b="1" dirty="0" smtClean="0"/>
          </a:p>
        </p:txBody>
      </p:sp>
      <p:sp>
        <p:nvSpPr>
          <p:cNvPr id="28" name="Zaoblený obdélník 27"/>
          <p:cNvSpPr/>
          <p:nvPr/>
        </p:nvSpPr>
        <p:spPr bwMode="auto">
          <a:xfrm>
            <a:off x="828818" y="4884420"/>
            <a:ext cx="1044000" cy="558000"/>
          </a:xfrm>
          <a:prstGeom prst="roundRect">
            <a:avLst/>
          </a:prstGeom>
          <a:solidFill>
            <a:srgbClr val="FF3F3F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cs-CZ" sz="2800" dirty="0" smtClean="0">
                <a:solidFill>
                  <a:schemeClr val="tx1"/>
                </a:solidFill>
                <a:latin typeface="Arial" charset="0"/>
              </a:rPr>
              <a:t>VH 1</a:t>
            </a:r>
          </a:p>
        </p:txBody>
      </p:sp>
      <p:sp>
        <p:nvSpPr>
          <p:cNvPr id="30" name="Zaoblený obdélník 29"/>
          <p:cNvSpPr/>
          <p:nvPr/>
        </p:nvSpPr>
        <p:spPr bwMode="auto">
          <a:xfrm>
            <a:off x="7227600" y="4884420"/>
            <a:ext cx="1044000" cy="558000"/>
          </a:xfrm>
          <a:prstGeom prst="roundRect">
            <a:avLst/>
          </a:prstGeom>
          <a:solidFill>
            <a:srgbClr val="FF3F3F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cs-CZ" sz="2800" dirty="0" smtClean="0">
                <a:solidFill>
                  <a:schemeClr val="tx1"/>
                </a:solidFill>
                <a:latin typeface="Arial" charset="0"/>
              </a:rPr>
              <a:t>VH 2</a:t>
            </a:r>
          </a:p>
        </p:txBody>
      </p:sp>
      <p:sp>
        <p:nvSpPr>
          <p:cNvPr id="32" name="TextovéPole 31"/>
          <p:cNvSpPr txBox="1"/>
          <p:nvPr/>
        </p:nvSpPr>
        <p:spPr>
          <a:xfrm>
            <a:off x="5482650" y="4901810"/>
            <a:ext cx="4953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dirty="0" smtClean="0"/>
              <a:t>+</a:t>
            </a:r>
            <a:endParaRPr lang="cs-CZ" sz="2800" dirty="0"/>
          </a:p>
        </p:txBody>
      </p:sp>
      <p:sp>
        <p:nvSpPr>
          <p:cNvPr id="33" name="TextovéPole 32"/>
          <p:cNvSpPr txBox="1"/>
          <p:nvPr/>
        </p:nvSpPr>
        <p:spPr>
          <a:xfrm>
            <a:off x="4959641" y="4602455"/>
            <a:ext cx="18669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dirty="0" smtClean="0"/>
              <a:t>parataxe</a:t>
            </a:r>
            <a:endParaRPr lang="cs-CZ" sz="2800" dirty="0"/>
          </a:p>
        </p:txBody>
      </p:sp>
      <p:sp>
        <p:nvSpPr>
          <p:cNvPr id="35" name="TextovéPole 34"/>
          <p:cNvSpPr txBox="1"/>
          <p:nvPr/>
        </p:nvSpPr>
        <p:spPr>
          <a:xfrm>
            <a:off x="288000" y="5443200"/>
            <a:ext cx="86106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Maminka se na ni dlouze zadívala, </a:t>
            </a:r>
            <a:r>
              <a:rPr lang="cs-CZ" sz="2800" b="1" dirty="0" smtClean="0">
                <a:solidFill>
                  <a:srgbClr val="7030A0"/>
                </a:solidFill>
              </a:rPr>
              <a:t>pak</a:t>
            </a:r>
            <a:r>
              <a:rPr lang="cs-CZ" sz="2800" dirty="0" smtClean="0"/>
              <a:t> ji vzala za ruku.</a:t>
            </a:r>
            <a:endParaRPr lang="cs-CZ" sz="2800" b="1" dirty="0" smtClean="0"/>
          </a:p>
        </p:txBody>
      </p:sp>
    </p:spTree>
    <p:extLst>
      <p:ext uri="{BB962C8B-B14F-4D97-AF65-F5344CB8AC3E}">
        <p14:creationId xmlns:p14="http://schemas.microsoft.com/office/powerpoint/2010/main" val="33612505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25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"/>
                            </p:stCondLst>
                            <p:childTnLst>
                              <p:par>
                                <p:cTn id="40" presetID="53" presetClass="entr" presetSubtype="16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250"/>
                            </p:stCondLst>
                            <p:childTnLst>
                              <p:par>
                                <p:cTn id="46" presetID="53" presetClass="entr" presetSubtype="16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2000"/>
                            </p:stCondLst>
                            <p:childTnLst>
                              <p:par>
                                <p:cTn id="5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2500"/>
                            </p:stCondLst>
                            <p:childTnLst>
                              <p:par>
                                <p:cTn id="58" presetID="1" presetClass="exit" presetSubtype="0" fill="hold" grpId="1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2750"/>
                            </p:stCondLst>
                            <p:childTnLst>
                              <p:par>
                                <p:cTn id="6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2" grpId="0" animBg="1"/>
      <p:bldP spid="23" grpId="0"/>
      <p:bldP spid="24" grpId="0"/>
      <p:bldP spid="25" grpId="0"/>
      <p:bldP spid="25" grpId="1"/>
      <p:bldP spid="28" grpId="0" animBg="1"/>
      <p:bldP spid="30" grpId="0" animBg="1"/>
      <p:bldP spid="32" grpId="0"/>
      <p:bldP spid="33" grpId="0"/>
      <p:bldP spid="3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04800" y="381000"/>
            <a:ext cx="8610600" cy="16681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SOUVĚTÍ SOUŘADNÉ</a:t>
            </a:r>
          </a:p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0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SLUČOVACÍ - cvičení</a:t>
            </a:r>
          </a:p>
        </p:txBody>
      </p:sp>
      <p:sp>
        <p:nvSpPr>
          <p:cNvPr id="3" name="TextovéPole 2"/>
          <p:cNvSpPr txBox="1"/>
          <p:nvPr/>
        </p:nvSpPr>
        <p:spPr>
          <a:xfrm>
            <a:off x="290946" y="2209800"/>
            <a:ext cx="8610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b="1" dirty="0" smtClean="0"/>
              <a:t>Vytvořte souvětí souřadné – poměr slučovací:</a:t>
            </a:r>
          </a:p>
        </p:txBody>
      </p:sp>
      <p:sp>
        <p:nvSpPr>
          <p:cNvPr id="4" name="TextovéPole 3"/>
          <p:cNvSpPr txBox="1"/>
          <p:nvPr/>
        </p:nvSpPr>
        <p:spPr>
          <a:xfrm>
            <a:off x="304800" y="2733020"/>
            <a:ext cx="86106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V1: Jezdili na kole.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V2: Hráli nějaké hry.</a:t>
            </a:r>
          </a:p>
        </p:txBody>
      </p:sp>
      <p:sp>
        <p:nvSpPr>
          <p:cNvPr id="2" name="TextovéPole 1"/>
          <p:cNvSpPr txBox="1"/>
          <p:nvPr/>
        </p:nvSpPr>
        <p:spPr>
          <a:xfrm>
            <a:off x="290946" y="3854871"/>
            <a:ext cx="8472054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b="1" dirty="0" smtClean="0"/>
              <a:t>Řešení: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Jezdili na kole a hráli nějaké hry.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Jezdili na kole nebo hráli nějaké hry.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Hráli nějaké hry a jezdili na kole.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Jezdili na kole, také hráli nějaké hry. …</a:t>
            </a:r>
            <a:endParaRPr lang="cs-CZ" sz="2800" dirty="0"/>
          </a:p>
        </p:txBody>
      </p:sp>
    </p:spTree>
    <p:extLst>
      <p:ext uri="{BB962C8B-B14F-4D97-AF65-F5344CB8AC3E}">
        <p14:creationId xmlns:p14="http://schemas.microsoft.com/office/powerpoint/2010/main" val="37255024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04800" y="381000"/>
            <a:ext cx="8610600" cy="16681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SOUVĚTÍ SOUŘADNÉ</a:t>
            </a:r>
          </a:p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0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SLUČOVACÍ - cvičení</a:t>
            </a:r>
          </a:p>
        </p:txBody>
      </p:sp>
      <p:sp>
        <p:nvSpPr>
          <p:cNvPr id="3" name="TextovéPole 2"/>
          <p:cNvSpPr txBox="1"/>
          <p:nvPr/>
        </p:nvSpPr>
        <p:spPr>
          <a:xfrm>
            <a:off x="290946" y="2209800"/>
            <a:ext cx="8610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b="1" dirty="0" smtClean="0"/>
              <a:t>Vytvořte souvětí souřadné – poměr slučovací:</a:t>
            </a:r>
          </a:p>
        </p:txBody>
      </p:sp>
      <p:sp>
        <p:nvSpPr>
          <p:cNvPr id="4" name="TextovéPole 3"/>
          <p:cNvSpPr txBox="1"/>
          <p:nvPr/>
        </p:nvSpPr>
        <p:spPr>
          <a:xfrm>
            <a:off x="304800" y="2733020"/>
            <a:ext cx="86106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V1: Vyšlo slunce.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V2: Ozval se zpěv ptáků.</a:t>
            </a:r>
          </a:p>
        </p:txBody>
      </p:sp>
      <p:sp>
        <p:nvSpPr>
          <p:cNvPr id="2" name="TextovéPole 1"/>
          <p:cNvSpPr txBox="1"/>
          <p:nvPr/>
        </p:nvSpPr>
        <p:spPr>
          <a:xfrm>
            <a:off x="290946" y="3854871"/>
            <a:ext cx="8472054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b="1" dirty="0" smtClean="0"/>
              <a:t>Řešení: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Vyšlo slunce a ozval se zpěv ptáků.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Vyšlo slunce, také se ozval zpěv ptáků.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Jednak vyšlo slunce, jednak se ozval zpěv ptáků.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Vyšlo slunce, ozval se zpěv ptáků. …</a:t>
            </a:r>
            <a:endParaRPr lang="cs-CZ" sz="2800" dirty="0"/>
          </a:p>
        </p:txBody>
      </p:sp>
    </p:spTree>
    <p:extLst>
      <p:ext uri="{BB962C8B-B14F-4D97-AF65-F5344CB8AC3E}">
        <p14:creationId xmlns:p14="http://schemas.microsoft.com/office/powerpoint/2010/main" val="4875532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04800" y="381000"/>
            <a:ext cx="8610600" cy="7793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ZÁVĚR</a:t>
            </a:r>
          </a:p>
        </p:txBody>
      </p:sp>
      <p:sp>
        <p:nvSpPr>
          <p:cNvPr id="3" name="TextovéPole 2"/>
          <p:cNvSpPr txBox="1"/>
          <p:nvPr/>
        </p:nvSpPr>
        <p:spPr>
          <a:xfrm>
            <a:off x="304800" y="1524000"/>
            <a:ext cx="8610600" cy="43088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Souvětí souřadné s poměrem slučovacím vzniká spojením dvou hlavních vět mluvnicky na sobě nezávislých, přičemž si obě věty musí být rovny.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endParaRPr lang="cs-CZ" sz="2800" dirty="0"/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i="1" dirty="0" smtClean="0"/>
              <a:t>Příklad: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i="1" dirty="0">
                <a:solidFill>
                  <a:srgbClr val="00B050"/>
                </a:solidFill>
              </a:rPr>
              <a:t>Vyšlo slunce a ozval se zpěv ptáků.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i="1" dirty="0">
                <a:solidFill>
                  <a:srgbClr val="FF0000"/>
                </a:solidFill>
              </a:rPr>
              <a:t>Když v</a:t>
            </a:r>
            <a:r>
              <a:rPr lang="cs-CZ" sz="2800" i="1" dirty="0" smtClean="0">
                <a:solidFill>
                  <a:srgbClr val="FF0000"/>
                </a:solidFill>
              </a:rPr>
              <a:t>yšlo slunce, </a:t>
            </a:r>
            <a:r>
              <a:rPr lang="cs-CZ" sz="2800" i="1" dirty="0">
                <a:solidFill>
                  <a:srgbClr val="FF0000"/>
                </a:solidFill>
              </a:rPr>
              <a:t>ozval se zpěv ptáků.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endParaRPr lang="cs-CZ" sz="2800" dirty="0" smtClean="0"/>
          </a:p>
        </p:txBody>
      </p:sp>
    </p:spTree>
    <p:extLst>
      <p:ext uri="{BB962C8B-B14F-4D97-AF65-F5344CB8AC3E}">
        <p14:creationId xmlns:p14="http://schemas.microsoft.com/office/powerpoint/2010/main" val="1840988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iv sady Office">
  <a:themeElements>
    <a:clrScheme name="Motiv sady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Motiv sady Offic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Motiv sady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iv sady Offic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iv sady Offic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iv sady Offic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iv sady Offic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iv sady Offic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 sady Offic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 sady Offic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 sady Offic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 sady Offic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 sady Offic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 sady Offic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1119</TotalTime>
  <Words>495</Words>
  <Application>Microsoft Office PowerPoint</Application>
  <PresentationFormat>Předvádění na obrazovce (4:3)</PresentationFormat>
  <Paragraphs>99</Paragraphs>
  <Slides>10</Slides>
  <Notes>1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10</vt:i4>
      </vt:variant>
    </vt:vector>
  </HeadingPairs>
  <TitlesOfParts>
    <vt:vector size="11" baseType="lpstr">
      <vt:lpstr>Motiv sady Office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Erda</dc:creator>
  <cp:lastModifiedBy>Správce</cp:lastModifiedBy>
  <cp:revision>120</cp:revision>
  <cp:lastPrinted>1601-01-01T00:00:00Z</cp:lastPrinted>
  <dcterms:created xsi:type="dcterms:W3CDTF">2013-06-25T23:31:44Z</dcterms:created>
  <dcterms:modified xsi:type="dcterms:W3CDTF">2013-12-19T10:52:52Z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