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0" r:id="rId6"/>
    <p:sldId id="271" r:id="rId7"/>
    <p:sldId id="272" r:id="rId8"/>
    <p:sldId id="273" r:id="rId9"/>
    <p:sldId id="274" r:id="rId10"/>
    <p:sldId id="265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35085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VY_32_INOVACE_122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(syntax)/Větné vztahy a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jejich vyjadřování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Srpen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 větné vztahy, větné členy,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62484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Určete, o jaký z </a:t>
            </a:r>
            <a:r>
              <a:rPr lang="cs-CZ" sz="2800" b="1" dirty="0" smtClean="0"/>
              <a:t>významových </a:t>
            </a:r>
            <a:r>
              <a:rPr lang="cs-CZ" sz="2800" b="1" dirty="0" smtClean="0"/>
              <a:t>skladebních vztahů se jedná: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včela bzučí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milé děvčátko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Jaroslav Seifert, básník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j</a:t>
            </a:r>
            <a:r>
              <a:rPr lang="cs-CZ" sz="2800" dirty="0" smtClean="0"/>
              <a:t>ablka a hrušky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konec prázdnin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953000" y="2466109"/>
            <a:ext cx="396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Predikace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Determinace (shoda)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Apozice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Koordinace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Determinace (řízenost)</a:t>
            </a:r>
          </a:p>
        </p:txBody>
      </p:sp>
    </p:spTree>
    <p:extLst>
      <p:ext uri="{BB962C8B-B14F-4D97-AF65-F5344CB8AC3E}">
        <p14:creationId xmlns:p14="http://schemas.microsoft.com/office/powerpoint/2010/main" val="153886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Slova ve větě </a:t>
            </a:r>
            <a:r>
              <a:rPr lang="cs-CZ" sz="2800" dirty="0" smtClean="0"/>
              <a:t>se stávají </a:t>
            </a:r>
            <a:r>
              <a:rPr lang="cs-CZ" sz="2800" b="1" dirty="0" smtClean="0"/>
              <a:t>větnými členy, které jsou navzájem spojeny </a:t>
            </a:r>
            <a:r>
              <a:rPr lang="cs-CZ" sz="2800" dirty="0" smtClean="0"/>
              <a:t>větnými </a:t>
            </a:r>
            <a:r>
              <a:rPr lang="cs-CZ" sz="2800" b="1" dirty="0"/>
              <a:t>významovými </a:t>
            </a:r>
            <a:r>
              <a:rPr lang="cs-CZ" sz="2800" b="1" dirty="0" smtClean="0"/>
              <a:t>vztahy</a:t>
            </a:r>
            <a:r>
              <a:rPr lang="cs-CZ" sz="2800" b="1" dirty="0"/>
              <a:t>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2667000"/>
            <a:ext cx="5029200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cs-CZ" sz="2800" b="1" dirty="0" smtClean="0"/>
              <a:t>Významové vztahy:</a:t>
            </a: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800" dirty="0" smtClean="0"/>
              <a:t>predikace (přisuzování)</a:t>
            </a: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800" dirty="0" smtClean="0"/>
              <a:t>determinace (určování)</a:t>
            </a:r>
          </a:p>
          <a:p>
            <a:pPr marL="914400" lvl="1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400" dirty="0" err="1" smtClean="0"/>
              <a:t>kongruence</a:t>
            </a:r>
            <a:r>
              <a:rPr lang="cs-CZ" sz="2400" dirty="0" smtClean="0"/>
              <a:t> (shoda)</a:t>
            </a:r>
          </a:p>
          <a:p>
            <a:pPr marL="914400" lvl="1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400" dirty="0" smtClean="0"/>
              <a:t>rekce (řízenost)</a:t>
            </a:r>
          </a:p>
          <a:p>
            <a:pPr marL="914400" lvl="1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400" dirty="0" smtClean="0"/>
              <a:t>adjunkce (přimykání)</a:t>
            </a: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800" dirty="0" smtClean="0"/>
              <a:t>koordinace (souřadnost)</a:t>
            </a:r>
          </a:p>
          <a:p>
            <a:pPr marL="457200" indent="-457200">
              <a:spcBef>
                <a:spcPts val="300"/>
              </a:spcBef>
              <a:buFont typeface="Arial" pitchFamily="34" charset="0"/>
              <a:buChar char="•"/>
            </a:pPr>
            <a:r>
              <a:rPr lang="cs-CZ" sz="2800" dirty="0" smtClean="0"/>
              <a:t>apozice (přistavování)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4152900" y="3886200"/>
            <a:ext cx="723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800" dirty="0" smtClean="0"/>
              <a:t>}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644736" y="4479034"/>
            <a:ext cx="4270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formální skladební </a:t>
            </a:r>
            <a:r>
              <a:rPr lang="cs-CZ" sz="2800" dirty="0"/>
              <a:t>vztahy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testové úlohy</a:t>
            </a:r>
            <a:r>
              <a:rPr lang="cs-CZ" sz="2000" dirty="0"/>
              <a:t>. 1. vyd. Třebíč: Vyuka.cz, 2009, 191 s. Maturita (Petra </a:t>
            </a:r>
            <a:r>
              <a:rPr lang="cs-CZ" sz="2000" dirty="0" err="1"/>
              <a:t>Velanová</a:t>
            </a:r>
            <a:r>
              <a:rPr lang="cs-CZ" sz="2000" dirty="0"/>
              <a:t>). ISBN 978-80-86873-12-1. </a:t>
            </a: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vztahy mezi větnými členy po stránce významové a po stránce formální.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Na straně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10 žáci určují o jaký významový skladební vztah se jedná a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objeví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správné odpovědi.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47416"/>
            <a:ext cx="8610600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 smtClean="0"/>
              <a:t>VĚTNÉ VZTAHY A JEJICH VYJADŘOVÁNÍ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Slova ve větě </a:t>
            </a:r>
            <a:r>
              <a:rPr lang="cs-CZ" sz="2800" dirty="0" smtClean="0"/>
              <a:t>mají různé funkce a většina z nich plní úlohu takzvaných </a:t>
            </a:r>
            <a:r>
              <a:rPr lang="cs-CZ" sz="2800" b="1" dirty="0" smtClean="0"/>
              <a:t>větných členů </a:t>
            </a:r>
            <a:r>
              <a:rPr lang="cs-CZ" sz="2800" dirty="0" smtClean="0"/>
              <a:t>(např. podmět, přísudek).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Větné členy jsou navzájem spojeny větnými </a:t>
            </a:r>
            <a:r>
              <a:rPr lang="cs-CZ" sz="2800" b="1" dirty="0" smtClean="0"/>
              <a:t>významovými vztahy: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267200" y="3352800"/>
            <a:ext cx="434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2800" dirty="0" smtClean="0"/>
              <a:t>predikace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800" dirty="0" smtClean="0"/>
              <a:t>determinace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800" dirty="0" smtClean="0"/>
              <a:t>koordinace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800" dirty="0" smtClean="0"/>
              <a:t>apozice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1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PREDIKACE</a:t>
            </a:r>
            <a:r>
              <a:rPr lang="cs-CZ" sz="4400" dirty="0" smtClean="0"/>
              <a:t/>
            </a:r>
            <a:br>
              <a:rPr lang="cs-CZ" sz="4400" dirty="0" smtClean="0"/>
            </a:b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přisuzování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vztah mezi podmětovou a přísudkovou částí věty a je vyjádřena tvarovou </a:t>
            </a:r>
            <a:r>
              <a:rPr lang="cs-CZ" sz="2800" b="1" dirty="0" smtClean="0"/>
              <a:t>shodou</a:t>
            </a:r>
            <a:r>
              <a:rPr lang="cs-CZ" sz="2800" dirty="0" smtClean="0"/>
              <a:t> v osobě a čísle.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sng" dirty="0" smtClean="0"/>
              <a:t>Dítě</a:t>
            </a:r>
            <a:r>
              <a:rPr lang="cs-CZ" sz="2800" dirty="0" smtClean="0"/>
              <a:t> </a:t>
            </a:r>
            <a:r>
              <a:rPr lang="cs-CZ" sz="2800" u="wavyHeavy" dirty="0" smtClean="0"/>
              <a:t>se rozplakalo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(vyskytuje se </a:t>
            </a:r>
            <a:r>
              <a:rPr lang="cs-CZ" sz="2800" b="1" dirty="0" smtClean="0"/>
              <a:t>pouze</a:t>
            </a:r>
            <a:r>
              <a:rPr lang="cs-CZ" sz="2800" dirty="0" smtClean="0"/>
              <a:t> u vět dvojčlenných, které obsahují podmět i přísudek)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401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DETERMINACE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(určování)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to významový vztah mezi členem rozvíjejícím a členem řídícím, kdy jeden člen je zpřesňován jiným.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Determinace může být vyjádřena: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shodou (</a:t>
            </a:r>
            <a:r>
              <a:rPr lang="cs-CZ" sz="2800" b="1" dirty="0" err="1" smtClean="0"/>
              <a:t>kongruence</a:t>
            </a:r>
            <a:r>
              <a:rPr lang="cs-CZ" sz="2800" b="1" dirty="0" smtClean="0"/>
              <a:t>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Nová sukně – s novými sukněmi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(shodují se: v pádě, v čísle a v rodě)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763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DETERMINACE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(určování)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to významový vztah mezi členem rozvíjejícím a členem řídícím, kdy jeden člen je zpřesňován jiným.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Determinace může být vyjádřena: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řízeností (rekcí)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hokejisté z Vítkovic; vyrábějí ocel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(člen řídící určuje pád závislého jména)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0802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DETERMINACE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(určování)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to významový vztah mezi členem rozvíjejícím a členem řídícím, kdy jeden člen je zpřesňován jiným.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Determinace může být vyjádřena: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přimykání (adjunkce)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nastoupil do vlaku; nastoupil k policii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(mezi členem závislým a řídicím je pouze vztah významový)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035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KOORDINACE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(souřadnost)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to vztah mezi navzájem nezávislými celky, které mají platnost stejných větných členů.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u="sng" dirty="0" smtClean="0"/>
              <a:t>Karel Novák </a:t>
            </a:r>
            <a:r>
              <a:rPr lang="cs-CZ" sz="2800" dirty="0" smtClean="0"/>
              <a:t>a </a:t>
            </a:r>
            <a:r>
              <a:rPr lang="cs-CZ" sz="2800" u="sng" dirty="0" smtClean="0"/>
              <a:t>Filip Smutný</a:t>
            </a:r>
            <a:r>
              <a:rPr lang="cs-CZ" sz="2800" dirty="0" smtClean="0"/>
              <a:t> jsou žáci 4. ročníku.</a:t>
            </a:r>
          </a:p>
        </p:txBody>
      </p:sp>
    </p:spTree>
    <p:extLst>
      <p:ext uri="{BB962C8B-B14F-4D97-AF65-F5344CB8AC3E}">
        <p14:creationId xmlns:p14="http://schemas.microsoft.com/office/powerpoint/2010/main" val="39306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APOZICE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(přistavování)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11727" y="2064327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spojování dvou nebo více větných členů téže členské platnosti. Větné členy označují tutéž skutečnost.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11727" y="4209588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Božena Němcová, česká spisovatelka, je symbolem statečnosti.</a:t>
            </a:r>
          </a:p>
        </p:txBody>
      </p:sp>
    </p:spTree>
    <p:extLst>
      <p:ext uri="{BB962C8B-B14F-4D97-AF65-F5344CB8AC3E}">
        <p14:creationId xmlns:p14="http://schemas.microsoft.com/office/powerpoint/2010/main" val="18551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530</Words>
  <Application>Microsoft Office PowerPoint</Application>
  <PresentationFormat>Předvádění na obrazovce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53</cp:revision>
  <cp:lastPrinted>1601-01-01T00:00:00Z</cp:lastPrinted>
  <dcterms:created xsi:type="dcterms:W3CDTF">2013-06-25T23:31:44Z</dcterms:created>
  <dcterms:modified xsi:type="dcterms:W3CDTF">2013-12-19T10:46:53Z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