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84" r:id="rId5"/>
    <p:sldId id="285" r:id="rId6"/>
    <p:sldId id="286" r:id="rId7"/>
    <p:sldId id="283" r:id="rId8"/>
    <p:sldId id="269" r:id="rId9"/>
    <p:sldId id="260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F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88811E-3E0F-4A77-9147-7645FFBA14E9}" type="datetimeFigureOut">
              <a:rPr lang="cs-CZ" smtClean="0"/>
              <a:t>19.12.2013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06190F-AB1C-4D20-9CF0-4D08AFD2C9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8919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90F-AB1C-4D20-9CF0-4D08AFD2C991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8800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3058092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VY_32_INOVACE_130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Skladba (syntax)/Souvětí souřadné důsledkové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Září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věta, souvětí,  věta hlavní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 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parataxe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293260"/>
            <a:ext cx="8534400" cy="1329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vysvětluje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způsob,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jakým vzniká souřadné souvětí důsledkové.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5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žáci zkoušejí z nabízených vět vytvořit souvětí souřadné s poměrem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důsledkovým,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po kliknutí se jim zobrazí různá možná řešení.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SOUŘADNÉ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Souvětí souřadné obsahuje nejméně dvě věty hlavní, které na sobě mluvnicky nezávisí a jsou ve vzájemném vztahu parataxe (přiřazování),</a:t>
            </a:r>
            <a:br>
              <a:rPr lang="cs-CZ" sz="2800" dirty="0" smtClean="0"/>
            </a:br>
            <a:r>
              <a:rPr lang="cs-CZ" sz="2800" dirty="0" smtClean="0"/>
              <a:t> a neomezený počet vět vedlejších.</a:t>
            </a: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9973861"/>
              </p:ext>
            </p:extLst>
          </p:nvPr>
        </p:nvGraphicFramePr>
        <p:xfrm>
          <a:off x="1600200" y="3505200"/>
          <a:ext cx="6019800" cy="3167743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805940"/>
                <a:gridCol w="4213860"/>
              </a:tblGrid>
              <a:tr h="424543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ZNAČKA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POMĚR</a:t>
                      </a:r>
                      <a:endParaRPr lang="cs-CZ" dirty="0"/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0000"/>
                      <a:r>
                        <a:rPr lang="cs-CZ" sz="2400" dirty="0" smtClean="0"/>
                        <a:t>slučovací</a:t>
                      </a:r>
                      <a:endParaRPr lang="cs-CZ" sz="2400" dirty="0"/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algn="ctr"/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0000"/>
                      <a:r>
                        <a:rPr lang="cs-CZ" sz="2400" dirty="0" smtClean="0"/>
                        <a:t>stupňovací</a:t>
                      </a:r>
                      <a:endParaRPr lang="cs-CZ" sz="2400" dirty="0"/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/>
                        <a:t>X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0000"/>
                      <a:r>
                        <a:rPr lang="cs-CZ" sz="2400" dirty="0" smtClean="0"/>
                        <a:t>odporovací</a:t>
                      </a:r>
                      <a:endParaRPr lang="cs-CZ" sz="2400" dirty="0"/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400" dirty="0" smtClean="0"/>
                        <a:t>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0000"/>
                      <a:r>
                        <a:rPr lang="cs-CZ" sz="2400" dirty="0" smtClean="0"/>
                        <a:t>vylučovací</a:t>
                      </a:r>
                      <a:endParaRPr lang="cs-CZ" sz="2400" dirty="0"/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algn="ctr"/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0000"/>
                      <a:r>
                        <a:rPr lang="cs-CZ" sz="2400" dirty="0" smtClean="0"/>
                        <a:t>příčinný</a:t>
                      </a:r>
                      <a:endParaRPr lang="cs-CZ" sz="2400" dirty="0"/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algn="ctr"/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0000"/>
                      <a:r>
                        <a:rPr lang="cs-CZ" sz="2400" dirty="0" smtClean="0"/>
                        <a:t>důsledkový</a:t>
                      </a:r>
                      <a:endParaRPr lang="cs-CZ" sz="24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Pravoúhlá spojnice 4"/>
          <p:cNvCxnSpPr>
            <a:cxnSpLocks noChangeAspect="1"/>
          </p:cNvCxnSpPr>
          <p:nvPr/>
        </p:nvCxnSpPr>
        <p:spPr bwMode="auto">
          <a:xfrm rot="5400000" flipH="1" flipV="1">
            <a:off x="2362200" y="4539095"/>
            <a:ext cx="190500" cy="190500"/>
          </a:xfrm>
          <a:prstGeom prst="bentConnector3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000" y="6366184"/>
            <a:ext cx="345470" cy="228620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340000" y="5923039"/>
            <a:ext cx="345470" cy="2286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SOUŘADNÉ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DŮSLEDKOVÉ</a:t>
            </a:r>
            <a:endParaRPr lang="cs-CZ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244437"/>
            <a:ext cx="861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Obsahuje nejméně dvě věty hlavní, přičemž druhá věta v pořadí vyjadřuje důsledek platnosti věty první, to znamená to, co z obsahu první věty vyplývá.</a:t>
            </a:r>
            <a:endParaRPr lang="cs-CZ" sz="28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304800" y="3810000"/>
            <a:ext cx="87630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Typické spojovací prostředky: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spojky v kombinaci s příslovci</a:t>
            </a:r>
            <a:r>
              <a:rPr lang="cs-CZ" sz="2800" dirty="0" smtClean="0"/>
              <a:t> – proto, a proto, tedy, tudíž, a tak.</a:t>
            </a:r>
            <a:endParaRPr lang="cs-CZ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50741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90946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SOUŘADNÉ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DŮSLEDKOVÉ - </a:t>
            </a: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příklady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288000" y="3220253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Neučil se, a tak opakuje ročník.</a:t>
            </a:r>
            <a:endParaRPr lang="cs-CZ" sz="2800" b="1" dirty="0" smtClean="0"/>
          </a:p>
        </p:txBody>
      </p:sp>
      <p:sp>
        <p:nvSpPr>
          <p:cNvPr id="21" name="Zaoblený obdélník 20"/>
          <p:cNvSpPr/>
          <p:nvPr/>
        </p:nvSpPr>
        <p:spPr bwMode="auto">
          <a:xfrm>
            <a:off x="315709" y="2662253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22" name="Zaoblený obdélník 21"/>
          <p:cNvSpPr/>
          <p:nvPr/>
        </p:nvSpPr>
        <p:spPr bwMode="auto">
          <a:xfrm>
            <a:off x="3401291" y="2662253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2</a:t>
            </a:r>
          </a:p>
        </p:txBody>
      </p:sp>
      <p:sp>
        <p:nvSpPr>
          <p:cNvPr id="24" name="TextovéPole 23"/>
          <p:cNvSpPr txBox="1"/>
          <p:nvPr/>
        </p:nvSpPr>
        <p:spPr>
          <a:xfrm>
            <a:off x="1534391" y="2156423"/>
            <a:ext cx="1866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parataxe</a:t>
            </a:r>
            <a:endParaRPr lang="cs-CZ" sz="2800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288000" y="544242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Dostal chřipku, a proto zůstal doma.</a:t>
            </a:r>
            <a:endParaRPr lang="cs-CZ" sz="2800" b="1" dirty="0" smtClean="0"/>
          </a:p>
        </p:txBody>
      </p:sp>
      <p:sp>
        <p:nvSpPr>
          <p:cNvPr id="28" name="Zaoblený obdélník 27"/>
          <p:cNvSpPr/>
          <p:nvPr/>
        </p:nvSpPr>
        <p:spPr bwMode="auto">
          <a:xfrm>
            <a:off x="702627" y="488442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30" name="Zaoblený obdélník 29"/>
          <p:cNvSpPr/>
          <p:nvPr/>
        </p:nvSpPr>
        <p:spPr bwMode="auto">
          <a:xfrm>
            <a:off x="4290000" y="488442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2</a:t>
            </a:r>
          </a:p>
        </p:txBody>
      </p:sp>
      <p:sp>
        <p:nvSpPr>
          <p:cNvPr id="33" name="TextovéPole 32"/>
          <p:cNvSpPr txBox="1"/>
          <p:nvPr/>
        </p:nvSpPr>
        <p:spPr>
          <a:xfrm>
            <a:off x="2292034" y="4495800"/>
            <a:ext cx="1866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parataxe</a:t>
            </a:r>
            <a:endParaRPr lang="cs-CZ" sz="2800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288000" y="3222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Neučil se, </a:t>
            </a:r>
            <a:r>
              <a:rPr lang="cs-CZ" sz="2800" b="1" dirty="0">
                <a:solidFill>
                  <a:srgbClr val="7030A0"/>
                </a:solidFill>
              </a:rPr>
              <a:t>a tak </a:t>
            </a:r>
            <a:r>
              <a:rPr lang="cs-CZ" sz="2800" dirty="0"/>
              <a:t>opakuje ročník.</a:t>
            </a:r>
            <a:endParaRPr lang="cs-CZ" sz="28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288000" y="54432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Dostal chřipku, </a:t>
            </a:r>
            <a:r>
              <a:rPr lang="cs-CZ" sz="2800" b="1" dirty="0">
                <a:solidFill>
                  <a:srgbClr val="7030A0"/>
                </a:solidFill>
              </a:rPr>
              <a:t>a proto</a:t>
            </a:r>
            <a:r>
              <a:rPr lang="cs-CZ" sz="2800" dirty="0"/>
              <a:t> zůstal doma.</a:t>
            </a:r>
            <a:endParaRPr lang="cs-CZ" sz="2800" b="1" dirty="0"/>
          </a:p>
        </p:txBody>
      </p:sp>
      <p:pic>
        <p:nvPicPr>
          <p:cNvPr id="15" name="Obrázek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4544" y="4934800"/>
            <a:ext cx="690940" cy="457240"/>
          </a:xfrm>
          <a:prstGeom prst="rect">
            <a:avLst/>
          </a:prstGeom>
        </p:spPr>
      </p:pic>
      <p:pic>
        <p:nvPicPr>
          <p:cNvPr id="16" name="Obrázek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2712633"/>
            <a:ext cx="690940" cy="45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020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1" presetClass="exit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25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75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250"/>
                            </p:stCondLst>
                            <p:childTnLst>
                              <p:par>
                                <p:cTn id="6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250"/>
                            </p:stCondLst>
                            <p:childTnLst>
                              <p:par>
                                <p:cTn id="6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 animBg="1"/>
      <p:bldP spid="22" grpId="0" animBg="1"/>
      <p:bldP spid="24" grpId="0"/>
      <p:bldP spid="25" grpId="0"/>
      <p:bldP spid="25" grpId="1"/>
      <p:bldP spid="28" grpId="0" animBg="1"/>
      <p:bldP spid="30" grpId="0" animBg="1"/>
      <p:bldP spid="33" grpId="0"/>
      <p:bldP spid="34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90946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SOUŘADNÉ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DŮSLEDKOVÉ - </a:t>
            </a: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příklady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288000" y="3220253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Měl rád hory, tedy se učil lyžovat.</a:t>
            </a:r>
            <a:endParaRPr lang="cs-CZ" sz="2800" b="1" dirty="0" smtClean="0"/>
          </a:p>
        </p:txBody>
      </p:sp>
      <p:sp>
        <p:nvSpPr>
          <p:cNvPr id="21" name="Zaoblený obdélník 20"/>
          <p:cNvSpPr/>
          <p:nvPr/>
        </p:nvSpPr>
        <p:spPr bwMode="auto">
          <a:xfrm>
            <a:off x="315709" y="2662253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22" name="Zaoblený obdélník 21"/>
          <p:cNvSpPr/>
          <p:nvPr/>
        </p:nvSpPr>
        <p:spPr bwMode="auto">
          <a:xfrm>
            <a:off x="3401291" y="2662253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2</a:t>
            </a:r>
          </a:p>
        </p:txBody>
      </p:sp>
      <p:sp>
        <p:nvSpPr>
          <p:cNvPr id="24" name="TextovéPole 23"/>
          <p:cNvSpPr txBox="1"/>
          <p:nvPr/>
        </p:nvSpPr>
        <p:spPr>
          <a:xfrm>
            <a:off x="1534391" y="2156423"/>
            <a:ext cx="1866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parataxe</a:t>
            </a:r>
            <a:endParaRPr lang="cs-CZ" sz="2800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288000" y="3222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Měl rád hory, </a:t>
            </a:r>
            <a:r>
              <a:rPr lang="cs-CZ" sz="2800" b="1" dirty="0">
                <a:solidFill>
                  <a:srgbClr val="7030A0"/>
                </a:solidFill>
              </a:rPr>
              <a:t>tedy</a:t>
            </a:r>
            <a:r>
              <a:rPr lang="cs-CZ" sz="2800" dirty="0"/>
              <a:t> se učil lyžovat.</a:t>
            </a:r>
            <a:endParaRPr lang="cs-CZ" sz="2800" b="1" dirty="0"/>
          </a:p>
        </p:txBody>
      </p:sp>
      <p:pic>
        <p:nvPicPr>
          <p:cNvPr id="16" name="Obrázek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2712633"/>
            <a:ext cx="690940" cy="45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624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1" presetClass="exit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 animBg="1"/>
      <p:bldP spid="22" grpId="0" animBg="1"/>
      <p:bldP spid="24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SOUŘADNÉ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DŮSLEDKOVÉ - </a:t>
            </a: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cvičení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90946" y="22098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Vytvořte souvětí souřadné – poměr důsledkový: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304800" y="2733020"/>
            <a:ext cx="861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V1: Byl nesmírně pracovitý.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V2: Udělali ho ředitelem.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290946" y="3854871"/>
            <a:ext cx="847205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Řešení: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Byl nesmírně </a:t>
            </a:r>
            <a:r>
              <a:rPr lang="cs-CZ" sz="2800" dirty="0" smtClean="0"/>
              <a:t>pracovitý, proto ho udělali ředitelem.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Byl nesmírně pracovitý, </a:t>
            </a:r>
            <a:r>
              <a:rPr lang="cs-CZ" sz="2800" dirty="0" smtClean="0"/>
              <a:t>tudíž </a:t>
            </a:r>
            <a:r>
              <a:rPr lang="cs-CZ" sz="2800" dirty="0"/>
              <a:t>ho udělali ředitelem.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Byl nesmírně pracovitý, </a:t>
            </a:r>
            <a:r>
              <a:rPr lang="cs-CZ" sz="2800" dirty="0" smtClean="0"/>
              <a:t>a tak </a:t>
            </a:r>
            <a:r>
              <a:rPr lang="cs-CZ" sz="2800" dirty="0"/>
              <a:t>ho udělali ředitelem</a:t>
            </a:r>
            <a:r>
              <a:rPr lang="cs-CZ" sz="2800" dirty="0" smtClean="0"/>
              <a:t>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Byl nesmírně pracovitý, </a:t>
            </a:r>
            <a:r>
              <a:rPr lang="cs-CZ" sz="2800" dirty="0" smtClean="0"/>
              <a:t>tedy </a:t>
            </a:r>
            <a:r>
              <a:rPr lang="cs-CZ" sz="2800" dirty="0"/>
              <a:t>ho udělali ředitelem</a:t>
            </a:r>
            <a:r>
              <a:rPr lang="cs-CZ" sz="2800" dirty="0" smtClean="0"/>
              <a:t>. </a:t>
            </a:r>
            <a:r>
              <a:rPr lang="cs-CZ" sz="2400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725502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Souvětí souřadné s poměrem důsledkovým vzniká spojením dvou hlavních vět, kde druhá věta v pořadí vyjadřuje to, co </a:t>
            </a:r>
            <a:r>
              <a:rPr lang="cs-CZ" sz="2800" dirty="0" smtClean="0"/>
              <a:t>vyplývá z věty </a:t>
            </a:r>
            <a:r>
              <a:rPr lang="cs-CZ" sz="2800" dirty="0" smtClean="0"/>
              <a:t>první</a:t>
            </a:r>
            <a:r>
              <a:rPr lang="cs-CZ" sz="2800" dirty="0" smtClean="0"/>
              <a:t>.</a:t>
            </a: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1029"/>
            <a:ext cx="8610600" cy="7793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 POUŽITÝCH 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MUŽÍKOVÁ, Olga. </a:t>
            </a:r>
            <a:r>
              <a:rPr lang="cs-CZ" sz="2000" i="1" dirty="0"/>
              <a:t>Odmaturuj! z českého jazyka</a:t>
            </a:r>
            <a:r>
              <a:rPr lang="cs-CZ" sz="2000" dirty="0"/>
              <a:t>. Vyd. 2. Brno: </a:t>
            </a:r>
            <a:r>
              <a:rPr lang="cs-CZ" sz="2000" dirty="0" err="1"/>
              <a:t>Didaktis</a:t>
            </a:r>
            <a:r>
              <a:rPr lang="cs-CZ" sz="2000" dirty="0"/>
              <a:t>, c2002, 104 s. ISBN 80-862-8536-7. </a:t>
            </a:r>
            <a:endParaRPr lang="cs-CZ" sz="2000" dirty="0" smtClean="0"/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HAVRÁNEK</a:t>
            </a:r>
            <a:r>
              <a:rPr lang="cs-CZ" sz="2000" dirty="0"/>
              <a:t>, Bohuslav a Alois JEDLIČKA. </a:t>
            </a:r>
            <a:r>
              <a:rPr lang="cs-CZ" sz="2000" i="1" dirty="0"/>
              <a:t>ČESKÁ MLUVNICE</a:t>
            </a:r>
            <a:r>
              <a:rPr lang="cs-CZ" sz="2000" dirty="0"/>
              <a:t>. 4. vydání, přepracované. PRAHA: Státní pedagogické nakladatelství, n. p., 1981, 584 s. Učebnice pro vysoké školy. č. 16-00-17/4</a:t>
            </a:r>
            <a:r>
              <a:rPr lang="cs-CZ" sz="2000" dirty="0" smtClean="0"/>
              <a:t>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STYBLÍK, Vlastimil a Marie ČECHOVÁ. </a:t>
            </a:r>
            <a:r>
              <a:rPr lang="cs-CZ" sz="2000" i="1" dirty="0"/>
              <a:t>Mluvnická a slohová cvičení: k Stručné mluvnici české</a:t>
            </a:r>
            <a:r>
              <a:rPr lang="cs-CZ" sz="2000" dirty="0"/>
              <a:t>. Praha: Státní pedagogické nakladatelství, n. p., 1978, 218 s. Učebnice pro studium při zaměstnání. SNP 71-28-11.</a:t>
            </a:r>
            <a:endParaRPr lang="cs-CZ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1332</TotalTime>
  <Words>398</Words>
  <Application>Microsoft Office PowerPoint</Application>
  <PresentationFormat>Předvádění na obrazovce (4:3)</PresentationFormat>
  <Paragraphs>75</Paragraphs>
  <Slides>9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Správce</cp:lastModifiedBy>
  <cp:revision>178</cp:revision>
  <cp:lastPrinted>1601-01-01T00:00:00Z</cp:lastPrinted>
  <dcterms:created xsi:type="dcterms:W3CDTF">2013-06-25T23:31:44Z</dcterms:created>
  <dcterms:modified xsi:type="dcterms:W3CDTF">2013-12-19T10:59:16Z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