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6" r:id="rId1"/>
  </p:sldMasterIdLst>
  <p:handoutMasterIdLst>
    <p:handoutMasterId r:id="rId25"/>
  </p:handoutMasterIdLst>
  <p:sldIdLst>
    <p:sldId id="258" r:id="rId2"/>
    <p:sldId id="292" r:id="rId3"/>
    <p:sldId id="290" r:id="rId4"/>
    <p:sldId id="306" r:id="rId5"/>
    <p:sldId id="308" r:id="rId6"/>
    <p:sldId id="309" r:id="rId7"/>
    <p:sldId id="307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2" r:id="rId20"/>
    <p:sldId id="321" r:id="rId21"/>
    <p:sldId id="323" r:id="rId22"/>
    <p:sldId id="305" r:id="rId23"/>
    <p:sldId id="26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E6"/>
    <a:srgbClr val="6BA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896" autoAdjust="0"/>
  </p:normalViewPr>
  <p:slideViewPr>
    <p:cSldViewPr snapToGrid="0" snapToObjects="1">
      <p:cViewPr>
        <p:scale>
          <a:sx n="100" d="100"/>
          <a:sy n="100" d="100"/>
        </p:scale>
        <p:origin x="-80" y="-7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AB729-77E4-8245-B6C7-1F95EF9F18B1}" type="datetimeFigureOut">
              <a:rPr lang="en-US" smtClean="0"/>
              <a:pPr/>
              <a:t>6.6.14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0B858-51C7-A34E-9BF9-1E82E2E5BC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45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w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w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w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4644751" y="-21511"/>
            <a:ext cx="3505200" cy="2312889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33365" y="2708476"/>
            <a:ext cx="3313355" cy="2367546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cs-CZ" noProof="0" dirty="0" smtClean="0"/>
              <a:t>Vložte titul</a:t>
            </a:r>
            <a:endParaRPr lang="cs-CZ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33365" y="5076022"/>
            <a:ext cx="3309803" cy="92926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Vložte autora nebo podnázev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SS Sokolnice-white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38" y="749774"/>
            <a:ext cx="762000" cy="762000"/>
          </a:xfrm>
          <a:prstGeom prst="rect">
            <a:avLst/>
          </a:prstGeom>
          <a:effectLst/>
        </p:spPr>
      </p:pic>
      <p:sp>
        <p:nvSpPr>
          <p:cNvPr id="74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6250329"/>
            <a:ext cx="3502152" cy="609600"/>
          </a:xfrm>
          <a:ln>
            <a:noFill/>
          </a:ln>
        </p:spPr>
        <p:txBody>
          <a:bodyPr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projektu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064251" y="766078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INTEGROVANÁ </a:t>
            </a:r>
            <a:br>
              <a:rPr lang="cs-CZ" sz="1600" dirty="0" smtClean="0">
                <a:solidFill>
                  <a:srgbClr val="FFFFFF"/>
                </a:solidFill>
                <a:effectLst/>
              </a:rPr>
            </a:br>
            <a:r>
              <a:rPr lang="cs-CZ" sz="1600" dirty="0" smtClean="0">
                <a:solidFill>
                  <a:srgbClr val="FFFFFF"/>
                </a:solidFill>
                <a:effectLst/>
              </a:rPr>
              <a:t>STŘEDNÍ ŠKOLA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SOKOLNICE 496</a:t>
            </a:r>
            <a:endParaRPr lang="en-US" sz="1600" dirty="0" smtClean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3836392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ratu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3492" y="1803399"/>
            <a:ext cx="7024742" cy="4029229"/>
          </a:xfrm>
        </p:spPr>
        <p:txBody>
          <a:bodyPr>
            <a:noAutofit/>
          </a:bodyPr>
          <a:lstStyle>
            <a:lvl1pPr>
              <a:defRPr sz="1200" baseline="0"/>
            </a:lvl1pPr>
            <a:lvl5pPr>
              <a:defRPr baseline="0"/>
            </a:lvl5pPr>
          </a:lstStyle>
          <a:p>
            <a:pPr lvl="0"/>
            <a:r>
              <a:rPr lang="cs-CZ" dirty="0" smtClean="0"/>
              <a:t>Vložte popis zdroje</a:t>
            </a:r>
          </a:p>
          <a:p>
            <a:pPr lvl="0"/>
            <a:endParaRPr lang="cs-CZ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043491" y="841397"/>
            <a:ext cx="702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chemeClr val="accent1"/>
                </a:solidFill>
              </a:rPr>
              <a:t>Literatura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159933" y="1549283"/>
            <a:ext cx="689136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19479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teratur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3492" y="1803399"/>
            <a:ext cx="7024742" cy="4029229"/>
          </a:xfrm>
        </p:spPr>
        <p:txBody>
          <a:bodyPr>
            <a:noAutofit/>
          </a:bodyPr>
          <a:lstStyle>
            <a:lvl1pPr>
              <a:defRPr sz="1200" baseline="0"/>
            </a:lvl1pPr>
            <a:lvl5pPr>
              <a:defRPr baseline="0"/>
            </a:lvl5pPr>
          </a:lstStyle>
          <a:p>
            <a:pPr lvl="0"/>
            <a:r>
              <a:rPr lang="cs-CZ" dirty="0" smtClean="0"/>
              <a:t>Vložte popis zdroje</a:t>
            </a:r>
          </a:p>
          <a:p>
            <a:pPr lvl="0"/>
            <a:endParaRPr lang="cs-CZ" dirty="0" smtClean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043491" y="841397"/>
            <a:ext cx="702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chemeClr val="accent1"/>
                </a:solidFill>
              </a:rPr>
              <a:t>Literatura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159933" y="1549283"/>
            <a:ext cx="689136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9801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teratur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3492" y="1803399"/>
            <a:ext cx="7024742" cy="4029229"/>
          </a:xfrm>
        </p:spPr>
        <p:txBody>
          <a:bodyPr>
            <a:noAutofit/>
          </a:bodyPr>
          <a:lstStyle>
            <a:lvl1pPr marL="342900" marR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 sz="1200" baseline="0"/>
            </a:lvl1pPr>
            <a:lvl5pPr>
              <a:defRPr baseline="0"/>
            </a:lvl5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lang="cs-CZ" dirty="0" smtClean="0"/>
              <a:t>Vložte popis</a:t>
            </a:r>
          </a:p>
          <a:p>
            <a:pPr lvl="0"/>
            <a:endParaRPr lang="cs-CZ" dirty="0" smtClean="0"/>
          </a:p>
          <a:p>
            <a:pPr lvl="0"/>
            <a:endParaRPr lang="cs-CZ" dirty="0" smtClean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159933" y="1549283"/>
            <a:ext cx="689136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043490" y="841397"/>
            <a:ext cx="7024744" cy="646331"/>
          </a:xfrm>
        </p:spPr>
        <p:txBody>
          <a:bodyPr anchor="t"/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87733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ní s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46" name="Rectangle 45"/>
          <p:cNvSpPr/>
          <p:nvPr userDrawn="1"/>
        </p:nvSpPr>
        <p:spPr>
          <a:xfrm>
            <a:off x="4561242" y="-18456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itle 1"/>
          <p:cNvSpPr>
            <a:spLocks noGrp="1"/>
          </p:cNvSpPr>
          <p:nvPr>
            <p:ph type="ctrTitle" hasCustomPrompt="1"/>
          </p:nvPr>
        </p:nvSpPr>
        <p:spPr>
          <a:xfrm>
            <a:off x="4733365" y="2708476"/>
            <a:ext cx="3313355" cy="2367546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cs-CZ" noProof="0" dirty="0" smtClean="0"/>
              <a:t>Vložte titul</a:t>
            </a:r>
            <a:endParaRPr lang="en-US" dirty="0"/>
          </a:p>
        </p:txBody>
      </p:sp>
      <p:sp>
        <p:nvSpPr>
          <p:cNvPr id="96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4733365" y="5076022"/>
            <a:ext cx="3309803" cy="929263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Vložte autora nebo podnázev</a:t>
            </a:r>
            <a:endParaRPr lang="en-US" dirty="0"/>
          </a:p>
        </p:txBody>
      </p:sp>
      <p:sp>
        <p:nvSpPr>
          <p:cNvPr id="99" name="Rectangle 98"/>
          <p:cNvSpPr/>
          <p:nvPr userDrawn="1"/>
        </p:nvSpPr>
        <p:spPr>
          <a:xfrm>
            <a:off x="4644751" y="-21511"/>
            <a:ext cx="3505200" cy="2312889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7" name="Picture 96" descr="ISS Sokolnice-white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38" y="749774"/>
            <a:ext cx="762000" cy="762000"/>
          </a:xfrm>
          <a:prstGeom prst="rect">
            <a:avLst/>
          </a:prstGeom>
          <a:effectLst/>
        </p:spPr>
      </p:pic>
      <p:sp>
        <p:nvSpPr>
          <p:cNvPr id="98" name="TextBox 97"/>
          <p:cNvSpPr txBox="1"/>
          <p:nvPr userDrawn="1"/>
        </p:nvSpPr>
        <p:spPr>
          <a:xfrm>
            <a:off x="6064251" y="766078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INTEGROVANÁ </a:t>
            </a:r>
            <a:br>
              <a:rPr lang="cs-CZ" sz="1600" dirty="0" smtClean="0">
                <a:solidFill>
                  <a:srgbClr val="FFFFFF"/>
                </a:solidFill>
                <a:effectLst/>
              </a:rPr>
            </a:br>
            <a:r>
              <a:rPr lang="cs-CZ" sz="1600" dirty="0" smtClean="0">
                <a:solidFill>
                  <a:srgbClr val="FFFFFF"/>
                </a:solidFill>
                <a:effectLst/>
              </a:rPr>
              <a:t>STŘEDNÍ ŠKOLA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SOKOLNICE 496</a:t>
            </a:r>
            <a:endParaRPr lang="en-US" sz="1600" dirty="0" smtClean="0">
              <a:solidFill>
                <a:srgbClr val="FFFFFF"/>
              </a:solidFill>
              <a:effectLst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ní s obra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Vložte obrázek</a:t>
            </a:r>
            <a:endParaRPr lang="en-US" dirty="0"/>
          </a:p>
        </p:txBody>
      </p:sp>
      <p:sp>
        <p:nvSpPr>
          <p:cNvPr id="56" name="Title 1"/>
          <p:cNvSpPr>
            <a:spLocks noGrp="1"/>
          </p:cNvSpPr>
          <p:nvPr>
            <p:ph type="ctrTitle" hasCustomPrompt="1"/>
          </p:nvPr>
        </p:nvSpPr>
        <p:spPr>
          <a:xfrm>
            <a:off x="4733365" y="2708476"/>
            <a:ext cx="3313355" cy="2367546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cs-CZ" noProof="0" dirty="0" smtClean="0"/>
              <a:t>Vložte titul</a:t>
            </a:r>
            <a:endParaRPr lang="en-US" dirty="0"/>
          </a:p>
        </p:txBody>
      </p:sp>
      <p:sp>
        <p:nvSpPr>
          <p:cNvPr id="5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733365" y="5076022"/>
            <a:ext cx="3309803" cy="929263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Vložte autora nebo podnázev</a:t>
            </a:r>
            <a:endParaRPr lang="en-US" dirty="0"/>
          </a:p>
        </p:txBody>
      </p:sp>
      <p:sp>
        <p:nvSpPr>
          <p:cNvPr id="90" name="Rectangle 89"/>
          <p:cNvSpPr/>
          <p:nvPr userDrawn="1"/>
        </p:nvSpPr>
        <p:spPr>
          <a:xfrm>
            <a:off x="4644751" y="-21511"/>
            <a:ext cx="3505200" cy="2312889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 descr="ISS Sokolnice-white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38" y="749774"/>
            <a:ext cx="762000" cy="762000"/>
          </a:xfrm>
          <a:prstGeom prst="rect">
            <a:avLst/>
          </a:prstGeom>
          <a:effectLst/>
        </p:spPr>
      </p:pic>
      <p:sp>
        <p:nvSpPr>
          <p:cNvPr id="59" name="TextBox 58"/>
          <p:cNvSpPr txBox="1"/>
          <p:nvPr userDrawn="1"/>
        </p:nvSpPr>
        <p:spPr>
          <a:xfrm>
            <a:off x="6064251" y="766078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INTEGROVANÁ </a:t>
            </a:r>
            <a:br>
              <a:rPr lang="cs-CZ" sz="1600" dirty="0" smtClean="0">
                <a:solidFill>
                  <a:srgbClr val="FFFFFF"/>
                </a:solidFill>
                <a:effectLst/>
              </a:rPr>
            </a:br>
            <a:r>
              <a:rPr lang="cs-CZ" sz="1600" dirty="0" smtClean="0">
                <a:solidFill>
                  <a:srgbClr val="FFFFFF"/>
                </a:solidFill>
                <a:effectLst/>
              </a:rPr>
              <a:t>STŘEDNÍ ŠKOLA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SOKOLNICE 496</a:t>
            </a:r>
            <a:endParaRPr lang="en-US" sz="1600" dirty="0" smtClean="0">
              <a:solidFill>
                <a:srgbClr val="FFFFFF"/>
              </a:solidFill>
              <a:effectLst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ální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á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1030147"/>
            <a:ext cx="1484453" cy="4780344"/>
          </a:xfrm>
        </p:spPr>
        <p:txBody>
          <a:bodyPr vert="eaVert" anchor="t"/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644751" y="-21511"/>
            <a:ext cx="3505200" cy="2312889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SS Sokolnice-white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38" y="749774"/>
            <a:ext cx="762000" cy="762000"/>
          </a:xfrm>
          <a:prstGeom prst="rect">
            <a:avLst/>
          </a:prstGeom>
          <a:effectLst/>
        </p:spPr>
      </p:pic>
      <p:sp>
        <p:nvSpPr>
          <p:cNvPr id="15" name="TextBox 14"/>
          <p:cNvSpPr txBox="1"/>
          <p:nvPr userDrawn="1"/>
        </p:nvSpPr>
        <p:spPr>
          <a:xfrm>
            <a:off x="6064251" y="766078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INTEGROVANÁ </a:t>
            </a:r>
            <a:br>
              <a:rPr lang="cs-CZ" sz="1600" dirty="0" smtClean="0">
                <a:solidFill>
                  <a:srgbClr val="FFFFFF"/>
                </a:solidFill>
                <a:effectLst/>
              </a:rPr>
            </a:br>
            <a:r>
              <a:rPr lang="cs-CZ" sz="1600" dirty="0" smtClean="0">
                <a:solidFill>
                  <a:srgbClr val="FFFFFF"/>
                </a:solidFill>
                <a:effectLst/>
              </a:rPr>
              <a:t>STŘEDNÍ ŠKOLA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SOKOLNICE 496</a:t>
            </a:r>
            <a:endParaRPr lang="en-US" sz="1600" dirty="0" smtClean="0">
              <a:solidFill>
                <a:srgbClr val="FFFFFF"/>
              </a:solidFill>
              <a:effectLst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737145" y="2708477"/>
            <a:ext cx="3309575" cy="236754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l"/>
            <a:r>
              <a:rPr lang="cs-CZ" sz="3600" b="1" dirty="0" smtClean="0">
                <a:solidFill>
                  <a:schemeClr val="accent1"/>
                </a:solidFill>
              </a:rPr>
              <a:t>Děkuji za pozornost</a:t>
            </a:r>
            <a:endParaRPr lang="en-US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39767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ní projek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33365" y="2708476"/>
            <a:ext cx="3313355" cy="2367546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cs-CZ" noProof="0" dirty="0" smtClean="0"/>
              <a:t>Vložte titul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33365" y="5076022"/>
            <a:ext cx="3309803" cy="92926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Vložte autora nebo podnázev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6250329"/>
            <a:ext cx="3502152" cy="609600"/>
          </a:xfrm>
          <a:ln>
            <a:noFill/>
          </a:ln>
        </p:spPr>
        <p:txBody>
          <a:bodyPr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1200">
                <a:solidFill>
                  <a:srgbClr val="595959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projektu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644751" y="-21511"/>
            <a:ext cx="3505200" cy="2312889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SS Sokolnice-white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38" y="749774"/>
            <a:ext cx="762000" cy="762000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 userDrawn="1"/>
        </p:nvSpPr>
        <p:spPr>
          <a:xfrm>
            <a:off x="6064251" y="766078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INTEGROVANÁ </a:t>
            </a:r>
            <a:br>
              <a:rPr lang="cs-CZ" sz="1600" dirty="0" smtClean="0">
                <a:solidFill>
                  <a:srgbClr val="FFFFFF"/>
                </a:solidFill>
                <a:effectLst/>
              </a:rPr>
            </a:br>
            <a:r>
              <a:rPr lang="cs-CZ" sz="1600" dirty="0" smtClean="0">
                <a:solidFill>
                  <a:srgbClr val="FFFFFF"/>
                </a:solidFill>
                <a:effectLst/>
              </a:rPr>
              <a:t>STŘEDNÍ ŠKOLA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SOKOLNICE 496</a:t>
            </a:r>
            <a:endParaRPr lang="en-US" sz="1600" dirty="0" smtClean="0">
              <a:solidFill>
                <a:srgbClr val="FFFFFF"/>
              </a:solidFill>
              <a:effectLst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5641447"/>
            <a:ext cx="3073399" cy="60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7274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ní projek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33365" y="2708476"/>
            <a:ext cx="3313355" cy="2367546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cs-CZ" noProof="0" dirty="0" smtClean="0"/>
              <a:t>Vložte titul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33365" y="5076022"/>
            <a:ext cx="3309803" cy="92926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Vložte autora nebo podnázev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6250329"/>
            <a:ext cx="3502152" cy="609600"/>
          </a:xfrm>
          <a:ln>
            <a:noFill/>
          </a:ln>
        </p:spPr>
        <p:txBody>
          <a:bodyPr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projektu</a:t>
            </a:r>
            <a:endParaRPr lang="en-US" dirty="0"/>
          </a:p>
        </p:txBody>
      </p:sp>
      <p:sp>
        <p:nvSpPr>
          <p:cNvPr id="80" name="Rectangle 79"/>
          <p:cNvSpPr/>
          <p:nvPr userDrawn="1"/>
        </p:nvSpPr>
        <p:spPr>
          <a:xfrm>
            <a:off x="4644751" y="-21511"/>
            <a:ext cx="3505200" cy="2312889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SS Sokolnice-white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38" y="749774"/>
            <a:ext cx="762000" cy="762000"/>
          </a:xfrm>
          <a:prstGeom prst="rect">
            <a:avLst/>
          </a:prstGeom>
          <a:effectLst/>
        </p:spPr>
      </p:pic>
      <p:sp>
        <p:nvSpPr>
          <p:cNvPr id="12" name="TextBox 11"/>
          <p:cNvSpPr txBox="1"/>
          <p:nvPr userDrawn="1"/>
        </p:nvSpPr>
        <p:spPr>
          <a:xfrm>
            <a:off x="6064251" y="766078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INTEGROVANÁ </a:t>
            </a:r>
            <a:br>
              <a:rPr lang="cs-CZ" sz="1600" dirty="0" smtClean="0">
                <a:solidFill>
                  <a:srgbClr val="FFFFFF"/>
                </a:solidFill>
                <a:effectLst/>
              </a:rPr>
            </a:br>
            <a:r>
              <a:rPr lang="cs-CZ" sz="1600" dirty="0" smtClean="0">
                <a:solidFill>
                  <a:srgbClr val="FFFFFF"/>
                </a:solidFill>
                <a:effectLst/>
              </a:rPr>
              <a:t>STŘEDNÍ ŠKOLA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SOKOLNICE 496</a:t>
            </a:r>
            <a:endParaRPr lang="en-US" sz="1600" dirty="0" smtClean="0">
              <a:solidFill>
                <a:srgbClr val="FFFFFF"/>
              </a:solidFill>
              <a:effectLst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5641447"/>
            <a:ext cx="3073399" cy="60888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 stra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defRPr baseline="0"/>
            </a:lvl5pPr>
          </a:lstStyle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81221507"/>
              </p:ext>
            </p:extLst>
          </p:nvPr>
        </p:nvGraphicFramePr>
        <p:xfrm>
          <a:off x="1043492" y="4108968"/>
          <a:ext cx="7024744" cy="154014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56186"/>
                <a:gridCol w="1756186"/>
                <a:gridCol w="1756186"/>
                <a:gridCol w="1756186"/>
              </a:tblGrid>
              <a:tr h="256691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Nadpis</a:t>
                      </a:r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Nadpis</a:t>
                      </a:r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Nadpis</a:t>
                      </a:r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Nadpis</a:t>
                      </a:r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5669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66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669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669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669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1043492" y="1710268"/>
            <a:ext cx="7024742" cy="2159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23947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ělovac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1" cap="none" baseline="0"/>
            </a:lvl1pPr>
          </a:lstStyle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Vložte podtitul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 stra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1042416" y="1676401"/>
            <a:ext cx="3419856" cy="4130040"/>
          </a:xfrm>
        </p:spPr>
        <p:txBody>
          <a:bodyPr/>
          <a:lstStyle/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645152" y="1676401"/>
            <a:ext cx="3419856" cy="4130038"/>
          </a:xfrm>
        </p:spPr>
        <p:txBody>
          <a:bodyPr/>
          <a:lstStyle/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znam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12111" y="1557865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Podnadpis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41721" y="2197628"/>
            <a:ext cx="3419856" cy="36128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11837" y="1557866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Podnadpis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152" y="2197628"/>
            <a:ext cx="3419856" cy="3612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na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6463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1667933"/>
            <a:ext cx="7024742" cy="4164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67" name="Rectangle 66"/>
          <p:cNvSpPr/>
          <p:nvPr userDrawn="1"/>
        </p:nvSpPr>
        <p:spPr>
          <a:xfrm>
            <a:off x="4638400" y="-21511"/>
            <a:ext cx="3505200" cy="623939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ooter Placeholder 4"/>
          <p:cNvSpPr txBox="1">
            <a:spLocks/>
          </p:cNvSpPr>
          <p:nvPr userDrawn="1"/>
        </p:nvSpPr>
        <p:spPr>
          <a:xfrm>
            <a:off x="5184648" y="6512560"/>
            <a:ext cx="3502152" cy="365125"/>
          </a:xfrm>
          <a:prstGeom prst="rect">
            <a:avLst/>
          </a:prstGeom>
        </p:spPr>
        <p:txBody>
          <a:bodyPr vert="horz" lIns="0" tIns="4680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293D13-E9CA-4246-A132-52C68D2364EA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3997" r:id="rId3"/>
    <p:sldLayoutId id="2147483998" r:id="rId4"/>
    <p:sldLayoutId id="2147484010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11" r:id="rId11"/>
    <p:sldLayoutId id="2147484012" r:id="rId12"/>
    <p:sldLayoutId id="2147484014" r:id="rId13"/>
    <p:sldLayoutId id="2147484004" r:id="rId14"/>
    <p:sldLayoutId id="2147484005" r:id="rId15"/>
    <p:sldLayoutId id="2147484006" r:id="rId16"/>
    <p:sldLayoutId id="2147484007" r:id="rId17"/>
    <p:sldLayoutId id="2147484013" r:id="rId18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Elektrické stroje a přístroje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6917" y="5076022"/>
            <a:ext cx="3309803" cy="929263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Asynchronní elektromotory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„Najdi si cestu k technice“</a:t>
            </a:r>
            <a:br>
              <a:rPr lang="cs-CZ" dirty="0"/>
            </a:br>
            <a:r>
              <a:rPr lang="cs-CZ" dirty="0" err="1"/>
              <a:t>reg</a:t>
            </a:r>
            <a:r>
              <a:rPr lang="cs-CZ" dirty="0"/>
              <a:t>. č. CZ.1.07/1.1.16/01.0006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59032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P104081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"/>
          <a:stretch/>
        </p:blipFill>
        <p:spPr>
          <a:xfrm>
            <a:off x="5110480" y="1803549"/>
            <a:ext cx="3365107" cy="2357651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6" descr="P104081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" t="6300"/>
          <a:stretch/>
        </p:blipFill>
        <p:spPr>
          <a:xfrm>
            <a:off x="1219200" y="4043679"/>
            <a:ext cx="3583594" cy="2324387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/>
              <a:t>Demontáž vinutí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3759303" cy="2892500"/>
          </a:xfrm>
        </p:spPr>
        <p:txBody>
          <a:bodyPr>
            <a:noAutofit/>
          </a:bodyPr>
          <a:lstStyle/>
          <a:p>
            <a:r>
              <a:rPr lang="cs-CZ" altLang="cs-CZ" sz="1800" dirty="0" smtClean="0"/>
              <a:t>Odsekáme </a:t>
            </a:r>
            <a:r>
              <a:rPr lang="cs-CZ" altLang="cs-CZ" sz="1800" dirty="0"/>
              <a:t>dlátem věnce </a:t>
            </a:r>
            <a:r>
              <a:rPr lang="cs-CZ" altLang="cs-CZ" sz="1800" dirty="0" smtClean="0"/>
              <a:t>na jedné a druhé </a:t>
            </a:r>
            <a:r>
              <a:rPr lang="cs-CZ" altLang="cs-CZ" sz="1800" dirty="0"/>
              <a:t>straně.</a:t>
            </a:r>
          </a:p>
          <a:p>
            <a:r>
              <a:rPr lang="cs-CZ" altLang="cs-CZ" sz="1800" dirty="0"/>
              <a:t>Dláto přikládáme broušenou stranou </a:t>
            </a:r>
            <a:r>
              <a:rPr lang="cs-CZ" altLang="cs-CZ" sz="1800" dirty="0" smtClean="0"/>
              <a:t>k</a:t>
            </a:r>
            <a:r>
              <a:rPr lang="cs-CZ" altLang="cs-CZ" sz="1800" dirty="0"/>
              <a:t> </a:t>
            </a:r>
            <a:r>
              <a:rPr lang="cs-CZ" altLang="cs-CZ" sz="1800" dirty="0" smtClean="0"/>
              <a:t>plechům</a:t>
            </a:r>
            <a:r>
              <a:rPr lang="cs-CZ" altLang="cs-CZ" sz="1800" dirty="0"/>
              <a:t>, jinak hrozí nebezpečí poškození plechů.</a:t>
            </a:r>
          </a:p>
          <a:p>
            <a:r>
              <a:rPr lang="cs-CZ" altLang="cs-CZ" sz="1800" dirty="0"/>
              <a:t>Věnce odsekáme </a:t>
            </a:r>
            <a:r>
              <a:rPr lang="cs-CZ" altLang="cs-CZ" sz="1800" dirty="0" smtClean="0"/>
              <a:t>těsně u plechů</a:t>
            </a:r>
            <a:r>
              <a:rPr lang="cs-CZ" altLang="cs-CZ" sz="1800" dirty="0"/>
              <a:t>.</a:t>
            </a:r>
          </a:p>
          <a:p>
            <a:endParaRPr lang="cs-CZ" altLang="cs-CZ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28423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10409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72697" y="1763064"/>
            <a:ext cx="2395537" cy="4525963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1007723"/>
          </a:xfrm>
        </p:spPr>
        <p:txBody>
          <a:bodyPr>
            <a:noAutofit/>
          </a:bodyPr>
          <a:lstStyle/>
          <a:p>
            <a:r>
              <a:rPr lang="cs-CZ" altLang="cs-CZ" sz="3200" dirty="0"/>
              <a:t>Montáž asynchronního elektromotoru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980000"/>
            <a:ext cx="4224545" cy="4337760"/>
          </a:xfrm>
        </p:spPr>
        <p:txBody>
          <a:bodyPr>
            <a:noAutofit/>
          </a:bodyPr>
          <a:lstStyle/>
          <a:p>
            <a:r>
              <a:rPr lang="cs-CZ" altLang="cs-CZ" sz="1800" dirty="0" smtClean="0"/>
              <a:t>Nejdříve narazíme ložiska.</a:t>
            </a:r>
          </a:p>
          <a:p>
            <a:r>
              <a:rPr lang="cs-CZ" altLang="cs-CZ" sz="1800" dirty="0" smtClean="0"/>
              <a:t>Rotor postavíme do vertikální polohy na pevné podložce.</a:t>
            </a:r>
          </a:p>
          <a:p>
            <a:r>
              <a:rPr lang="cs-CZ" altLang="cs-CZ" sz="1800" dirty="0" smtClean="0"/>
              <a:t>Nasadíme vnitřní ložní víčko – pokud má motor </a:t>
            </a:r>
            <a:r>
              <a:rPr lang="cs-CZ" altLang="cs-CZ" sz="1800" dirty="0" err="1" smtClean="0"/>
              <a:t>montovatelná</a:t>
            </a:r>
            <a:r>
              <a:rPr lang="cs-CZ" altLang="cs-CZ" sz="1800" dirty="0" smtClean="0"/>
              <a:t> ložní víčka.</a:t>
            </a:r>
          </a:p>
          <a:p>
            <a:r>
              <a:rPr lang="cs-CZ" altLang="cs-CZ" sz="1800" dirty="0" smtClean="0"/>
              <a:t>Nasadíme ložisko – technickými údaji nahoru a ložisko narazíme trubkou přes vnitřní kroužek.</a:t>
            </a:r>
          </a:p>
          <a:p>
            <a:r>
              <a:rPr lang="cs-CZ" altLang="cs-CZ" sz="1800" dirty="0" smtClean="0"/>
              <a:t>Průměr trubky musí odpovídat průměru vnitřního kroužku ložiska a musí jít volně nasadit na hřídel.</a:t>
            </a:r>
            <a:endParaRPr lang="cs-CZ" altLang="cs-CZ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59932" y="2777067"/>
            <a:ext cx="4081334" cy="248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423460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P10408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7238" y="3794418"/>
            <a:ext cx="3913882" cy="2396946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6" descr="P104083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8" r="5470"/>
          <a:stretch/>
        </p:blipFill>
        <p:spPr>
          <a:xfrm>
            <a:off x="5374640" y="2040959"/>
            <a:ext cx="2693594" cy="3060287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1028043"/>
          </a:xfrm>
        </p:spPr>
        <p:txBody>
          <a:bodyPr>
            <a:noAutofit/>
          </a:bodyPr>
          <a:lstStyle/>
          <a:p>
            <a:r>
              <a:rPr lang="cs-CZ" altLang="cs-CZ" sz="3200" dirty="0"/>
              <a:t>Montáž asynchronního elektromotoru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980000"/>
            <a:ext cx="2979869" cy="2035552"/>
          </a:xfrm>
        </p:spPr>
        <p:txBody>
          <a:bodyPr>
            <a:noAutofit/>
          </a:bodyPr>
          <a:lstStyle/>
          <a:p>
            <a:r>
              <a:rPr lang="cs-CZ" altLang="cs-CZ" sz="1800" dirty="0" smtClean="0"/>
              <a:t>Vodiče </a:t>
            </a:r>
            <a:r>
              <a:rPr lang="cs-CZ" altLang="cs-CZ" sz="1800" dirty="0"/>
              <a:t>z drážek </a:t>
            </a:r>
            <a:r>
              <a:rPr lang="cs-CZ" altLang="cs-CZ" sz="1800" dirty="0" smtClean="0"/>
              <a:t>vytlačíme </a:t>
            </a:r>
            <a:r>
              <a:rPr lang="cs-CZ" altLang="cs-CZ" sz="1800" dirty="0"/>
              <a:t>kulatinou.</a:t>
            </a:r>
          </a:p>
          <a:p>
            <a:r>
              <a:rPr lang="cs-CZ" altLang="cs-CZ" sz="1800" dirty="0"/>
              <a:t>Průměr kulatiny volíme </a:t>
            </a:r>
            <a:r>
              <a:rPr lang="cs-CZ" altLang="cs-CZ" sz="1800" dirty="0" smtClean="0"/>
              <a:t>s ohledem </a:t>
            </a:r>
            <a:r>
              <a:rPr lang="cs-CZ" altLang="cs-CZ" sz="1800" dirty="0"/>
              <a:t>na tvar </a:t>
            </a:r>
            <a:r>
              <a:rPr lang="cs-CZ" altLang="cs-CZ" sz="1800" dirty="0" smtClean="0"/>
              <a:t>a profil </a:t>
            </a:r>
            <a:r>
              <a:rPr lang="cs-CZ" altLang="cs-CZ" sz="1800" dirty="0"/>
              <a:t>drážky.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59932" y="2777067"/>
            <a:ext cx="4081334" cy="248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49294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10408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4361" y="3711748"/>
            <a:ext cx="3745590" cy="2606012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1048363"/>
          </a:xfrm>
        </p:spPr>
        <p:txBody>
          <a:bodyPr>
            <a:noAutofit/>
          </a:bodyPr>
          <a:lstStyle/>
          <a:p>
            <a:r>
              <a:rPr lang="cs-CZ" altLang="cs-CZ" sz="3200" dirty="0"/>
              <a:t>Montáž asynchronního elektromotoru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80000"/>
            <a:ext cx="7024742" cy="1731748"/>
          </a:xfrm>
        </p:spPr>
        <p:txBody>
          <a:bodyPr>
            <a:noAutofit/>
          </a:bodyPr>
          <a:lstStyle/>
          <a:p>
            <a:r>
              <a:rPr lang="cs-CZ" altLang="cs-CZ" sz="1800" dirty="0" smtClean="0"/>
              <a:t>Vyčistíme </a:t>
            </a:r>
            <a:r>
              <a:rPr lang="cs-CZ" altLang="cs-CZ" sz="1800" dirty="0"/>
              <a:t>drážky od všech zbytků izolace.</a:t>
            </a:r>
          </a:p>
          <a:p>
            <a:r>
              <a:rPr lang="cs-CZ" altLang="cs-CZ" sz="1800" dirty="0"/>
              <a:t>Čištění provádíme mechanicky </a:t>
            </a:r>
            <a:r>
              <a:rPr lang="cs-CZ" altLang="cs-CZ" sz="1800" dirty="0" smtClean="0"/>
              <a:t>– tenkým </a:t>
            </a:r>
            <a:r>
              <a:rPr lang="cs-CZ" altLang="cs-CZ" sz="1800" dirty="0"/>
              <a:t>šroubovákem.</a:t>
            </a:r>
          </a:p>
          <a:p>
            <a:r>
              <a:rPr lang="cs-CZ" altLang="cs-CZ" sz="1800" dirty="0"/>
              <a:t>Pokud všechny zbytky staré izolace nejdou mechanicky odstranit, můžeme stator vypálit plamenem</a:t>
            </a:r>
            <a:r>
              <a:rPr lang="cs-CZ" altLang="cs-CZ" sz="1800" dirty="0" smtClean="0"/>
              <a:t>.</a:t>
            </a:r>
            <a:endParaRPr lang="cs-CZ" altLang="cs-CZ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59932" y="2777067"/>
            <a:ext cx="4081334" cy="248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43492" y="3245520"/>
            <a:ext cx="3132268" cy="269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800" dirty="0" smtClean="0"/>
              <a:t>Nesmí dojít k zčervenání plechů a tím k poškození izolace mezi plechy.</a:t>
            </a:r>
          </a:p>
          <a:p>
            <a:r>
              <a:rPr lang="cs-CZ" altLang="cs-CZ" sz="1800" dirty="0" smtClean="0"/>
              <a:t>Pokud stator důkladně nevyčistíme, budeme mít problémy při vkládání nového vinutí.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11460938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P10409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9346" y="3226762"/>
            <a:ext cx="3700605" cy="2963102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1221083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Montáž asynchronního elektromotoru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80000"/>
            <a:ext cx="5296348" cy="946080"/>
          </a:xfrm>
        </p:spPr>
        <p:txBody>
          <a:bodyPr>
            <a:noAutofit/>
          </a:bodyPr>
          <a:lstStyle/>
          <a:p>
            <a:r>
              <a:rPr lang="cs-CZ" altLang="cs-CZ" sz="1800" dirty="0" smtClean="0"/>
              <a:t>Na </a:t>
            </a:r>
            <a:r>
              <a:rPr lang="cs-CZ" altLang="cs-CZ" sz="1800" dirty="0"/>
              <a:t>zadní ložisko nasadíme víko motoru.</a:t>
            </a:r>
          </a:p>
          <a:p>
            <a:r>
              <a:rPr lang="cs-CZ" altLang="cs-CZ" sz="1800" dirty="0"/>
              <a:t>Sešroubujeme ložní víčka</a:t>
            </a:r>
            <a:r>
              <a:rPr lang="cs-CZ" altLang="cs-CZ" sz="1800" dirty="0" smtClean="0"/>
              <a:t>.</a:t>
            </a:r>
            <a:endParaRPr lang="cs-CZ" altLang="cs-CZ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59932" y="2777067"/>
            <a:ext cx="4081334" cy="248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43492" y="2634827"/>
            <a:ext cx="3010348" cy="2358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800" dirty="0" smtClean="0"/>
              <a:t>Šrouby prochází přes vnější ložní víčko, víko motoru a jsou zašroubovány do vnitřního ložního víčka.</a:t>
            </a:r>
          </a:p>
          <a:p>
            <a:r>
              <a:rPr lang="cs-CZ" altLang="cs-CZ" sz="1800" dirty="0" smtClean="0"/>
              <a:t>Body 2 a 3 neprovádíme u motorů s pevnými ložními víčky. 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235209233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10409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526" y="1743656"/>
            <a:ext cx="3273425" cy="2185988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10" descr="P10407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5413" y="4102364"/>
            <a:ext cx="3294063" cy="2187575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1149963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Montáž asynchronního elektromotoru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80000"/>
            <a:ext cx="3795396" cy="45427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altLang="cs-CZ" sz="1700" dirty="0" smtClean="0"/>
              <a:t>Do </a:t>
            </a:r>
            <a:r>
              <a:rPr lang="cs-CZ" altLang="cs-CZ" sz="1700" dirty="0"/>
              <a:t>vnitřního ložního víčka na straně hřídele našroubujeme svorník.</a:t>
            </a:r>
          </a:p>
          <a:p>
            <a:pPr>
              <a:lnSpc>
                <a:spcPct val="90000"/>
              </a:lnSpc>
            </a:pPr>
            <a:r>
              <a:rPr lang="cs-CZ" altLang="cs-CZ" sz="1700" dirty="0"/>
              <a:t>Rotor vložíme do statoru </a:t>
            </a:r>
            <a:r>
              <a:rPr lang="cs-CZ" altLang="cs-CZ" sz="1700" dirty="0" smtClean="0"/>
              <a:t/>
            </a:r>
            <a:br>
              <a:rPr lang="cs-CZ" altLang="cs-CZ" sz="1700" dirty="0" smtClean="0"/>
            </a:br>
            <a:r>
              <a:rPr lang="cs-CZ" altLang="cs-CZ" sz="1700" dirty="0" smtClean="0"/>
              <a:t>– </a:t>
            </a:r>
            <a:r>
              <a:rPr lang="cs-CZ" altLang="cs-CZ" sz="1700" dirty="0"/>
              <a:t>podle značení vík.</a:t>
            </a:r>
          </a:p>
          <a:p>
            <a:pPr>
              <a:lnSpc>
                <a:spcPct val="90000"/>
              </a:lnSpc>
            </a:pPr>
            <a:r>
              <a:rPr lang="cs-CZ" altLang="cs-CZ" sz="1700" dirty="0"/>
              <a:t>Nasadíme přední víko. </a:t>
            </a:r>
          </a:p>
          <a:p>
            <a:pPr>
              <a:lnSpc>
                <a:spcPct val="90000"/>
              </a:lnSpc>
            </a:pPr>
            <a:r>
              <a:rPr lang="cs-CZ" altLang="cs-CZ" sz="1700" dirty="0"/>
              <a:t>Vložíme svorníky a jednotlivé svorníky postupně utahujeme.</a:t>
            </a:r>
          </a:p>
          <a:p>
            <a:pPr>
              <a:lnSpc>
                <a:spcPct val="90000"/>
              </a:lnSpc>
            </a:pPr>
            <a:r>
              <a:rPr lang="cs-CZ" altLang="cs-CZ" sz="1700" dirty="0"/>
              <a:t>Svorníky utahujeme křížem </a:t>
            </a:r>
            <a:r>
              <a:rPr lang="cs-CZ" altLang="cs-CZ" sz="1700" dirty="0" smtClean="0"/>
              <a:t>a</a:t>
            </a:r>
            <a:r>
              <a:rPr lang="cs-CZ" altLang="cs-CZ" sz="1700" dirty="0"/>
              <a:t> </a:t>
            </a:r>
            <a:r>
              <a:rPr lang="cs-CZ" altLang="cs-CZ" sz="1700" dirty="0" smtClean="0"/>
              <a:t>neustále </a:t>
            </a:r>
            <a:r>
              <a:rPr lang="cs-CZ" altLang="cs-CZ" sz="1700" dirty="0"/>
              <a:t>si kontrolujeme </a:t>
            </a:r>
            <a:r>
              <a:rPr lang="cs-CZ" altLang="cs-CZ" sz="1700" dirty="0" smtClean="0"/>
              <a:t>jestli se </a:t>
            </a:r>
            <a:r>
              <a:rPr lang="cs-CZ" altLang="cs-CZ" sz="1700" dirty="0"/>
              <a:t>rotor otáčí.</a:t>
            </a:r>
          </a:p>
          <a:p>
            <a:pPr>
              <a:lnSpc>
                <a:spcPct val="90000"/>
              </a:lnSpc>
            </a:pPr>
            <a:r>
              <a:rPr lang="cs-CZ" altLang="cs-CZ" sz="1700" dirty="0"/>
              <a:t>Při správném postupu jsou všechny šrouby dotažené </a:t>
            </a:r>
            <a:r>
              <a:rPr lang="cs-CZ" altLang="cs-CZ" sz="1700" dirty="0" smtClean="0"/>
              <a:t/>
            </a:r>
            <a:br>
              <a:rPr lang="cs-CZ" altLang="cs-CZ" sz="1700" dirty="0" smtClean="0"/>
            </a:br>
            <a:r>
              <a:rPr lang="cs-CZ" altLang="cs-CZ" sz="1700" dirty="0" smtClean="0"/>
              <a:t>a </a:t>
            </a:r>
            <a:r>
              <a:rPr lang="cs-CZ" altLang="cs-CZ" sz="1700" dirty="0"/>
              <a:t>rotor se volně otáčí.</a:t>
            </a:r>
          </a:p>
          <a:p>
            <a:pPr>
              <a:lnSpc>
                <a:spcPct val="90000"/>
              </a:lnSpc>
            </a:pPr>
            <a:r>
              <a:rPr lang="cs-CZ" altLang="cs-CZ" sz="1700" dirty="0"/>
              <a:t>Pokud motor nemá svorníky </a:t>
            </a:r>
            <a:r>
              <a:rPr lang="cs-CZ" altLang="cs-CZ" sz="1700" dirty="0" smtClean="0"/>
              <a:t>ale šrouby</a:t>
            </a:r>
            <a:r>
              <a:rPr lang="cs-CZ" altLang="cs-CZ" sz="1700" dirty="0"/>
              <a:t>, je jeho sestavení zpravidla </a:t>
            </a:r>
            <a:r>
              <a:rPr lang="cs-CZ" altLang="cs-CZ" sz="1700" dirty="0" err="1"/>
              <a:t>snažší</a:t>
            </a:r>
            <a:r>
              <a:rPr lang="cs-CZ" altLang="cs-CZ" sz="1700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13818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P104093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" r="5296" b="7027"/>
          <a:stretch/>
        </p:blipFill>
        <p:spPr>
          <a:xfrm>
            <a:off x="4959631" y="1739984"/>
            <a:ext cx="3294062" cy="2161350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8" descr="P10409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9631" y="4087812"/>
            <a:ext cx="3294062" cy="2187575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1078843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Montáž asynchronního elektromotoru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80000"/>
            <a:ext cx="3795396" cy="2524200"/>
          </a:xfrm>
        </p:spPr>
        <p:txBody>
          <a:bodyPr>
            <a:noAutofit/>
          </a:bodyPr>
          <a:lstStyle/>
          <a:p>
            <a:r>
              <a:rPr lang="cs-CZ" altLang="cs-CZ" sz="1800" dirty="0" smtClean="0"/>
              <a:t>Svorníkem </a:t>
            </a:r>
            <a:r>
              <a:rPr lang="cs-CZ" altLang="cs-CZ" sz="1800" dirty="0"/>
              <a:t>přitáhneme vnitřní ložní víčko, přes svorník nasadíme vnější ložní víčko </a:t>
            </a:r>
            <a:r>
              <a:rPr lang="cs-CZ" altLang="cs-CZ" sz="1800" dirty="0" smtClean="0"/>
              <a:t>a sešroubujeme </a:t>
            </a:r>
            <a:r>
              <a:rPr lang="cs-CZ" altLang="cs-CZ" sz="1800" dirty="0"/>
              <a:t>šroubem.</a:t>
            </a:r>
          </a:p>
          <a:p>
            <a:r>
              <a:rPr lang="cs-CZ" altLang="cs-CZ" sz="1800" dirty="0" smtClean="0"/>
              <a:t>Vyšroubujeme </a:t>
            </a:r>
            <a:r>
              <a:rPr lang="cs-CZ" altLang="cs-CZ" sz="1800" dirty="0"/>
              <a:t>svorník </a:t>
            </a:r>
            <a:r>
              <a:rPr lang="cs-CZ" altLang="cs-CZ" sz="1800" dirty="0" smtClean="0"/>
              <a:t>a našroubujeme </a:t>
            </a:r>
            <a:r>
              <a:rPr lang="cs-CZ" altLang="cs-CZ" sz="1800" dirty="0"/>
              <a:t>druhý šroub.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59932" y="2777067"/>
            <a:ext cx="4081334" cy="248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3711411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10408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5223" y="3627120"/>
            <a:ext cx="3834728" cy="2690640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1160123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Zjišťování základních </a:t>
            </a:r>
            <a:r>
              <a:rPr lang="cs-CZ" altLang="cs-CZ" sz="3200" dirty="0" smtClean="0"/>
              <a:t/>
            </a:r>
            <a:br>
              <a:rPr lang="cs-CZ" altLang="cs-CZ" sz="3200" dirty="0" smtClean="0"/>
            </a:br>
            <a:r>
              <a:rPr lang="cs-CZ" altLang="cs-CZ" sz="3200" dirty="0" smtClean="0"/>
              <a:t>údajů </a:t>
            </a:r>
            <a:r>
              <a:rPr lang="cs-CZ" altLang="cs-CZ" sz="3200" dirty="0"/>
              <a:t>o vinutí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80000"/>
            <a:ext cx="5702748" cy="2043360"/>
          </a:xfrm>
        </p:spPr>
        <p:txBody>
          <a:bodyPr>
            <a:noAutofit/>
          </a:bodyPr>
          <a:lstStyle/>
          <a:p>
            <a:r>
              <a:rPr lang="cs-CZ" altLang="cs-CZ" sz="1800" dirty="0" smtClean="0"/>
              <a:t>Základní </a:t>
            </a:r>
            <a:r>
              <a:rPr lang="cs-CZ" altLang="cs-CZ" sz="1800" dirty="0"/>
              <a:t>údaje o vinutí zjišťujeme před vysekáním vinutí. Některé údaje zjišťujeme během demontáže </a:t>
            </a:r>
            <a:r>
              <a:rPr lang="cs-CZ" altLang="cs-CZ" sz="1800" dirty="0" smtClean="0"/>
              <a:t>a po </a:t>
            </a:r>
            <a:r>
              <a:rPr lang="cs-CZ" altLang="cs-CZ" sz="1800" dirty="0"/>
              <a:t>demontáži vinutí.</a:t>
            </a:r>
          </a:p>
          <a:p>
            <a:r>
              <a:rPr lang="cs-CZ" altLang="cs-CZ" sz="1800" dirty="0"/>
              <a:t>Veškeré zjištěné údaje zapisujeme </a:t>
            </a:r>
            <a:r>
              <a:rPr lang="cs-CZ" altLang="cs-CZ" sz="1800" dirty="0" smtClean="0"/>
              <a:t>do připravených formulářů.</a:t>
            </a:r>
            <a:endParaRPr lang="cs-CZ" altLang="cs-CZ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43492" y="3461550"/>
            <a:ext cx="3030668" cy="251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800" dirty="0" smtClean="0"/>
              <a:t>U jednofázových asynchronních elektromotorů vinutí zakreslíme na druhou stranu formuláře.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253278018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1129643"/>
          </a:xfrm>
        </p:spPr>
        <p:txBody>
          <a:bodyPr>
            <a:noAutofit/>
          </a:bodyPr>
          <a:lstStyle/>
          <a:p>
            <a:r>
              <a:rPr lang="cs-CZ" altLang="cs-CZ" sz="3200" dirty="0"/>
              <a:t>Zjišťování základních </a:t>
            </a:r>
            <a:r>
              <a:rPr lang="cs-CZ" altLang="cs-CZ" sz="3200" dirty="0" smtClean="0"/>
              <a:t/>
            </a:r>
            <a:br>
              <a:rPr lang="cs-CZ" altLang="cs-CZ" sz="3200" dirty="0" smtClean="0"/>
            </a:br>
            <a:r>
              <a:rPr lang="cs-CZ" altLang="cs-CZ" sz="3200" dirty="0" smtClean="0"/>
              <a:t>údajů </a:t>
            </a:r>
            <a:r>
              <a:rPr lang="cs-CZ" altLang="cs-CZ" sz="3200" dirty="0"/>
              <a:t>o vinutí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80000"/>
            <a:ext cx="3795396" cy="797067"/>
          </a:xfrm>
        </p:spPr>
        <p:txBody>
          <a:bodyPr>
            <a:noAutofit/>
          </a:bodyPr>
          <a:lstStyle/>
          <a:p>
            <a:pPr marL="68580" indent="0">
              <a:spcAft>
                <a:spcPts val="1200"/>
              </a:spcAft>
              <a:buNone/>
            </a:pPr>
            <a:r>
              <a:rPr lang="cs-CZ" altLang="cs-CZ" sz="1800" dirty="0" smtClean="0"/>
              <a:t>V </a:t>
            </a:r>
            <a:r>
              <a:rPr lang="cs-CZ" altLang="cs-CZ" sz="1800" dirty="0"/>
              <a:t>horní části </a:t>
            </a:r>
            <a:r>
              <a:rPr lang="cs-CZ" altLang="cs-CZ" sz="1800" dirty="0" smtClean="0"/>
              <a:t>formuláře </a:t>
            </a:r>
            <a:r>
              <a:rPr lang="cs-CZ" altLang="cs-CZ" sz="1800" dirty="0"/>
              <a:t>jsou zapsány údaje ze štítku motoru</a:t>
            </a:r>
            <a:r>
              <a:rPr lang="cs-CZ" altLang="cs-CZ" sz="1800" dirty="0" smtClean="0"/>
              <a:t>.</a:t>
            </a:r>
            <a:endParaRPr lang="cs-CZ" altLang="cs-CZ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59932" y="2777067"/>
            <a:ext cx="4081334" cy="248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263" y="1422400"/>
            <a:ext cx="3027004" cy="4895360"/>
          </a:xfrm>
          <a:prstGeom prst="rect">
            <a:avLst/>
          </a:prstGeom>
          <a:effectLst>
            <a:outerShdw blurRad="152400" dist="38100" dir="2700000" algn="tl" rotWithShape="0">
              <a:srgbClr val="000000">
                <a:alpha val="26000"/>
              </a:srgbClr>
            </a:outerShdw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043492" y="2806347"/>
            <a:ext cx="3795396" cy="3511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cs-CZ" altLang="cs-CZ" sz="1800" b="1" dirty="0" smtClean="0"/>
              <a:t>V tabulce jsou údaje o vinutí:</a:t>
            </a:r>
          </a:p>
          <a:p>
            <a:r>
              <a:rPr lang="cs-CZ" altLang="cs-CZ" sz="1600" dirty="0" smtClean="0"/>
              <a:t>počet drážek</a:t>
            </a:r>
          </a:p>
          <a:p>
            <a:r>
              <a:rPr lang="cs-CZ" altLang="cs-CZ" sz="1600" dirty="0" smtClean="0"/>
              <a:t>počet vodičů v </a:t>
            </a:r>
            <a:r>
              <a:rPr lang="cs-CZ" altLang="cs-CZ" sz="1600" dirty="0" smtClean="0"/>
              <a:t>drážce – spočteme po demontáži</a:t>
            </a:r>
          </a:p>
          <a:p>
            <a:r>
              <a:rPr lang="cs-CZ" altLang="cs-CZ" sz="1600" dirty="0" smtClean="0"/>
              <a:t>paralelní </a:t>
            </a:r>
            <a:r>
              <a:rPr lang="cs-CZ" altLang="cs-CZ" sz="1600" dirty="0" smtClean="0"/>
              <a:t>vodiče v drážce – zjistíme na věnci, kolik vodičů je připojeno k vývodu na svorkovnici</a:t>
            </a:r>
          </a:p>
          <a:p>
            <a:r>
              <a:rPr lang="cs-CZ" altLang="cs-CZ" sz="1600" dirty="0" smtClean="0"/>
              <a:t>počet závitů </a:t>
            </a:r>
            <a:r>
              <a:rPr lang="cs-CZ" altLang="cs-CZ" sz="1600" dirty="0" smtClean="0"/>
              <a:t>v drážce – počet vodičů v drážce podělíme počtem </a:t>
            </a:r>
            <a:r>
              <a:rPr lang="cs-CZ" altLang="cs-CZ" sz="1600" dirty="0" smtClean="0"/>
              <a:t>paralelních vodičů</a:t>
            </a:r>
            <a:endParaRPr lang="cs-CZ" altLang="cs-CZ" sz="1600" dirty="0" smtClean="0"/>
          </a:p>
          <a:p>
            <a:r>
              <a:rPr lang="cs-CZ" altLang="cs-CZ" sz="1600" dirty="0" smtClean="0"/>
              <a:t>průměr vodiče – měříme mikrometrem, vodič bez izolace</a:t>
            </a: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3337962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10408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0367" y="1603882"/>
            <a:ext cx="3292475" cy="2185988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6" descr="P10408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3564" y="4035178"/>
            <a:ext cx="3294063" cy="2187575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1068683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Zjišťování základních </a:t>
            </a:r>
            <a:r>
              <a:rPr lang="cs-CZ" altLang="cs-CZ" sz="3200" dirty="0" smtClean="0"/>
              <a:t/>
            </a:r>
            <a:br>
              <a:rPr lang="cs-CZ" altLang="cs-CZ" sz="3200" dirty="0" smtClean="0"/>
            </a:br>
            <a:r>
              <a:rPr lang="cs-CZ" altLang="cs-CZ" sz="3200" dirty="0" smtClean="0"/>
              <a:t>údajů </a:t>
            </a:r>
            <a:r>
              <a:rPr lang="cs-CZ" altLang="cs-CZ" sz="3200" dirty="0"/>
              <a:t>o vinutí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80000"/>
            <a:ext cx="3795396" cy="4337760"/>
          </a:xfrm>
        </p:spPr>
        <p:txBody>
          <a:bodyPr>
            <a:noAutofit/>
          </a:bodyPr>
          <a:lstStyle/>
          <a:p>
            <a:r>
              <a:rPr lang="cs-CZ" altLang="cs-CZ" sz="1800" b="1" dirty="0" smtClean="0"/>
              <a:t>Spojení </a:t>
            </a:r>
            <a:r>
              <a:rPr lang="cs-CZ" altLang="cs-CZ" sz="1800" b="1" dirty="0"/>
              <a:t>cívek </a:t>
            </a:r>
            <a:r>
              <a:rPr lang="cs-CZ" altLang="cs-CZ" sz="1800" dirty="0"/>
              <a:t>– zjistíme podle vývodů na svorkovnici. Je-li k vývodu na svorkovnici připojen konec jedné cívky, potom jsou cívky spojeny v sérii. Je-li připojeno k vývodu několik cívek, pak jsou cívky spojeny </a:t>
            </a:r>
            <a:r>
              <a:rPr lang="cs-CZ" altLang="cs-CZ" sz="1800" dirty="0" smtClean="0"/>
              <a:t>paralelně</a:t>
            </a:r>
            <a:r>
              <a:rPr lang="cs-CZ" altLang="cs-CZ" sz="1800" dirty="0"/>
              <a:t>.</a:t>
            </a:r>
          </a:p>
          <a:p>
            <a:r>
              <a:rPr lang="cs-CZ" altLang="cs-CZ" sz="1800" b="1" dirty="0"/>
              <a:t>Spojení statoru </a:t>
            </a:r>
            <a:r>
              <a:rPr lang="cs-CZ" altLang="cs-CZ" sz="1800" dirty="0"/>
              <a:t>– do hvězdy nebo do </a:t>
            </a:r>
            <a:r>
              <a:rPr lang="cs-CZ" altLang="cs-CZ" sz="1800" dirty="0" smtClean="0"/>
              <a:t>trojúhelníka.</a:t>
            </a:r>
            <a:endParaRPr lang="cs-CZ" altLang="cs-CZ" sz="1800" dirty="0"/>
          </a:p>
          <a:p>
            <a:r>
              <a:rPr lang="cs-CZ" altLang="cs-CZ" sz="1800" b="1" dirty="0"/>
              <a:t>Druh vinutí </a:t>
            </a:r>
            <a:r>
              <a:rPr lang="cs-CZ" altLang="cs-CZ" sz="1800" dirty="0"/>
              <a:t>– překládané, soustředné, jednovrstvé nebo dvouvrstvé, případně jejich kombinace</a:t>
            </a:r>
            <a:r>
              <a:rPr lang="cs-CZ" altLang="cs-CZ" sz="1800" dirty="0" smtClean="0"/>
              <a:t>.</a:t>
            </a:r>
            <a:endParaRPr lang="cs-CZ" altLang="cs-CZ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59932" y="2777067"/>
            <a:ext cx="4081334" cy="248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1644128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9840" y="2103119"/>
            <a:ext cx="5215918" cy="4374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1165204"/>
          </a:xfrm>
        </p:spPr>
        <p:txBody>
          <a:bodyPr>
            <a:noAutofit/>
          </a:bodyPr>
          <a:lstStyle/>
          <a:p>
            <a:r>
              <a:rPr lang="cs-CZ" sz="3200" dirty="0"/>
              <a:t>Montáž a demontáž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asynchronního </a:t>
            </a:r>
            <a:r>
              <a:rPr lang="cs-CZ" sz="3200" dirty="0"/>
              <a:t>stroje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4439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1119483"/>
          </a:xfrm>
        </p:spPr>
        <p:txBody>
          <a:bodyPr>
            <a:noAutofit/>
          </a:bodyPr>
          <a:lstStyle/>
          <a:p>
            <a:r>
              <a:rPr lang="cs-CZ" altLang="cs-CZ" sz="3200" dirty="0"/>
              <a:t>Zjišťování základních </a:t>
            </a:r>
            <a:r>
              <a:rPr lang="cs-CZ" altLang="cs-CZ" sz="3200" dirty="0" smtClean="0"/>
              <a:t/>
            </a:r>
            <a:br>
              <a:rPr lang="cs-CZ" altLang="cs-CZ" sz="3200" dirty="0" smtClean="0"/>
            </a:br>
            <a:r>
              <a:rPr lang="cs-CZ" altLang="cs-CZ" sz="3200" dirty="0" smtClean="0"/>
              <a:t>údajů </a:t>
            </a:r>
            <a:r>
              <a:rPr lang="cs-CZ" altLang="cs-CZ" sz="3200" dirty="0"/>
              <a:t>o vinutí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80000"/>
            <a:ext cx="3795396" cy="4337760"/>
          </a:xfrm>
        </p:spPr>
        <p:txBody>
          <a:bodyPr>
            <a:noAutofit/>
          </a:bodyPr>
          <a:lstStyle/>
          <a:p>
            <a:r>
              <a:rPr lang="cs-CZ" altLang="cs-CZ" sz="1800" b="1" dirty="0" smtClean="0"/>
              <a:t>Krok </a:t>
            </a:r>
            <a:r>
              <a:rPr lang="cs-CZ" altLang="cs-CZ" sz="1800" b="1" dirty="0"/>
              <a:t>vinutí </a:t>
            </a:r>
            <a:r>
              <a:rPr lang="cs-CZ" altLang="cs-CZ" sz="1800" dirty="0"/>
              <a:t>– spočítáme drážky mezi dvěma stranami cívek, včetně drážek ve kterých jsou cívky uloženy.</a:t>
            </a:r>
          </a:p>
          <a:p>
            <a:r>
              <a:rPr lang="cs-CZ" altLang="cs-CZ" sz="1800" b="1" dirty="0"/>
              <a:t>Drážek na pól a fázi </a:t>
            </a:r>
            <a:r>
              <a:rPr lang="cs-CZ" altLang="cs-CZ" sz="1800" dirty="0"/>
              <a:t>– počet drážek </a:t>
            </a:r>
            <a:r>
              <a:rPr lang="cs-CZ" altLang="cs-CZ" sz="1800" dirty="0" smtClean="0"/>
              <a:t>na p</a:t>
            </a:r>
            <a:r>
              <a:rPr lang="cs-CZ" altLang="cs-CZ" sz="1800" dirty="0" smtClean="0"/>
              <a:t>ól </a:t>
            </a:r>
            <a:r>
              <a:rPr lang="cs-CZ" altLang="cs-CZ" sz="1800" dirty="0" smtClean="0"/>
              <a:t>podělíme </a:t>
            </a:r>
            <a:r>
              <a:rPr lang="cs-CZ" altLang="cs-CZ" sz="1800" dirty="0"/>
              <a:t>počtem fází, výsledek podělíme počtem pólů. Zapisujeme zlomkem. </a:t>
            </a:r>
            <a:r>
              <a:rPr lang="cs-CZ" altLang="cs-CZ" sz="1800" dirty="0" smtClean="0"/>
              <a:t>Např. </a:t>
            </a:r>
            <a:r>
              <a:rPr lang="cs-CZ" altLang="cs-CZ" sz="1800" dirty="0"/>
              <a:t>3/12 kde 3 </a:t>
            </a:r>
            <a:r>
              <a:rPr lang="cs-CZ" altLang="cs-CZ" sz="1800" dirty="0" smtClean="0"/>
              <a:t>– počet </a:t>
            </a:r>
            <a:r>
              <a:rPr lang="cs-CZ" altLang="cs-CZ" sz="1800" dirty="0"/>
              <a:t>drážek na pól, 12 – počet drážek na fázi.</a:t>
            </a:r>
          </a:p>
          <a:p>
            <a:r>
              <a:rPr lang="cs-CZ" altLang="cs-CZ" sz="1800" b="1" dirty="0"/>
              <a:t>Váha vodiče </a:t>
            </a:r>
            <a:r>
              <a:rPr lang="cs-CZ" altLang="cs-CZ" sz="1800" dirty="0"/>
              <a:t>– zvážíme vysekané </a:t>
            </a:r>
            <a:r>
              <a:rPr lang="cs-CZ" altLang="cs-CZ" sz="1800" dirty="0" smtClean="0"/>
              <a:t>vinutí.</a:t>
            </a:r>
            <a:endParaRPr lang="cs-CZ" altLang="cs-CZ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59932" y="2777067"/>
            <a:ext cx="4081334" cy="248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pic>
        <p:nvPicPr>
          <p:cNvPr id="10" name="Picture 5" descr="P10408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0367" y="1603882"/>
            <a:ext cx="3292475" cy="2185988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6" descr="P10408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3564" y="4035178"/>
            <a:ext cx="3294063" cy="2187575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127741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P104083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2" r="3568"/>
          <a:stretch/>
        </p:blipFill>
        <p:spPr>
          <a:xfrm>
            <a:off x="4860571" y="2082800"/>
            <a:ext cx="3480790" cy="3270885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1170283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Zjišťování základních </a:t>
            </a:r>
            <a:r>
              <a:rPr lang="cs-CZ" altLang="cs-CZ" sz="3200" dirty="0" smtClean="0"/>
              <a:t/>
            </a:r>
            <a:br>
              <a:rPr lang="cs-CZ" altLang="cs-CZ" sz="3200" dirty="0" smtClean="0"/>
            </a:br>
            <a:r>
              <a:rPr lang="cs-CZ" altLang="cs-CZ" sz="3200" dirty="0" smtClean="0"/>
              <a:t>údajů </a:t>
            </a:r>
            <a:r>
              <a:rPr lang="cs-CZ" altLang="cs-CZ" sz="3200" dirty="0"/>
              <a:t>o vinutí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80000"/>
            <a:ext cx="3795396" cy="4337760"/>
          </a:xfrm>
        </p:spPr>
        <p:txBody>
          <a:bodyPr>
            <a:noAutofit/>
          </a:bodyPr>
          <a:lstStyle/>
          <a:p>
            <a:r>
              <a:rPr lang="cs-CZ" altLang="cs-CZ" sz="1800" b="1" dirty="0" smtClean="0"/>
              <a:t>Počet </a:t>
            </a:r>
            <a:r>
              <a:rPr lang="cs-CZ" altLang="cs-CZ" sz="1800" b="1" dirty="0"/>
              <a:t>vodičů v drážce </a:t>
            </a:r>
            <a:r>
              <a:rPr lang="cs-CZ" altLang="cs-CZ" sz="1800" dirty="0"/>
              <a:t>spočítáme tak, že veškeré vodiče vytlačené </a:t>
            </a:r>
            <a:r>
              <a:rPr lang="cs-CZ" altLang="cs-CZ" sz="1800" dirty="0" smtClean="0"/>
              <a:t>z jedné </a:t>
            </a:r>
            <a:r>
              <a:rPr lang="cs-CZ" altLang="cs-CZ" sz="1800" dirty="0"/>
              <a:t>drážky svazujeme po deseti. Spočítáme desítky </a:t>
            </a:r>
            <a:r>
              <a:rPr lang="cs-CZ" altLang="cs-CZ" sz="1800" dirty="0" smtClean="0"/>
              <a:t>a</a:t>
            </a:r>
            <a:r>
              <a:rPr lang="cs-CZ" altLang="cs-CZ" sz="1800" dirty="0"/>
              <a:t> </a:t>
            </a:r>
            <a:r>
              <a:rPr lang="cs-CZ" altLang="cs-CZ" sz="1800" dirty="0" smtClean="0"/>
              <a:t>připočteme </a:t>
            </a:r>
            <a:r>
              <a:rPr lang="cs-CZ" altLang="cs-CZ" sz="1800" dirty="0"/>
              <a:t>zbylé vodiče.</a:t>
            </a:r>
          </a:p>
          <a:p>
            <a:r>
              <a:rPr lang="cs-CZ" altLang="cs-CZ" sz="1800" dirty="0"/>
              <a:t>U vodičů pro vinutí udáváme </a:t>
            </a:r>
            <a:r>
              <a:rPr lang="cs-CZ" altLang="cs-CZ" sz="1800" b="1" dirty="0"/>
              <a:t>průměr vodiče</a:t>
            </a:r>
            <a:r>
              <a:rPr lang="cs-CZ" altLang="cs-CZ" sz="1800" dirty="0"/>
              <a:t>. Měříme mikrometrem vodič bez izolace. Izolaci pro potřebu měření odstraníme opálením. Měříme na setinu milimetru.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59932" y="2777067"/>
            <a:ext cx="4081334" cy="248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9527347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ROUBÍČEK, Ota. Elektrické motory a pohony. Praha: BEN, 2008, ISBN 978-80-7300-092-9.</a:t>
            </a:r>
          </a:p>
          <a:p>
            <a:r>
              <a:rPr lang="cs-CZ" dirty="0"/>
              <a:t>KNOTEK, Jaroslav; KNOTEK, Jaroslav. Navíjení a převíjení malých elektrických strojů točivých. Praha: SNTL, 1990, ISBN 80-03-00323-7.</a:t>
            </a:r>
          </a:p>
          <a:p>
            <a:r>
              <a:rPr lang="cs-CZ" dirty="0"/>
              <a:t>VOŽENÍLEK, L; LSTIBŮREK, F.. Základy elektrotechniky. Praha: SNTL, 1985, ISBN 04-522-85.</a:t>
            </a:r>
          </a:p>
          <a:p>
            <a:r>
              <a:rPr lang="cs-CZ" dirty="0"/>
              <a:t>ŠÍPAL, J. </a:t>
            </a:r>
            <a:r>
              <a:rPr lang="cs-CZ" dirty="0" err="1"/>
              <a:t>Elektrocké</a:t>
            </a:r>
            <a:r>
              <a:rPr lang="cs-CZ" dirty="0"/>
              <a:t> stroje 2 [online]. [cit. 20.3.2013].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Dostupný </a:t>
            </a:r>
            <a:r>
              <a:rPr lang="cs-CZ" dirty="0"/>
              <a:t>na WWW: http://sipal.fvtm.ujep.cz/ElEl/ElEl_10.</a:t>
            </a:r>
            <a:r>
              <a:rPr lang="cs-CZ" dirty="0" smtClean="0"/>
              <a:t>pdf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46555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96221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104079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565" y="1367641"/>
            <a:ext cx="2415385" cy="2342434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P10409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7" t="13921" r="40915" b="36746"/>
          <a:stretch>
            <a:fillRect/>
          </a:stretch>
        </p:blipFill>
        <p:spPr bwMode="auto">
          <a:xfrm>
            <a:off x="5754849" y="3922427"/>
            <a:ext cx="2395102" cy="2237995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1063603"/>
          </a:xfrm>
        </p:spPr>
        <p:txBody>
          <a:bodyPr>
            <a:noAutofit/>
          </a:bodyPr>
          <a:lstStyle/>
          <a:p>
            <a:r>
              <a:rPr lang="cs-CZ" sz="3200" dirty="0"/>
              <a:t>Montáž a demontáž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asynchronního </a:t>
            </a:r>
            <a:r>
              <a:rPr lang="cs-CZ" sz="3200" dirty="0"/>
              <a:t>stroje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980000"/>
            <a:ext cx="4224545" cy="4370922"/>
          </a:xfrm>
        </p:spPr>
        <p:txBody>
          <a:bodyPr>
            <a:noAutofit/>
          </a:bodyPr>
          <a:lstStyle/>
          <a:p>
            <a:pPr>
              <a:spcBef>
                <a:spcPts val="432"/>
              </a:spcBef>
            </a:pPr>
            <a:r>
              <a:rPr lang="cs-CZ" altLang="cs-CZ" sz="1800" dirty="0" smtClean="0"/>
              <a:t>Označím </a:t>
            </a:r>
            <a:r>
              <a:rPr lang="cs-CZ" altLang="cs-CZ" sz="1800" dirty="0"/>
              <a:t>si jednotlivé </a:t>
            </a:r>
            <a:r>
              <a:rPr lang="cs-CZ" altLang="cs-CZ" sz="1800" dirty="0" smtClean="0"/>
              <a:t>strany důlčíkem</a:t>
            </a:r>
            <a:r>
              <a:rPr lang="cs-CZ" altLang="cs-CZ" sz="1800" dirty="0"/>
              <a:t>.</a:t>
            </a:r>
          </a:p>
          <a:p>
            <a:pPr>
              <a:spcBef>
                <a:spcPts val="432"/>
              </a:spcBef>
            </a:pPr>
            <a:r>
              <a:rPr lang="cs-CZ" altLang="cs-CZ" sz="1800" b="1" dirty="0"/>
              <a:t>Na stranu u hřídele vyrazím </a:t>
            </a:r>
            <a:r>
              <a:rPr lang="cs-CZ" altLang="cs-CZ" sz="1800" b="1" dirty="0" smtClean="0"/>
              <a:t>dva důlky </a:t>
            </a:r>
            <a:r>
              <a:rPr lang="cs-CZ" altLang="cs-CZ" sz="1800" b="1" dirty="0"/>
              <a:t>na víko i stator </a:t>
            </a:r>
            <a:r>
              <a:rPr lang="cs-CZ" altLang="cs-CZ" sz="1800" b="1" dirty="0" smtClean="0"/>
              <a:t>asi 5 mm od sebe</a:t>
            </a:r>
            <a:r>
              <a:rPr lang="cs-CZ" altLang="cs-CZ" sz="1800" b="1" dirty="0"/>
              <a:t>.</a:t>
            </a:r>
          </a:p>
          <a:p>
            <a:pPr>
              <a:spcBef>
                <a:spcPts val="432"/>
              </a:spcBef>
            </a:pPr>
            <a:r>
              <a:rPr lang="cs-CZ" altLang="cs-CZ" sz="1800" b="1" dirty="0"/>
              <a:t>Na protější stranu jeden.</a:t>
            </a:r>
          </a:p>
          <a:p>
            <a:pPr>
              <a:spcBef>
                <a:spcPts val="432"/>
              </a:spcBef>
            </a:pPr>
            <a:r>
              <a:rPr lang="cs-CZ" altLang="cs-CZ" sz="1800" dirty="0"/>
              <a:t>Je-li třeba označit další části spojené </a:t>
            </a:r>
            <a:r>
              <a:rPr lang="cs-CZ" altLang="cs-CZ" sz="1800" dirty="0" smtClean="0"/>
              <a:t>s motorem</a:t>
            </a:r>
            <a:r>
              <a:rPr lang="cs-CZ" altLang="cs-CZ" sz="1800" dirty="0"/>
              <a:t>, opět jednotlivé části označím, případně provedu jednoduchý nákres. Je nezbytně nutné, aby značení i nákres byly srozumitelné a kdokoliv byl schopen podle nich motor složit.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0201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104079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1351" y="3536632"/>
            <a:ext cx="4038600" cy="2681288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1048363"/>
          </a:xfrm>
        </p:spPr>
        <p:txBody>
          <a:bodyPr>
            <a:noAutofit/>
          </a:bodyPr>
          <a:lstStyle/>
          <a:p>
            <a:r>
              <a:rPr lang="cs-CZ" sz="3200" dirty="0"/>
              <a:t>Montáž a demontáž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asynchronního </a:t>
            </a:r>
            <a:r>
              <a:rPr lang="cs-CZ" sz="3200" dirty="0"/>
              <a:t>stroje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0" y="1980000"/>
            <a:ext cx="4392109" cy="4337760"/>
          </a:xfrm>
        </p:spPr>
        <p:txBody>
          <a:bodyPr>
            <a:noAutofit/>
          </a:bodyPr>
          <a:lstStyle/>
          <a:p>
            <a:pPr>
              <a:spcBef>
                <a:spcPts val="432"/>
              </a:spcBef>
            </a:pPr>
            <a:r>
              <a:rPr lang="cs-CZ" altLang="cs-CZ" sz="1800" dirty="0" smtClean="0"/>
              <a:t>Povolím </a:t>
            </a:r>
            <a:r>
              <a:rPr lang="cs-CZ" altLang="cs-CZ" sz="1800" dirty="0"/>
              <a:t>a vyndám všechny </a:t>
            </a:r>
            <a:r>
              <a:rPr lang="cs-CZ" altLang="cs-CZ" sz="1800" dirty="0" smtClean="0"/>
              <a:t>svorníky.</a:t>
            </a:r>
          </a:p>
          <a:p>
            <a:pPr>
              <a:spcBef>
                <a:spcPts val="432"/>
              </a:spcBef>
            </a:pPr>
            <a:r>
              <a:rPr lang="cs-CZ" altLang="cs-CZ" sz="1800" dirty="0" smtClean="0"/>
              <a:t>Pokud </a:t>
            </a:r>
            <a:r>
              <a:rPr lang="cs-CZ" altLang="cs-CZ" sz="1800" dirty="0"/>
              <a:t>jsou víka místo svorníků přichycena šrouby, povolím </a:t>
            </a:r>
            <a:r>
              <a:rPr lang="cs-CZ" altLang="cs-CZ" sz="1800" dirty="0" smtClean="0"/>
              <a:t>a vyndám </a:t>
            </a:r>
            <a:r>
              <a:rPr lang="cs-CZ" altLang="cs-CZ" sz="1800" dirty="0"/>
              <a:t>všechny </a:t>
            </a:r>
            <a:r>
              <a:rPr lang="cs-CZ" altLang="cs-CZ" sz="1800" dirty="0" smtClean="0"/>
              <a:t>šrouby.</a:t>
            </a:r>
            <a:endParaRPr lang="cs-CZ" altLang="cs-CZ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59932" y="2777067"/>
            <a:ext cx="4081334" cy="248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116299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104079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" t="18628" b="18858"/>
          <a:stretch/>
        </p:blipFill>
        <p:spPr>
          <a:xfrm>
            <a:off x="1485594" y="3474720"/>
            <a:ext cx="6664357" cy="2763520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997563"/>
          </a:xfrm>
        </p:spPr>
        <p:txBody>
          <a:bodyPr>
            <a:noAutofit/>
          </a:bodyPr>
          <a:lstStyle/>
          <a:p>
            <a:r>
              <a:rPr lang="cs-CZ" sz="3200" dirty="0"/>
              <a:t>Montáž a demontáž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asynchronního </a:t>
            </a:r>
            <a:r>
              <a:rPr lang="cs-CZ" sz="3200" dirty="0"/>
              <a:t>stroje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980000"/>
            <a:ext cx="4169954" cy="4337760"/>
          </a:xfrm>
        </p:spPr>
        <p:txBody>
          <a:bodyPr>
            <a:noAutofit/>
          </a:bodyPr>
          <a:lstStyle/>
          <a:p>
            <a:r>
              <a:rPr lang="cs-CZ" altLang="cs-CZ" sz="1800" dirty="0" smtClean="0"/>
              <a:t>Demontuji </a:t>
            </a:r>
            <a:r>
              <a:rPr lang="cs-CZ" altLang="cs-CZ" sz="1800" dirty="0"/>
              <a:t>ložní víčko </a:t>
            </a:r>
            <a:r>
              <a:rPr lang="cs-CZ" altLang="cs-CZ" sz="1800" dirty="0" smtClean="0"/>
              <a:t/>
            </a:r>
            <a:br>
              <a:rPr lang="cs-CZ" altLang="cs-CZ" sz="1800" dirty="0" smtClean="0"/>
            </a:br>
            <a:r>
              <a:rPr lang="cs-CZ" altLang="cs-CZ" sz="1800" dirty="0" smtClean="0"/>
              <a:t>na </a:t>
            </a:r>
            <a:r>
              <a:rPr lang="cs-CZ" altLang="cs-CZ" sz="1800" dirty="0"/>
              <a:t>straně </a:t>
            </a:r>
            <a:r>
              <a:rPr lang="cs-CZ" altLang="cs-CZ" sz="1800" dirty="0" smtClean="0"/>
              <a:t>hřídele.</a:t>
            </a:r>
            <a:endParaRPr lang="cs-CZ" altLang="cs-CZ" sz="1800" dirty="0"/>
          </a:p>
          <a:p>
            <a:r>
              <a:rPr lang="cs-CZ" altLang="cs-CZ" sz="1800" dirty="0"/>
              <a:t>Pokud má motor pevná ložní víčka – součást víka nic nedemontuji</a:t>
            </a:r>
            <a:r>
              <a:rPr lang="cs-CZ" altLang="cs-CZ" sz="1800" dirty="0" smtClean="0"/>
              <a:t>.</a:t>
            </a:r>
            <a:endParaRPr lang="cs-CZ" altLang="cs-CZ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07853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104079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5" r="5637" b="7067"/>
          <a:stretch/>
        </p:blipFill>
        <p:spPr>
          <a:xfrm>
            <a:off x="4395958" y="3620644"/>
            <a:ext cx="3753994" cy="2646234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1058523"/>
          </a:xfrm>
        </p:spPr>
        <p:txBody>
          <a:bodyPr>
            <a:noAutofit/>
          </a:bodyPr>
          <a:lstStyle/>
          <a:p>
            <a:r>
              <a:rPr lang="cs-CZ" sz="3200" dirty="0"/>
              <a:t>Montáž a demontáž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asynchronního </a:t>
            </a:r>
            <a:r>
              <a:rPr lang="cs-CZ" sz="3200" dirty="0"/>
              <a:t>stroje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980000"/>
            <a:ext cx="3853629" cy="1823524"/>
          </a:xfrm>
        </p:spPr>
        <p:txBody>
          <a:bodyPr>
            <a:noAutofit/>
          </a:bodyPr>
          <a:lstStyle/>
          <a:p>
            <a:r>
              <a:rPr lang="cs-CZ" altLang="cs-CZ" sz="1800" b="1" dirty="0" smtClean="0"/>
              <a:t>Kladivem </a:t>
            </a:r>
            <a:r>
              <a:rPr lang="cs-CZ" altLang="cs-CZ" sz="1800" b="1" dirty="0"/>
              <a:t>vyklepnu </a:t>
            </a:r>
            <a:r>
              <a:rPr lang="cs-CZ" altLang="cs-CZ" sz="1800" b="1" dirty="0" smtClean="0"/>
              <a:t>rotor.</a:t>
            </a:r>
            <a:endParaRPr lang="cs-CZ" altLang="cs-CZ" sz="1800" b="1" dirty="0"/>
          </a:p>
          <a:p>
            <a:r>
              <a:rPr lang="cs-CZ" altLang="cs-CZ" sz="1800" dirty="0"/>
              <a:t>Nikdy neklepu přímo na opracované části, ale vždy přes dřevo, hliník, měď nebo jiný materiál o menší tvrdosti než ocelová </a:t>
            </a:r>
            <a:r>
              <a:rPr lang="cs-CZ" altLang="cs-CZ" sz="1800" dirty="0" smtClean="0"/>
              <a:t>hřídel.</a:t>
            </a:r>
            <a:endParaRPr lang="cs-CZ" altLang="cs-CZ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59932" y="2777067"/>
            <a:ext cx="4081334" cy="248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43491" y="3732404"/>
            <a:ext cx="3316441" cy="1605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800" dirty="0" smtClean="0"/>
              <a:t>V opačném případě hřídel rozklepeme a způsobíme si problémy při demontáži ložisek nebo při narážení řemenice.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91989480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10408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7264" y="2101920"/>
            <a:ext cx="3414002" cy="2266608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11" descr="P10408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3797" y="3929233"/>
            <a:ext cx="3414002" cy="2266607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1068683"/>
          </a:xfrm>
        </p:spPr>
        <p:txBody>
          <a:bodyPr>
            <a:normAutofit/>
          </a:bodyPr>
          <a:lstStyle/>
          <a:p>
            <a:r>
              <a:rPr lang="cs-CZ" sz="3200" dirty="0"/>
              <a:t>Montáž a demontáž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asynchronního </a:t>
            </a:r>
            <a:r>
              <a:rPr lang="cs-CZ" sz="3200" dirty="0"/>
              <a:t>stroje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980000"/>
            <a:ext cx="4224545" cy="207115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cs-CZ" altLang="cs-CZ" sz="1800" dirty="0" smtClean="0"/>
              <a:t>Vyndám rotor se zadním víkem a přes dřevo vyrazím kladivem přední víko.</a:t>
            </a:r>
          </a:p>
          <a:p>
            <a:pPr>
              <a:spcBef>
                <a:spcPct val="50000"/>
              </a:spcBef>
            </a:pPr>
            <a:r>
              <a:rPr lang="cs-CZ" altLang="cs-CZ" sz="1800" dirty="0" smtClean="0"/>
              <a:t>Demontuji zadní ložní víčko a sklepu zadní víko z ložiska.</a:t>
            </a:r>
            <a:endParaRPr lang="cs-CZ" altLang="cs-CZ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65110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P10408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6947" y="2098675"/>
            <a:ext cx="2681287" cy="4038600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1129643"/>
          </a:xfrm>
        </p:spPr>
        <p:txBody>
          <a:bodyPr>
            <a:normAutofit/>
          </a:bodyPr>
          <a:lstStyle/>
          <a:p>
            <a:r>
              <a:rPr lang="cs-CZ" sz="3200" dirty="0"/>
              <a:t>Montáž a demontáž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asynchronního </a:t>
            </a:r>
            <a:r>
              <a:rPr lang="cs-CZ" sz="3200" dirty="0"/>
              <a:t>stroje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980000"/>
            <a:ext cx="3894269" cy="4337760"/>
          </a:xfrm>
        </p:spPr>
        <p:txBody>
          <a:bodyPr>
            <a:noAutofit/>
          </a:bodyPr>
          <a:lstStyle/>
          <a:p>
            <a:r>
              <a:rPr lang="cs-CZ" altLang="cs-CZ" sz="1800" dirty="0" smtClean="0"/>
              <a:t>Stahovákem </a:t>
            </a:r>
            <a:r>
              <a:rPr lang="cs-CZ" altLang="cs-CZ" sz="1800" dirty="0"/>
              <a:t>stáhnu </a:t>
            </a:r>
            <a:r>
              <a:rPr lang="cs-CZ" altLang="cs-CZ" sz="1800" dirty="0" smtClean="0"/>
              <a:t>ložiska.</a:t>
            </a:r>
            <a:endParaRPr lang="cs-CZ" altLang="cs-CZ" sz="1800" dirty="0"/>
          </a:p>
          <a:p>
            <a:r>
              <a:rPr lang="cs-CZ" altLang="cs-CZ" sz="1800" dirty="0"/>
              <a:t>Stahováky jsou dvouramenné </a:t>
            </a:r>
            <a:r>
              <a:rPr lang="cs-CZ" altLang="cs-CZ" sz="1800" dirty="0" smtClean="0"/>
              <a:t>a tříramenné</a:t>
            </a:r>
            <a:r>
              <a:rPr lang="cs-CZ" altLang="cs-CZ" sz="1800" dirty="0"/>
              <a:t>, různých velikostí.</a:t>
            </a:r>
          </a:p>
          <a:p>
            <a:r>
              <a:rPr lang="cs-CZ" altLang="cs-CZ" sz="1800" dirty="0"/>
              <a:t>Je třeba volit stahováky přiměřené </a:t>
            </a:r>
            <a:r>
              <a:rPr lang="cs-CZ" altLang="cs-CZ" sz="1800" dirty="0" smtClean="0"/>
              <a:t>velikosti</a:t>
            </a:r>
            <a:r>
              <a:rPr lang="cs-CZ" altLang="cs-CZ" sz="1800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93904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10408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3" r="18423"/>
          <a:stretch/>
        </p:blipFill>
        <p:spPr>
          <a:xfrm>
            <a:off x="5166544" y="1802854"/>
            <a:ext cx="2901690" cy="2799626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P104081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2"/>
          <a:stretch/>
        </p:blipFill>
        <p:spPr>
          <a:xfrm>
            <a:off x="1270000" y="3747341"/>
            <a:ext cx="3493066" cy="2496539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/>
              <a:t>Demontáž vinutí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4224545" cy="2473400"/>
          </a:xfrm>
        </p:spPr>
        <p:txBody>
          <a:bodyPr>
            <a:noAutofit/>
          </a:bodyPr>
          <a:lstStyle/>
          <a:p>
            <a:r>
              <a:rPr lang="cs-CZ" altLang="cs-CZ" sz="1800" dirty="0" smtClean="0"/>
              <a:t>Před </a:t>
            </a:r>
            <a:r>
              <a:rPr lang="cs-CZ" altLang="cs-CZ" sz="1800" dirty="0"/>
              <a:t>vlastní demontáží sepíšeme údaje o motoru do připraveného formuláře.</a:t>
            </a:r>
          </a:p>
          <a:p>
            <a:r>
              <a:rPr lang="cs-CZ" altLang="cs-CZ" sz="1800" dirty="0"/>
              <a:t>Údaje o vinutí doplňujeme průběžně, některé až po úplné demontáži.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Asynchronní elektromotory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59932" y="2777067"/>
            <a:ext cx="4081334" cy="248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13689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ustom 5">
      <a:dk1>
        <a:sysClr val="windowText" lastClr="000000"/>
      </a:dk1>
      <a:lt1>
        <a:sysClr val="window" lastClr="FFFFFF"/>
      </a:lt1>
      <a:dk2>
        <a:srgbClr val="3E3D2D"/>
      </a:dk2>
      <a:lt2>
        <a:srgbClr val="3382FF"/>
      </a:lt2>
      <a:accent1>
        <a:srgbClr val="1154B5"/>
      </a:accent1>
      <a:accent2>
        <a:srgbClr val="FFD400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5">
    <a:dk1>
      <a:sysClr val="windowText" lastClr="000000"/>
    </a:dk1>
    <a:lt1>
      <a:sysClr val="window" lastClr="FFFFFF"/>
    </a:lt1>
    <a:dk2>
      <a:srgbClr val="3E3D2D"/>
    </a:dk2>
    <a:lt2>
      <a:srgbClr val="3382FF"/>
    </a:lt2>
    <a:accent1>
      <a:srgbClr val="1154B5"/>
    </a:accent1>
    <a:accent2>
      <a:srgbClr val="FFD400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1688</TotalTime>
  <Words>640</Words>
  <Application>Microsoft Macintosh PowerPoint</Application>
  <PresentationFormat>On-screen Show (4:3)</PresentationFormat>
  <Paragraphs>112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Austin</vt:lpstr>
      <vt:lpstr>Elektrické stroje a přístroje</vt:lpstr>
      <vt:lpstr>Montáž a demontáž  asynchronního stroje</vt:lpstr>
      <vt:lpstr>Montáž a demontáž  asynchronního stroje</vt:lpstr>
      <vt:lpstr>Montáž a demontáž  asynchronního stroje</vt:lpstr>
      <vt:lpstr>Montáž a demontáž  asynchronního stroje</vt:lpstr>
      <vt:lpstr>Montáž a demontáž  asynchronního stroje</vt:lpstr>
      <vt:lpstr>Montáž a demontáž  asynchronního stroje</vt:lpstr>
      <vt:lpstr>Montáž a demontáž  asynchronního stroje</vt:lpstr>
      <vt:lpstr>Demontáž vinutí</vt:lpstr>
      <vt:lpstr>Demontáž vinutí</vt:lpstr>
      <vt:lpstr>Montáž asynchronního elektromotoru</vt:lpstr>
      <vt:lpstr>Montáž asynchronního elektromotoru</vt:lpstr>
      <vt:lpstr>Montáž asynchronního elektromotoru</vt:lpstr>
      <vt:lpstr>Montáž asynchronního elektromotoru</vt:lpstr>
      <vt:lpstr>Montáž asynchronního elektromotoru</vt:lpstr>
      <vt:lpstr>Montáž asynchronního elektromotoru</vt:lpstr>
      <vt:lpstr>Zjišťování základních  údajů o vinutí</vt:lpstr>
      <vt:lpstr>Zjišťování základních  údajů o vinutí</vt:lpstr>
      <vt:lpstr>Zjišťování základních  údajů o vinutí</vt:lpstr>
      <vt:lpstr>Zjišťování základních  údajů o vinutí</vt:lpstr>
      <vt:lpstr>Zjišťování základních  údajů o vinutí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E-learningové prezentace</dc:title>
  <dc:subject/>
  <dc:creator>ISŠ Sokolnice</dc:creator>
  <cp:keywords/>
  <dc:description/>
  <cp:lastModifiedBy>Gracefi</cp:lastModifiedBy>
  <cp:revision>127</cp:revision>
  <dcterms:created xsi:type="dcterms:W3CDTF">2014-02-01T19:38:59Z</dcterms:created>
  <dcterms:modified xsi:type="dcterms:W3CDTF">2014-06-06T20:55:52Z</dcterms:modified>
  <cp:category/>
</cp:coreProperties>
</file>